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AE8D390-955E-4C2E-B9E5-CE48464E6F0B}">
  <a:tblStyle styleId="{1AE8D390-955E-4C2E-B9E5-CE48464E6F0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930zI5EFUpI2lqulcHQpwaMTtIgwPX_qcuS17NLtd1c/view" TargetMode="External"/><Relationship Id="rId9" Type="http://schemas.openxmlformats.org/officeDocument/2006/relationships/image" Target="../media/image1.png"/><Relationship Id="rId5" Type="http://schemas.openxmlformats.org/officeDocument/2006/relationships/hyperlink" Target="https://docs.google.com/presentation/d/1PSWG0pzKfk6mDeqwNFEqWrHGLAGIlfJVcVcI9TFjKGM/view" TargetMode="External"/><Relationship Id="rId6" Type="http://schemas.openxmlformats.org/officeDocument/2006/relationships/hyperlink" Target="https://docs.google.com/presentation/d/1a1uSnTrhbA0RSEULYsRmIlAucZeAPXUBD1jJf2eGQFo/view" TargetMode="External"/><Relationship Id="rId7" Type="http://schemas.openxmlformats.org/officeDocument/2006/relationships/hyperlink" Target="https://docs.google.com/presentation/d/1930zI5EFUpI2lqulcHQpwaMTtIgwPX_qcuS17NLtd1c/video" TargetMode="External"/><Relationship Id="rId8" Type="http://schemas.openxmlformats.org/officeDocument/2006/relationships/hyperlink" Target="https://youtu.be/0gmPxr65brg?feature=shar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PSWG0pzKfk6mDeqwNFEqWrHGLAGIlfJVcVcI9TFjKGM/view"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{1AE8D390-955E-4C2E-B9E5-CE48464E6F0B}</a:tableStyleId>
              </a:tblPr>
              <a:tblGrid>
                <a:gridCol w="1268650"/>
                <a:gridCol w="3930825"/>
                <a:gridCol w="3854550"/>
              </a:tblGrid>
              <a:tr h="1865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11: Assessment</a:t>
                      </a:r>
                      <a:endParaRPr b="1" sz="1300">
                        <a:latin typeface="Inter"/>
                        <a:ea typeface="Inter"/>
                        <a:cs typeface="Inter"/>
                        <a:sym typeface="Inter"/>
                      </a:endParaRPr>
                    </a:p>
                  </a:txBody>
                  <a:tcPr marT="91425" marB="91425" marR="91425" marL="91425"/>
                </a:tc>
                <a:tc hMerge="1"/>
              </a:tr>
              <a:tr h="2726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sz="13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I tell my own story in a meaningful and responsible way?</a:t>
                      </a:r>
                      <a:endParaRPr sz="1200">
                        <a:solidFill>
                          <a:schemeClr val="dk1"/>
                        </a:solidFill>
                        <a:latin typeface="Inter"/>
                        <a:ea typeface="Inter"/>
                        <a:cs typeface="Inter"/>
                        <a:sym typeface="Inter"/>
                      </a:endParaRPr>
                    </a:p>
                  </a:txBody>
                  <a:tcPr marT="91425" marB="91425" marR="91425" marL="91425"/>
                </a:tc>
                <a:tc hMerge="1"/>
              </a:tr>
              <a:tr h="2726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 skills from the unit</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3444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Unit 1 Assessment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Historians’ Fallacies Readings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583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introduce the concepts of personal identity, students will first watch a video. This video, Who Am I?!, by Hank Green, provides nuance and complexity to the conversation about how our identity changes over time.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9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and direct students to page 1 of </a:t>
                      </a:r>
                      <a:r>
                        <a:rPr lang="en" sz="1200" u="sng">
                          <a:solidFill>
                            <a:schemeClr val="hlink"/>
                          </a:solidFill>
                          <a:latin typeface="Inter"/>
                          <a:ea typeface="Inter"/>
                          <a:cs typeface="Inter"/>
                          <a:sym typeface="Inter"/>
                          <a:hlinkClick r:id="rId7"/>
                        </a:rPr>
                        <a:t>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8"/>
                        </a:rPr>
                        <a:t>Play video</a:t>
                      </a:r>
                      <a:r>
                        <a:rPr lang="en" sz="1200">
                          <a:latin typeface="Inter"/>
                          <a:ea typeface="Inter"/>
                          <a:cs typeface="Inter"/>
                          <a:sym typeface="Inter"/>
                        </a:rPr>
                        <a:t>, directing students to follow along with transcript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Facilitate student answering of the two reflection question after the video</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Watch the video, following along with the transcript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two video reflection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6700">
                <a:tc row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this unit’s assessment by going over Directions page (page 2 of the student worksheet). As a final lesson to center the dispositions, tools, and methods of the scholar before students begin engaging with the content next unit, this assessment also serves as an implicit introduction to the concept of identity. It does this by providing students the opportunity to practice the strategies from the unit while completing a personal history.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67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2</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directions with students, addressing any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helpful, show students exemplar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teacher directions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as needed</a:t>
                      </a:r>
                      <a:endParaRPr sz="1200">
                        <a:solidFill>
                          <a:schemeClr val="dk1"/>
                        </a:solidFill>
                        <a:latin typeface="Inter"/>
                        <a:ea typeface="Inter"/>
                        <a:cs typeface="Inter"/>
                        <a:sym typeface="Inter"/>
                      </a:endParaRPr>
                    </a:p>
                    <a:p>
                      <a:pPr indent="0" lvl="0" marL="0" rtl="0" algn="l">
                        <a:spcBef>
                          <a:spcPts val="0"/>
                        </a:spcBef>
                        <a:spcAft>
                          <a:spcPts val="0"/>
                        </a:spcAft>
                        <a:buSzPts val="1200"/>
                        <a:buFont typeface="Inter"/>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a:t>
            </a:r>
            <a:r>
              <a:rPr lang="en" sz="1800">
                <a:solidFill>
                  <a:schemeClr val="dk1"/>
                </a:solidFill>
                <a:latin typeface="Plus Jakarta Sans Medium"/>
                <a:ea typeface="Plus Jakarta Sans Medium"/>
                <a:cs typeface="Plus Jakarta Sans Medium"/>
                <a:sym typeface="Plus Jakarta Sans Medium"/>
              </a:rPr>
              <a:t>: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9">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{1AE8D390-955E-4C2E-B9E5-CE48464E6F0B}</a:tableStyleId>
              </a:tblPr>
              <a:tblGrid>
                <a:gridCol w="1364275"/>
                <a:gridCol w="3913500"/>
                <a:gridCol w="3776250"/>
              </a:tblGrid>
              <a:tr h="3789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11: Assessment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6995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first part of the end-of-unit project, students are to create a personal poster that both highlights information about themselves, as well as the necessary historical thinking skills do that effectively. Students can draw, print, or write as appropriate and feasible for this project.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7445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materials for </a:t>
                      </a:r>
                      <a:r>
                        <a:rPr lang="en" sz="1200">
                          <a:solidFill>
                            <a:schemeClr val="dk1"/>
                          </a:solidFill>
                          <a:latin typeface="Inter"/>
                          <a:ea typeface="Inter"/>
                          <a:cs typeface="Inter"/>
                          <a:sym typeface="Inter"/>
                        </a:rPr>
                        <a:t>digital</a:t>
                      </a:r>
                      <a:r>
                        <a:rPr lang="en" sz="1200">
                          <a:solidFill>
                            <a:schemeClr val="dk1"/>
                          </a:solidFill>
                          <a:latin typeface="Inter"/>
                          <a:ea typeface="Inter"/>
                          <a:cs typeface="Inter"/>
                          <a:sym typeface="Inter"/>
                        </a:rPr>
                        <a:t> or physical artistic completion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and support student work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on the poster component of the end-of-unit project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5152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a:t>
                      </a:r>
                      <a:r>
                        <a:rPr lang="en" sz="1200">
                          <a:solidFill>
                            <a:schemeClr val="dk1"/>
                          </a:solidFill>
                          <a:latin typeface="Inter"/>
                          <a:ea typeface="Inter"/>
                          <a:cs typeface="Inter"/>
                          <a:sym typeface="Inter"/>
                        </a:rPr>
                        <a:t> students will practice some of the scholarly writing strategies they engaged with in this unit. Focused both on dispositions and methods, students must first think of how a scholar might have to employ historical empathy toward them. This task forces students to think about how others might perceive, or even judge their own story. It is a helpful exercise as they become the scholar needing to employ historical empathy throughout the the year. For the second question, students need to cite </a:t>
                      </a:r>
                      <a:r>
                        <a:rPr i="1" lang="en" sz="1200">
                          <a:solidFill>
                            <a:schemeClr val="dk1"/>
                          </a:solidFill>
                          <a:latin typeface="Inter"/>
                          <a:ea typeface="Inter"/>
                          <a:cs typeface="Inter"/>
                          <a:sym typeface="Inter"/>
                        </a:rPr>
                        <a:t>Historians’ Fallacies, </a:t>
                      </a:r>
                      <a:r>
                        <a:rPr lang="en" sz="1200">
                          <a:solidFill>
                            <a:schemeClr val="dk1"/>
                          </a:solidFill>
                          <a:latin typeface="Inter"/>
                          <a:ea typeface="Inter"/>
                          <a:cs typeface="Inter"/>
                          <a:sym typeface="Inter"/>
                        </a:rPr>
                        <a:t>so be sure students have access to those readings. Finally, students will end by thinking through scholarly questions that could be asked by someone exploring their life.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5185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the </a:t>
                      </a:r>
                      <a:r>
                        <a:rPr lang="en" sz="1200" u="sng">
                          <a:solidFill>
                            <a:schemeClr val="hlink"/>
                          </a:solidFill>
                          <a:latin typeface="Inter"/>
                          <a:ea typeface="Inter"/>
                          <a:cs typeface="Inter"/>
                          <a:sym typeface="Inter"/>
                          <a:hlinkClick r:id="rId4"/>
                        </a:rPr>
                        <a:t>Historians’ Fallacies Readings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and support student working</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questions 1-3, ensuring the use of CER for question 2</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131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Facilitate opportunities for students to display their posters. This can be done by posting them around the classroom or on their computer screens. Provide directions for movement as students engage in a classroom mingle. This can be a great </a:t>
                      </a:r>
                      <a:r>
                        <a:rPr lang="en" sz="1200">
                          <a:solidFill>
                            <a:schemeClr val="dk1"/>
                          </a:solidFill>
                          <a:latin typeface="Inter"/>
                          <a:ea typeface="Inter"/>
                          <a:cs typeface="Inter"/>
                          <a:sym typeface="Inter"/>
                        </a:rPr>
                        <a:t>opportunity</a:t>
                      </a:r>
                      <a:r>
                        <a:rPr lang="en" sz="1200">
                          <a:solidFill>
                            <a:schemeClr val="dk1"/>
                          </a:solidFill>
                          <a:latin typeface="Inter"/>
                          <a:ea typeface="Inter"/>
                          <a:cs typeface="Inter"/>
                          <a:sym typeface="Inter"/>
                        </a:rPr>
                        <a:t> for students in your class to get to know each other. Alternatively, ask for student volunteers to present their postes to the class.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902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academic and behavior expectations for </a:t>
                      </a:r>
                      <a:r>
                        <a:rPr lang="en" sz="1200">
                          <a:solidFill>
                            <a:schemeClr val="dk1"/>
                          </a:solidFill>
                          <a:latin typeface="Inter"/>
                          <a:ea typeface="Inter"/>
                          <a:cs typeface="Inter"/>
                          <a:sym typeface="Inter"/>
                        </a:rPr>
                        <a:t>classroom</a:t>
                      </a:r>
                      <a:r>
                        <a:rPr lang="en" sz="1200">
                          <a:solidFill>
                            <a:schemeClr val="dk1"/>
                          </a:solidFill>
                          <a:latin typeface="Inter"/>
                          <a:ea typeface="Inter"/>
                          <a:cs typeface="Inter"/>
                          <a:sym typeface="Inter"/>
                        </a:rPr>
                        <a:t> mingle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Alternatively, ask for student volunteers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Visually display poster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Mingle with classmates, viewing posters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Alternatively, volunteer or listen to presentations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432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All Unit Standards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