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10287000" cx="18288000"/>
  <p:notesSz cx="6858000" cy="9144000"/>
  <p:embeddedFontLst>
    <p:embeddedFont>
      <p:font typeface="Halant"/>
      <p:bold r:id="rId27"/>
    </p:embeddedFont>
    <p:embeddedFont>
      <p:font typeface="Inter"/>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Inter-regular.fntdata"/><Relationship Id="rId27" Type="http://schemas.openxmlformats.org/officeDocument/2006/relationships/font" Target="fonts/Halant-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ee68f366de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2ee68f366de_0_1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2ee7d884309_0_1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g2ee7d884309_0_12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2ee68f366de_0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g2ee68f366de_0_38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279cedee0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g279cedee0a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ee68f366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3" name="Google Shape;553;g2ee68f366d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ee68f366de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g2ee68f366de_0_1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g2ee68f366de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g2ee68f366de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ee68f366d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g2ee68f366de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g2ee68f366de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g2ee68f366de_0_8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2ee68f366de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8" name="Google Shape;658;g2ee68f366de_0_1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ee68f366de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ee68f366de_0_1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2ee68f366de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g2ee68f366de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ee7d884309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ee7d884309_0_2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ee7d884309_0_9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g2ee7d884309_0_9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ee7d884309_0_10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g2ee7d884309_0_10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e7d884309_0_10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g2ee7d884309_0_10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2ee7d884309_0_10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g2ee7d884309_0_10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2ee7d884309_0_1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g2ee7d884309_0_11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2ee7d884309_0_1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g2ee7d884309_0_11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337" cy="10467984"/>
            <a:chOff x="0" y="-241102"/>
            <a:chExt cx="5652450" cy="13957313"/>
          </a:xfrm>
        </p:grpSpPr>
        <p:grpSp>
          <p:nvGrpSpPr>
            <p:cNvPr id="160" name="Google Shape;160;p25"/>
            <p:cNvGrpSpPr/>
            <p:nvPr/>
          </p:nvGrpSpPr>
          <p:grpSpPr>
            <a:xfrm>
              <a:off x="2826056" y="-241102"/>
              <a:ext cx="2826394" cy="13957313"/>
              <a:chOff x="0" y="-47625"/>
              <a:chExt cx="558300" cy="2757000"/>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394" cy="13957313"/>
              <a:chOff x="0" y="-47625"/>
              <a:chExt cx="558300" cy="2757000"/>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394" cy="13957313"/>
              <a:chOff x="0" y="-47625"/>
              <a:chExt cx="558300" cy="2757000"/>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217838" y="3684853"/>
            <a:ext cx="14079900" cy="2164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4499">
                <a:solidFill>
                  <a:srgbClr val="231F20"/>
                </a:solidFill>
                <a:latin typeface="Halant"/>
                <a:ea typeface="Halant"/>
                <a:cs typeface="Halant"/>
                <a:sym typeface="Halant"/>
              </a:rPr>
              <a:t>MYTH V. FACT</a:t>
            </a:r>
            <a:endParaRPr/>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345850" y="5719350"/>
            <a:ext cx="13721400" cy="882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5735">
                <a:solidFill>
                  <a:srgbClr val="231F20"/>
                </a:solidFill>
                <a:latin typeface="Inter"/>
                <a:ea typeface="Inter"/>
                <a:cs typeface="Inter"/>
                <a:sym typeface="Inter"/>
              </a:rPr>
              <a:t>Unit 1: Foundational Methodology</a:t>
            </a:r>
            <a:endParaRPr/>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8" name="Shape 448"/>
        <p:cNvGrpSpPr/>
        <p:nvPr/>
      </p:nvGrpSpPr>
      <p:grpSpPr>
        <a:xfrm>
          <a:off x="0" y="0"/>
          <a:ext cx="0" cy="0"/>
          <a:chOff x="0" y="0"/>
          <a:chExt cx="0" cy="0"/>
        </a:xfrm>
      </p:grpSpPr>
      <p:sp>
        <p:nvSpPr>
          <p:cNvPr id="449" name="Google Shape;449;p34"/>
          <p:cNvSpPr txBox="1"/>
          <p:nvPr/>
        </p:nvSpPr>
        <p:spPr>
          <a:xfrm>
            <a:off x="873900" y="3599100"/>
            <a:ext cx="15773400" cy="5182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400">
                <a:solidFill>
                  <a:srgbClr val="333333"/>
                </a:solidFill>
                <a:latin typeface="Inter"/>
                <a:ea typeface="Inter"/>
                <a:cs typeface="Inter"/>
                <a:sym typeface="Inter"/>
              </a:rPr>
              <a:t>“All of these terms are acceptable. The consensus, however, is that whenever possible, Native people prefer to be called by their specific tribal name. In the United States, Native American has been widely used but is falling out of favor with some groups, and the terms American Indian or Indigenous American are preferred by many Native people. Native peoples often have individual preferences on how they would like to be addressed. When talking about Native groups or people, use the terminology the members of the community use to describe themselves collectively.”</a:t>
            </a:r>
            <a:endParaRPr sz="34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t/>
            </a:r>
            <a:endParaRPr sz="2400">
              <a:solidFill>
                <a:srgbClr val="333333"/>
              </a:solidFill>
              <a:latin typeface="Inter"/>
              <a:ea typeface="Inter"/>
              <a:cs typeface="Inter"/>
              <a:sym typeface="Inter"/>
            </a:endParaRPr>
          </a:p>
          <a:p>
            <a:pPr indent="0" lvl="0" marL="0" marR="0" rtl="0" algn="l">
              <a:lnSpc>
                <a:spcPct val="100000"/>
              </a:lnSpc>
              <a:spcBef>
                <a:spcPts val="1000"/>
              </a:spcBef>
              <a:spcAft>
                <a:spcPts val="1000"/>
              </a:spcAft>
              <a:buNone/>
            </a:pPr>
            <a:r>
              <a:rPr b="1" lang="en-US" sz="2400">
                <a:solidFill>
                  <a:srgbClr val="333333"/>
                </a:solidFill>
                <a:latin typeface="Halant"/>
                <a:ea typeface="Halant"/>
                <a:cs typeface="Halant"/>
                <a:sym typeface="Halant"/>
              </a:rPr>
              <a:t>Source: </a:t>
            </a:r>
            <a:r>
              <a:rPr lang="en-US" sz="2400">
                <a:solidFill>
                  <a:srgbClr val="333333"/>
                </a:solidFill>
                <a:latin typeface="Halant"/>
                <a:ea typeface="Halant"/>
                <a:cs typeface="Halant"/>
                <a:sym typeface="Halant"/>
              </a:rPr>
              <a:t>“Teaching and Learning about Native Americans,” National Museum of the American Indian</a:t>
            </a:r>
            <a:endParaRPr sz="2400">
              <a:solidFill>
                <a:srgbClr val="333333"/>
              </a:solidFill>
              <a:latin typeface="Halant"/>
              <a:ea typeface="Halant"/>
              <a:cs typeface="Halant"/>
              <a:sym typeface="Halant"/>
            </a:endParaRPr>
          </a:p>
        </p:txBody>
      </p:sp>
      <p:sp>
        <p:nvSpPr>
          <p:cNvPr id="450" name="Google Shape;450;p34"/>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51" name="Google Shape;451;p34"/>
          <p:cNvGrpSpPr/>
          <p:nvPr/>
        </p:nvGrpSpPr>
        <p:grpSpPr>
          <a:xfrm>
            <a:off x="15859155" y="-98041"/>
            <a:ext cx="1562625" cy="1771271"/>
            <a:chOff x="0" y="-130721"/>
            <a:chExt cx="2083500" cy="2361695"/>
          </a:xfrm>
        </p:grpSpPr>
        <p:grpSp>
          <p:nvGrpSpPr>
            <p:cNvPr id="452" name="Google Shape;452;p34"/>
            <p:cNvGrpSpPr/>
            <p:nvPr/>
          </p:nvGrpSpPr>
          <p:grpSpPr>
            <a:xfrm>
              <a:off x="75599" y="-130721"/>
              <a:ext cx="1932614" cy="2361695"/>
              <a:chOff x="0" y="-47625"/>
              <a:chExt cx="704100" cy="860425"/>
            </a:xfrm>
          </p:grpSpPr>
          <p:sp>
            <p:nvSpPr>
              <p:cNvPr id="453" name="Google Shape;453;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55" name="Google Shape;455;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9</a:t>
              </a:r>
              <a:endParaRPr/>
            </a:p>
          </p:txBody>
        </p:sp>
      </p:grpSp>
      <p:sp>
        <p:nvSpPr>
          <p:cNvPr id="456" name="Google Shape;456;p34"/>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457" name="Google Shape;457;p34"/>
          <p:cNvGrpSpPr/>
          <p:nvPr/>
        </p:nvGrpSpPr>
        <p:grpSpPr>
          <a:xfrm>
            <a:off x="-254016" y="9230009"/>
            <a:ext cx="18796043" cy="937448"/>
            <a:chOff x="204" y="0"/>
            <a:chExt cx="25061391" cy="1249931"/>
          </a:xfrm>
        </p:grpSpPr>
        <p:grpSp>
          <p:nvGrpSpPr>
            <p:cNvPr id="458" name="Google Shape;458;p34"/>
            <p:cNvGrpSpPr/>
            <p:nvPr/>
          </p:nvGrpSpPr>
          <p:grpSpPr>
            <a:xfrm rot="5400000">
              <a:off x="12002369" y="-11663474"/>
              <a:ext cx="1249931" cy="24576878"/>
              <a:chOff x="0" y="-38100"/>
              <a:chExt cx="246900" cy="4854692"/>
            </a:xfrm>
          </p:grpSpPr>
          <p:sp>
            <p:nvSpPr>
              <p:cNvPr id="459" name="Google Shape;459;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60" name="Google Shape;460;p3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61" name="Google Shape;461;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62" name="Google Shape;462;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63" name="Google Shape;463;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464" name="Google Shape;464;p34"/>
          <p:cNvSpPr txBox="1"/>
          <p:nvPr/>
        </p:nvSpPr>
        <p:spPr>
          <a:xfrm>
            <a:off x="1542738" y="377975"/>
            <a:ext cx="14435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IS THE CORRECT TERMINOLOGY?</a:t>
            </a:r>
            <a:endParaRPr/>
          </a:p>
        </p:txBody>
      </p:sp>
      <p:sp>
        <p:nvSpPr>
          <p:cNvPr id="465" name="Google Shape;465;p34"/>
          <p:cNvSpPr txBox="1"/>
          <p:nvPr/>
        </p:nvSpPr>
        <p:spPr>
          <a:xfrm>
            <a:off x="2480538" y="2953800"/>
            <a:ext cx="12560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087">
                <a:solidFill>
                  <a:srgbClr val="231F20"/>
                </a:solidFill>
                <a:latin typeface="Inter"/>
                <a:ea typeface="Inter"/>
                <a:cs typeface="Inter"/>
                <a:sym typeface="Inter"/>
              </a:rPr>
              <a:t>American Indian, Indian, Native American, Indigenous, or Native?</a:t>
            </a:r>
            <a:endParaRPr i="1"/>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35"/>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471" name="Google Shape;471;p35"/>
          <p:cNvSpPr/>
          <p:nvPr/>
        </p:nvSpPr>
        <p:spPr>
          <a:xfrm>
            <a:off x="13094125" y="6712125"/>
            <a:ext cx="3177000" cy="2997600"/>
          </a:xfrm>
          <a:prstGeom prst="rect">
            <a:avLst/>
          </a:prstGeom>
          <a:solidFill>
            <a:srgbClr val="6484F3"/>
          </a:solidFill>
          <a:ln cap="flat" cmpd="sng" w="952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72" name="Google Shape;472;p35"/>
          <p:cNvSpPr/>
          <p:nvPr/>
        </p:nvSpPr>
        <p:spPr>
          <a:xfrm>
            <a:off x="9436525" y="6712125"/>
            <a:ext cx="3177000" cy="2997600"/>
          </a:xfrm>
          <a:prstGeom prst="rect">
            <a:avLst/>
          </a:prstGeom>
          <a:solidFill>
            <a:srgbClr val="E95C3D"/>
          </a:solidFill>
          <a:ln cap="flat" cmpd="sng" w="9525">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73" name="Google Shape;473;p35"/>
          <p:cNvSpPr/>
          <p:nvPr/>
        </p:nvSpPr>
        <p:spPr>
          <a:xfrm>
            <a:off x="5626525" y="6712125"/>
            <a:ext cx="3177000" cy="2997600"/>
          </a:xfrm>
          <a:prstGeom prst="rect">
            <a:avLst/>
          </a:prstGeom>
          <a:solidFill>
            <a:srgbClr val="F1AF4B"/>
          </a:solidFill>
          <a:ln cap="flat" cmpd="sng" w="9525">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74" name="Google Shape;474;p35"/>
          <p:cNvSpPr/>
          <p:nvPr/>
        </p:nvSpPr>
        <p:spPr>
          <a:xfrm>
            <a:off x="2051025" y="6712125"/>
            <a:ext cx="3177000" cy="2997600"/>
          </a:xfrm>
          <a:prstGeom prst="rect">
            <a:avLst/>
          </a:prstGeom>
          <a:solidFill>
            <a:srgbClr val="38E0A4"/>
          </a:solidFill>
          <a:ln cap="flat" cmpd="sng" w="952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475" name="Google Shape;475;p35"/>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DIRECTIONS</a:t>
            </a:r>
            <a:endParaRPr>
              <a:solidFill>
                <a:schemeClr val="dk1"/>
              </a:solidFill>
            </a:endParaRPr>
          </a:p>
        </p:txBody>
      </p:sp>
      <p:grpSp>
        <p:nvGrpSpPr>
          <p:cNvPr id="476" name="Google Shape;476;p35"/>
          <p:cNvGrpSpPr/>
          <p:nvPr/>
        </p:nvGrpSpPr>
        <p:grpSpPr>
          <a:xfrm>
            <a:off x="15859155" y="-98041"/>
            <a:ext cx="1562625" cy="1771271"/>
            <a:chOff x="0" y="-130721"/>
            <a:chExt cx="2083500" cy="2361695"/>
          </a:xfrm>
        </p:grpSpPr>
        <p:grpSp>
          <p:nvGrpSpPr>
            <p:cNvPr id="477" name="Google Shape;477;p35"/>
            <p:cNvGrpSpPr/>
            <p:nvPr/>
          </p:nvGrpSpPr>
          <p:grpSpPr>
            <a:xfrm>
              <a:off x="75599" y="-130721"/>
              <a:ext cx="1932614" cy="2361695"/>
              <a:chOff x="0" y="-47625"/>
              <a:chExt cx="704100" cy="860425"/>
            </a:xfrm>
          </p:grpSpPr>
          <p:sp>
            <p:nvSpPr>
              <p:cNvPr id="478" name="Google Shape;478;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3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80" name="Google Shape;480;p3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10</a:t>
              </a:r>
              <a:endParaRPr/>
            </a:p>
          </p:txBody>
        </p:sp>
      </p:grpSp>
      <p:sp>
        <p:nvSpPr>
          <p:cNvPr id="481" name="Google Shape;481;p35"/>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482" name="Google Shape;482;p35"/>
          <p:cNvGrpSpPr/>
          <p:nvPr/>
        </p:nvGrpSpPr>
        <p:grpSpPr>
          <a:xfrm>
            <a:off x="185402" y="-144662"/>
            <a:ext cx="937455" cy="10431728"/>
            <a:chOff x="0" y="-38100"/>
            <a:chExt cx="246900" cy="2747433"/>
          </a:xfrm>
        </p:grpSpPr>
        <p:sp>
          <p:nvSpPr>
            <p:cNvPr id="483" name="Google Shape;483;p35"/>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484" name="Google Shape;484;p35"/>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85" name="Google Shape;485;p3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86" name="Google Shape;486;p35"/>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487" name="Google Shape;487;p3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488" name="Google Shape;488;p35"/>
          <p:cNvGrpSpPr/>
          <p:nvPr/>
        </p:nvGrpSpPr>
        <p:grpSpPr>
          <a:xfrm>
            <a:off x="1704735" y="3829051"/>
            <a:ext cx="10097768" cy="1105408"/>
            <a:chOff x="1704735" y="3847638"/>
            <a:chExt cx="10097768" cy="1105408"/>
          </a:xfrm>
        </p:grpSpPr>
        <p:sp>
          <p:nvSpPr>
            <p:cNvPr id="489" name="Google Shape;489;p35"/>
            <p:cNvSpPr txBox="1"/>
            <p:nvPr/>
          </p:nvSpPr>
          <p:spPr>
            <a:xfrm>
              <a:off x="2988503" y="3976363"/>
              <a:ext cx="8814000" cy="950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Write your statement on the colored post-it that reflects which claims tester you used.</a:t>
              </a:r>
              <a:endParaRPr/>
            </a:p>
          </p:txBody>
        </p:sp>
        <p:grpSp>
          <p:nvGrpSpPr>
            <p:cNvPr id="490" name="Google Shape;490;p35"/>
            <p:cNvGrpSpPr/>
            <p:nvPr/>
          </p:nvGrpSpPr>
          <p:grpSpPr>
            <a:xfrm>
              <a:off x="1704735" y="3847638"/>
              <a:ext cx="1105408" cy="1105408"/>
              <a:chOff x="0" y="-56030"/>
              <a:chExt cx="812800" cy="812800"/>
            </a:xfrm>
          </p:grpSpPr>
          <p:sp>
            <p:nvSpPr>
              <p:cNvPr id="491" name="Google Shape;491;p3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3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3" name="Google Shape;493;p35"/>
            <p:cNvSpPr txBox="1"/>
            <p:nvPr/>
          </p:nvSpPr>
          <p:spPr>
            <a:xfrm>
              <a:off x="1704735" y="40217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2</a:t>
              </a:r>
              <a:endParaRPr>
                <a:solidFill>
                  <a:srgbClr val="FFFFFF"/>
                </a:solidFill>
              </a:endParaRPr>
            </a:p>
          </p:txBody>
        </p:sp>
      </p:grpSp>
      <p:grpSp>
        <p:nvGrpSpPr>
          <p:cNvPr id="494" name="Google Shape;494;p35"/>
          <p:cNvGrpSpPr/>
          <p:nvPr/>
        </p:nvGrpSpPr>
        <p:grpSpPr>
          <a:xfrm>
            <a:off x="1704735" y="5065965"/>
            <a:ext cx="11557864" cy="1105408"/>
            <a:chOff x="1704735" y="5065965"/>
            <a:chExt cx="11557864" cy="1105408"/>
          </a:xfrm>
        </p:grpSpPr>
        <p:sp>
          <p:nvSpPr>
            <p:cNvPr id="495" name="Google Shape;495;p35"/>
            <p:cNvSpPr txBox="1"/>
            <p:nvPr/>
          </p:nvSpPr>
          <p:spPr>
            <a:xfrm>
              <a:off x="2988499" y="5337197"/>
              <a:ext cx="10274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Place the your post-its next to the corresponding claim. </a:t>
              </a:r>
              <a:endParaRPr sz="3087">
                <a:solidFill>
                  <a:srgbClr val="231F20"/>
                </a:solidFill>
                <a:latin typeface="Inter"/>
                <a:ea typeface="Inter"/>
                <a:cs typeface="Inter"/>
                <a:sym typeface="Inter"/>
              </a:endParaRPr>
            </a:p>
          </p:txBody>
        </p:sp>
        <p:grpSp>
          <p:nvGrpSpPr>
            <p:cNvPr id="496" name="Google Shape;496;p35"/>
            <p:cNvGrpSpPr/>
            <p:nvPr/>
          </p:nvGrpSpPr>
          <p:grpSpPr>
            <a:xfrm>
              <a:off x="1704735" y="5065965"/>
              <a:ext cx="1105408" cy="1105408"/>
              <a:chOff x="0" y="-56030"/>
              <a:chExt cx="812800" cy="812800"/>
            </a:xfrm>
          </p:grpSpPr>
          <p:sp>
            <p:nvSpPr>
              <p:cNvPr id="497" name="Google Shape;497;p3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3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499" name="Google Shape;499;p35"/>
            <p:cNvSpPr txBox="1"/>
            <p:nvPr/>
          </p:nvSpPr>
          <p:spPr>
            <a:xfrm>
              <a:off x="1704735" y="5187347"/>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rgbClr val="FFFFFF"/>
                  </a:solidFill>
                  <a:latin typeface="Halant"/>
                  <a:ea typeface="Halant"/>
                  <a:cs typeface="Halant"/>
                  <a:sym typeface="Halant"/>
                </a:rPr>
                <a:t>3</a:t>
              </a:r>
              <a:endParaRPr>
                <a:solidFill>
                  <a:srgbClr val="FFFFFF"/>
                </a:solidFill>
              </a:endParaRPr>
            </a:p>
          </p:txBody>
        </p:sp>
      </p:grpSp>
      <p:grpSp>
        <p:nvGrpSpPr>
          <p:cNvPr id="500" name="Google Shape;500;p35"/>
          <p:cNvGrpSpPr/>
          <p:nvPr/>
        </p:nvGrpSpPr>
        <p:grpSpPr>
          <a:xfrm>
            <a:off x="1704735" y="2592138"/>
            <a:ext cx="11557865" cy="1105408"/>
            <a:chOff x="1704735" y="2592138"/>
            <a:chExt cx="11557865" cy="1105408"/>
          </a:xfrm>
        </p:grpSpPr>
        <p:sp>
          <p:nvSpPr>
            <p:cNvPr id="501" name="Google Shape;501;p35"/>
            <p:cNvSpPr txBox="1"/>
            <p:nvPr/>
          </p:nvSpPr>
          <p:spPr>
            <a:xfrm>
              <a:off x="2988500" y="2907242"/>
              <a:ext cx="10274100" cy="475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3087">
                  <a:solidFill>
                    <a:srgbClr val="231F20"/>
                  </a:solidFill>
                  <a:latin typeface="Inter"/>
                  <a:ea typeface="Inter"/>
                  <a:cs typeface="Inter"/>
                  <a:sym typeface="Inter"/>
                </a:rPr>
                <a:t>Complete pages 2 &amp; 3 of the Claims Testing Worksheet</a:t>
              </a:r>
              <a:endParaRPr/>
            </a:p>
          </p:txBody>
        </p:sp>
        <p:grpSp>
          <p:nvGrpSpPr>
            <p:cNvPr id="502" name="Google Shape;502;p35"/>
            <p:cNvGrpSpPr/>
            <p:nvPr/>
          </p:nvGrpSpPr>
          <p:grpSpPr>
            <a:xfrm>
              <a:off x="1704735" y="2592138"/>
              <a:ext cx="1105408" cy="1105408"/>
              <a:chOff x="0" y="-56030"/>
              <a:chExt cx="812800" cy="812800"/>
            </a:xfrm>
          </p:grpSpPr>
          <p:sp>
            <p:nvSpPr>
              <p:cNvPr id="503" name="Google Shape;503;p35"/>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35"/>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505" name="Google Shape;505;p35"/>
            <p:cNvSpPr txBox="1"/>
            <p:nvPr/>
          </p:nvSpPr>
          <p:spPr>
            <a:xfrm>
              <a:off x="1704735" y="275739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rgbClr val="FFFFFF"/>
                  </a:solidFill>
                  <a:latin typeface="Halant"/>
                  <a:ea typeface="Halant"/>
                  <a:cs typeface="Halant"/>
                  <a:sym typeface="Halant"/>
                </a:rPr>
                <a:t>1</a:t>
              </a:r>
              <a:endParaRPr>
                <a:solidFill>
                  <a:srgbClr val="FFFFFF"/>
                </a:solidFill>
              </a:endParaRPr>
            </a:p>
          </p:txBody>
        </p:sp>
      </p:grpSp>
      <p:sp>
        <p:nvSpPr>
          <p:cNvPr id="506" name="Google Shape;506;p35"/>
          <p:cNvSpPr txBox="1"/>
          <p:nvPr/>
        </p:nvSpPr>
        <p:spPr>
          <a:xfrm>
            <a:off x="2178983" y="7672207"/>
            <a:ext cx="29211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Intuition</a:t>
            </a:r>
            <a:endParaRPr b="1" sz="5000">
              <a:solidFill>
                <a:schemeClr val="dk1"/>
              </a:solidFill>
              <a:latin typeface="Halant"/>
              <a:ea typeface="Halant"/>
              <a:cs typeface="Halant"/>
              <a:sym typeface="Halant"/>
            </a:endParaRPr>
          </a:p>
        </p:txBody>
      </p:sp>
      <p:sp>
        <p:nvSpPr>
          <p:cNvPr id="507" name="Google Shape;507;p35"/>
          <p:cNvSpPr txBox="1"/>
          <p:nvPr/>
        </p:nvSpPr>
        <p:spPr>
          <a:xfrm>
            <a:off x="56265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Authority</a:t>
            </a:r>
            <a:endParaRPr b="1" sz="5000">
              <a:solidFill>
                <a:schemeClr val="dk1"/>
              </a:solidFill>
              <a:latin typeface="Halant"/>
              <a:ea typeface="Halant"/>
              <a:cs typeface="Halant"/>
              <a:sym typeface="Halant"/>
            </a:endParaRPr>
          </a:p>
        </p:txBody>
      </p:sp>
      <p:sp>
        <p:nvSpPr>
          <p:cNvPr id="508" name="Google Shape;508;p35"/>
          <p:cNvSpPr txBox="1"/>
          <p:nvPr/>
        </p:nvSpPr>
        <p:spPr>
          <a:xfrm>
            <a:off x="94365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Logic</a:t>
            </a:r>
            <a:endParaRPr b="1" sz="5000">
              <a:solidFill>
                <a:schemeClr val="dk1"/>
              </a:solidFill>
              <a:latin typeface="Halant"/>
              <a:ea typeface="Halant"/>
              <a:cs typeface="Halant"/>
              <a:sym typeface="Halant"/>
            </a:endParaRPr>
          </a:p>
        </p:txBody>
      </p:sp>
      <p:sp>
        <p:nvSpPr>
          <p:cNvPr id="509" name="Google Shape;509;p35"/>
          <p:cNvSpPr txBox="1"/>
          <p:nvPr/>
        </p:nvSpPr>
        <p:spPr>
          <a:xfrm>
            <a:off x="13094125" y="7672200"/>
            <a:ext cx="3177000" cy="91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5000">
                <a:solidFill>
                  <a:schemeClr val="dk1"/>
                </a:solidFill>
                <a:latin typeface="Halant"/>
                <a:ea typeface="Halant"/>
                <a:cs typeface="Halant"/>
                <a:sym typeface="Halant"/>
              </a:rPr>
              <a:t>Evidence</a:t>
            </a:r>
            <a:endParaRPr b="1" sz="5000">
              <a:solidFill>
                <a:schemeClr val="dk1"/>
              </a:solidFill>
              <a:latin typeface="Halant"/>
              <a:ea typeface="Halant"/>
              <a:cs typeface="Halant"/>
              <a:sym typeface="Halan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36"/>
          <p:cNvSpPr txBox="1"/>
          <p:nvPr/>
        </p:nvSpPr>
        <p:spPr>
          <a:xfrm>
            <a:off x="300600" y="2834700"/>
            <a:ext cx="17686800" cy="64032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 another world is possible when enough people understand how the miseducation about history contributes to the maintenance of systems of social injustice. We believe that people are hungry for a more accurate history and eager to abandon the misperceptions that result in racism toward American Indians.”</a:t>
            </a:r>
            <a:endParaRPr i="1" sz="5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800">
                <a:solidFill>
                  <a:schemeClr val="dk1"/>
                </a:solidFill>
                <a:latin typeface="Inter"/>
                <a:ea typeface="Inter"/>
                <a:cs typeface="Inter"/>
                <a:sym typeface="Inter"/>
              </a:rPr>
              <a:t>Source: Roxanne Dunbar-Ortiz &amp; Dina Gilio-Whitaker, </a:t>
            </a:r>
            <a:r>
              <a:rPr i="1" lang="en-US" sz="2800">
                <a:solidFill>
                  <a:schemeClr val="dk1"/>
                </a:solidFill>
                <a:latin typeface="Inter"/>
                <a:ea typeface="Inter"/>
                <a:cs typeface="Inter"/>
                <a:sym typeface="Inter"/>
              </a:rPr>
              <a:t>“All the Real Indians Died Off” </a:t>
            </a:r>
            <a:endParaRPr i="1" sz="2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2800">
                <a:solidFill>
                  <a:schemeClr val="dk1"/>
                </a:solidFill>
                <a:latin typeface="Inter"/>
                <a:ea typeface="Inter"/>
                <a:cs typeface="Inter"/>
                <a:sym typeface="Inter"/>
              </a:rPr>
              <a:t>and 20 Other Myths About Native Americans</a:t>
            </a:r>
            <a:r>
              <a:rPr lang="en-US" sz="2800">
                <a:solidFill>
                  <a:schemeClr val="dk1"/>
                </a:solidFill>
                <a:latin typeface="Inter"/>
                <a:ea typeface="Inter"/>
                <a:cs typeface="Inter"/>
                <a:sym typeface="Inter"/>
              </a:rPr>
              <a:t>, 2016.</a:t>
            </a:r>
            <a:endParaRPr sz="2800">
              <a:solidFill>
                <a:schemeClr val="dk1"/>
              </a:solidFill>
              <a:latin typeface="Inter"/>
              <a:ea typeface="Inter"/>
              <a:cs typeface="Inter"/>
              <a:sym typeface="Inter"/>
            </a:endParaRPr>
          </a:p>
        </p:txBody>
      </p:sp>
      <p:sp>
        <p:nvSpPr>
          <p:cNvPr id="515" name="Google Shape;515;p3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16" name="Google Shape;516;p36"/>
          <p:cNvGrpSpPr/>
          <p:nvPr/>
        </p:nvGrpSpPr>
        <p:grpSpPr>
          <a:xfrm>
            <a:off x="-254016" y="9230009"/>
            <a:ext cx="18796043" cy="937448"/>
            <a:chOff x="204" y="0"/>
            <a:chExt cx="25061391" cy="1249931"/>
          </a:xfrm>
        </p:grpSpPr>
        <p:grpSp>
          <p:nvGrpSpPr>
            <p:cNvPr id="517" name="Google Shape;517;p36"/>
            <p:cNvGrpSpPr/>
            <p:nvPr/>
          </p:nvGrpSpPr>
          <p:grpSpPr>
            <a:xfrm rot="5400000">
              <a:off x="12002369" y="-11663474"/>
              <a:ext cx="1249931" cy="24576878"/>
              <a:chOff x="0" y="-38100"/>
              <a:chExt cx="246900" cy="4854692"/>
            </a:xfrm>
          </p:grpSpPr>
          <p:sp>
            <p:nvSpPr>
              <p:cNvPr id="518" name="Google Shape;518;p3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19" name="Google Shape;519;p3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20" name="Google Shape;520;p3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21" name="Google Shape;521;p3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522" name="Google Shape;522;p3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523" name="Google Shape;523;p36"/>
          <p:cNvSpPr txBox="1"/>
          <p:nvPr/>
        </p:nvSpPr>
        <p:spPr>
          <a:xfrm>
            <a:off x="2554055" y="114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CLAIMS ABOUT AMERICAN INDIANS</a:t>
            </a:r>
            <a:endParaRPr/>
          </a:p>
        </p:txBody>
      </p:sp>
      <p:grpSp>
        <p:nvGrpSpPr>
          <p:cNvPr id="524" name="Google Shape;524;p36"/>
          <p:cNvGrpSpPr/>
          <p:nvPr/>
        </p:nvGrpSpPr>
        <p:grpSpPr>
          <a:xfrm>
            <a:off x="15859155" y="-98041"/>
            <a:ext cx="1562625" cy="1771271"/>
            <a:chOff x="0" y="-130721"/>
            <a:chExt cx="2083500" cy="2361695"/>
          </a:xfrm>
        </p:grpSpPr>
        <p:grpSp>
          <p:nvGrpSpPr>
            <p:cNvPr id="525" name="Google Shape;525;p36"/>
            <p:cNvGrpSpPr/>
            <p:nvPr/>
          </p:nvGrpSpPr>
          <p:grpSpPr>
            <a:xfrm>
              <a:off x="75599" y="-130721"/>
              <a:ext cx="1932614" cy="2361695"/>
              <a:chOff x="0" y="-47625"/>
              <a:chExt cx="704100" cy="860425"/>
            </a:xfrm>
          </p:grpSpPr>
          <p:sp>
            <p:nvSpPr>
              <p:cNvPr id="526" name="Google Shape;526;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3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528" name="Google Shape;528;p3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11</a:t>
              </a:r>
              <a:endParaRPr>
                <a:solidFill>
                  <a:schemeClr val="lt1"/>
                </a:solidFill>
              </a:endParaRPr>
            </a:p>
          </p:txBody>
        </p:sp>
      </p:grpSp>
      <p:sp>
        <p:nvSpPr>
          <p:cNvPr id="529" name="Google Shape;529;p3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grpSp>
        <p:nvGrpSpPr>
          <p:cNvPr id="534" name="Google Shape;534;p37"/>
          <p:cNvGrpSpPr/>
          <p:nvPr/>
        </p:nvGrpSpPr>
        <p:grpSpPr>
          <a:xfrm>
            <a:off x="-31071" y="-180826"/>
            <a:ext cx="4239084" cy="10467826"/>
            <a:chOff x="0" y="-241102"/>
            <a:chExt cx="5652112" cy="13957102"/>
          </a:xfrm>
        </p:grpSpPr>
        <p:grpSp>
          <p:nvGrpSpPr>
            <p:cNvPr id="535" name="Google Shape;535;p37"/>
            <p:cNvGrpSpPr/>
            <p:nvPr/>
          </p:nvGrpSpPr>
          <p:grpSpPr>
            <a:xfrm>
              <a:off x="2826056" y="-241102"/>
              <a:ext cx="2826056" cy="13957102"/>
              <a:chOff x="0" y="-47625"/>
              <a:chExt cx="558233" cy="2756958"/>
            </a:xfrm>
          </p:grpSpPr>
          <p:sp>
            <p:nvSpPr>
              <p:cNvPr id="536" name="Google Shape;536;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37" name="Google Shape;537;p37"/>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38" name="Google Shape;538;p37"/>
            <p:cNvGrpSpPr/>
            <p:nvPr/>
          </p:nvGrpSpPr>
          <p:grpSpPr>
            <a:xfrm>
              <a:off x="1413028" y="-241102"/>
              <a:ext cx="2826056" cy="13957102"/>
              <a:chOff x="0" y="-47625"/>
              <a:chExt cx="558233" cy="2756958"/>
            </a:xfrm>
          </p:grpSpPr>
          <p:sp>
            <p:nvSpPr>
              <p:cNvPr id="539" name="Google Shape;539;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540" name="Google Shape;540;p37"/>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41" name="Google Shape;541;p37"/>
            <p:cNvGrpSpPr/>
            <p:nvPr/>
          </p:nvGrpSpPr>
          <p:grpSpPr>
            <a:xfrm>
              <a:off x="0" y="-241102"/>
              <a:ext cx="2826056" cy="13957102"/>
              <a:chOff x="0" y="-47625"/>
              <a:chExt cx="558233" cy="2756958"/>
            </a:xfrm>
          </p:grpSpPr>
          <p:sp>
            <p:nvSpPr>
              <p:cNvPr id="542" name="Google Shape;542;p37"/>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543" name="Google Shape;543;p37"/>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544" name="Google Shape;544;p37"/>
          <p:cNvSpPr txBox="1"/>
          <p:nvPr/>
        </p:nvSpPr>
        <p:spPr>
          <a:xfrm>
            <a:off x="4207988" y="2993553"/>
            <a:ext cx="14079900" cy="4299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All the real Indians died off, leaving behind no true American Indian descendents or cultural continuity in the present day.</a:t>
            </a:r>
            <a:endParaRPr sz="7200">
              <a:latin typeface="Halant"/>
              <a:ea typeface="Halant"/>
              <a:cs typeface="Halant"/>
              <a:sym typeface="Halant"/>
            </a:endParaRPr>
          </a:p>
        </p:txBody>
      </p:sp>
      <p:sp>
        <p:nvSpPr>
          <p:cNvPr id="545" name="Google Shape;545;p37"/>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546" name="Google Shape;546;p37"/>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47" name="Google Shape;547;p37"/>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48" name="Google Shape;548;p37"/>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549" name="Google Shape;549;p37"/>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550" name="Google Shape;550;p37"/>
          <p:cNvSpPr txBox="1"/>
          <p:nvPr/>
        </p:nvSpPr>
        <p:spPr>
          <a:xfrm>
            <a:off x="4572000" y="8362325"/>
            <a:ext cx="60357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grpSp>
        <p:nvGrpSpPr>
          <p:cNvPr id="555" name="Google Shape;555;p38"/>
          <p:cNvGrpSpPr/>
          <p:nvPr/>
        </p:nvGrpSpPr>
        <p:grpSpPr>
          <a:xfrm>
            <a:off x="-31071" y="-180826"/>
            <a:ext cx="4239337" cy="10467984"/>
            <a:chOff x="0" y="-241102"/>
            <a:chExt cx="5652450" cy="13957313"/>
          </a:xfrm>
        </p:grpSpPr>
        <p:grpSp>
          <p:nvGrpSpPr>
            <p:cNvPr id="556" name="Google Shape;556;p38"/>
            <p:cNvGrpSpPr/>
            <p:nvPr/>
          </p:nvGrpSpPr>
          <p:grpSpPr>
            <a:xfrm>
              <a:off x="2826056" y="-241102"/>
              <a:ext cx="2826394" cy="13957313"/>
              <a:chOff x="0" y="-47625"/>
              <a:chExt cx="558300" cy="2757000"/>
            </a:xfrm>
          </p:grpSpPr>
          <p:sp>
            <p:nvSpPr>
              <p:cNvPr id="557" name="Google Shape;557;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58" name="Google Shape;558;p38"/>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59" name="Google Shape;559;p38"/>
            <p:cNvGrpSpPr/>
            <p:nvPr/>
          </p:nvGrpSpPr>
          <p:grpSpPr>
            <a:xfrm>
              <a:off x="1413028" y="-241102"/>
              <a:ext cx="2826394" cy="13957313"/>
              <a:chOff x="0" y="-47625"/>
              <a:chExt cx="558300" cy="2757000"/>
            </a:xfrm>
          </p:grpSpPr>
          <p:sp>
            <p:nvSpPr>
              <p:cNvPr id="560" name="Google Shape;560;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561" name="Google Shape;561;p38"/>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62" name="Google Shape;562;p38"/>
            <p:cNvGrpSpPr/>
            <p:nvPr/>
          </p:nvGrpSpPr>
          <p:grpSpPr>
            <a:xfrm>
              <a:off x="0" y="-241102"/>
              <a:ext cx="2826394" cy="13957313"/>
              <a:chOff x="0" y="-47625"/>
              <a:chExt cx="558300" cy="2757000"/>
            </a:xfrm>
          </p:grpSpPr>
          <p:sp>
            <p:nvSpPr>
              <p:cNvPr id="563" name="Google Shape;563;p38"/>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564" name="Google Shape;564;p38"/>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565" name="Google Shape;565;p38"/>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566" name="Google Shape;566;p38"/>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67" name="Google Shape;567;p38"/>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68" name="Google Shape;568;p38"/>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569" name="Google Shape;569;p38"/>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570" name="Google Shape;570;p38"/>
          <p:cNvSpPr txBox="1"/>
          <p:nvPr/>
        </p:nvSpPr>
        <p:spPr>
          <a:xfrm>
            <a:off x="5397899" y="2455950"/>
            <a:ext cx="12459000" cy="5375100"/>
          </a:xfrm>
          <a:prstGeom prst="rect">
            <a:avLst/>
          </a:prstGeom>
          <a:noFill/>
          <a:ln>
            <a:noFill/>
          </a:ln>
        </p:spPr>
        <p:txBody>
          <a:bodyPr anchorCtr="0" anchor="t" bIns="0" lIns="0" spcFirstLastPara="1" rIns="0" wrap="square" tIns="0">
            <a:spAutoFit/>
          </a:bodyPr>
          <a:lstStyle/>
          <a:p>
            <a:pPr indent="0" lvl="0" marL="0" rtl="0" algn="ctr">
              <a:lnSpc>
                <a:spcPct val="96999"/>
              </a:lnSpc>
              <a:spcBef>
                <a:spcPts val="0"/>
              </a:spcBef>
              <a:spcAft>
                <a:spcPts val="0"/>
              </a:spcAft>
              <a:buClr>
                <a:schemeClr val="dk1"/>
              </a:buClr>
              <a:buFont typeface="Arial"/>
              <a:buNone/>
            </a:pPr>
            <a:r>
              <a:rPr b="1" i="1" lang="en-US" sz="7200">
                <a:solidFill>
                  <a:schemeClr val="dk1"/>
                </a:solidFill>
                <a:latin typeface="Halant"/>
                <a:ea typeface="Halant"/>
                <a:cs typeface="Halant"/>
                <a:sym typeface="Halant"/>
              </a:rPr>
              <a:t>All the first peoples to live in the Western Hemisphere arrived from Asia through the Bering Land Bridge during the last Ice Age.</a:t>
            </a:r>
            <a:endParaRPr b="1" sz="7200">
              <a:latin typeface="Halant"/>
              <a:ea typeface="Halant"/>
              <a:cs typeface="Halant"/>
              <a:sym typeface="Halant"/>
            </a:endParaRPr>
          </a:p>
        </p:txBody>
      </p:sp>
      <p:sp>
        <p:nvSpPr>
          <p:cNvPr id="571" name="Google Shape;571;p38"/>
          <p:cNvSpPr txBox="1"/>
          <p:nvPr/>
        </p:nvSpPr>
        <p:spPr>
          <a:xfrm>
            <a:off x="4468060" y="8889350"/>
            <a:ext cx="54759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grpSp>
        <p:nvGrpSpPr>
          <p:cNvPr id="576" name="Google Shape;576;p39"/>
          <p:cNvGrpSpPr/>
          <p:nvPr/>
        </p:nvGrpSpPr>
        <p:grpSpPr>
          <a:xfrm>
            <a:off x="-31071" y="-180826"/>
            <a:ext cx="4239337" cy="10467984"/>
            <a:chOff x="0" y="-241102"/>
            <a:chExt cx="5652450" cy="13957313"/>
          </a:xfrm>
        </p:grpSpPr>
        <p:grpSp>
          <p:nvGrpSpPr>
            <p:cNvPr id="577" name="Google Shape;577;p39"/>
            <p:cNvGrpSpPr/>
            <p:nvPr/>
          </p:nvGrpSpPr>
          <p:grpSpPr>
            <a:xfrm>
              <a:off x="2826056" y="-241102"/>
              <a:ext cx="2826394" cy="13957313"/>
              <a:chOff x="0" y="-47625"/>
              <a:chExt cx="558300" cy="2757000"/>
            </a:xfrm>
          </p:grpSpPr>
          <p:sp>
            <p:nvSpPr>
              <p:cNvPr id="578" name="Google Shape;578;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9" name="Google Shape;579;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80" name="Google Shape;580;p39"/>
            <p:cNvGrpSpPr/>
            <p:nvPr/>
          </p:nvGrpSpPr>
          <p:grpSpPr>
            <a:xfrm>
              <a:off x="1413028" y="-241102"/>
              <a:ext cx="2826394" cy="13957313"/>
              <a:chOff x="0" y="-47625"/>
              <a:chExt cx="558300" cy="2757000"/>
            </a:xfrm>
          </p:grpSpPr>
          <p:sp>
            <p:nvSpPr>
              <p:cNvPr id="581" name="Google Shape;581;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582" name="Google Shape;582;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583" name="Google Shape;583;p39"/>
            <p:cNvGrpSpPr/>
            <p:nvPr/>
          </p:nvGrpSpPr>
          <p:grpSpPr>
            <a:xfrm>
              <a:off x="0" y="-241102"/>
              <a:ext cx="2826394" cy="13957313"/>
              <a:chOff x="0" y="-47625"/>
              <a:chExt cx="558300" cy="2757000"/>
            </a:xfrm>
          </p:grpSpPr>
          <p:sp>
            <p:nvSpPr>
              <p:cNvPr id="584" name="Google Shape;584;p39"/>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585" name="Google Shape;585;p39"/>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586" name="Google Shape;586;p39"/>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587" name="Google Shape;587;p39"/>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588" name="Google Shape;588;p39"/>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589" name="Google Shape;589;p39"/>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590" name="Google Shape;590;p39"/>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591" name="Google Shape;591;p39"/>
          <p:cNvSpPr txBox="1"/>
          <p:nvPr/>
        </p:nvSpPr>
        <p:spPr>
          <a:xfrm>
            <a:off x="4287013" y="2903216"/>
            <a:ext cx="14079900" cy="4299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Native Americans lived in a state of anarchy without any form of structured government, laws, or order.</a:t>
            </a:r>
            <a:endParaRPr sz="7200">
              <a:latin typeface="Halant"/>
              <a:ea typeface="Halant"/>
              <a:cs typeface="Halant"/>
              <a:sym typeface="Halant"/>
            </a:endParaRPr>
          </a:p>
        </p:txBody>
      </p:sp>
      <p:sp>
        <p:nvSpPr>
          <p:cNvPr id="592" name="Google Shape;592;p39"/>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6" name="Shape 596"/>
        <p:cNvGrpSpPr/>
        <p:nvPr/>
      </p:nvGrpSpPr>
      <p:grpSpPr>
        <a:xfrm>
          <a:off x="0" y="0"/>
          <a:ext cx="0" cy="0"/>
          <a:chOff x="0" y="0"/>
          <a:chExt cx="0" cy="0"/>
        </a:xfrm>
      </p:grpSpPr>
      <p:grpSp>
        <p:nvGrpSpPr>
          <p:cNvPr id="597" name="Google Shape;597;p40"/>
          <p:cNvGrpSpPr/>
          <p:nvPr/>
        </p:nvGrpSpPr>
        <p:grpSpPr>
          <a:xfrm>
            <a:off x="-31071" y="-180826"/>
            <a:ext cx="4239337" cy="10467984"/>
            <a:chOff x="0" y="-241102"/>
            <a:chExt cx="5652450" cy="13957313"/>
          </a:xfrm>
        </p:grpSpPr>
        <p:grpSp>
          <p:nvGrpSpPr>
            <p:cNvPr id="598" name="Google Shape;598;p40"/>
            <p:cNvGrpSpPr/>
            <p:nvPr/>
          </p:nvGrpSpPr>
          <p:grpSpPr>
            <a:xfrm>
              <a:off x="2826056" y="-241102"/>
              <a:ext cx="2826394" cy="13957313"/>
              <a:chOff x="0" y="-47625"/>
              <a:chExt cx="558300" cy="2757000"/>
            </a:xfrm>
          </p:grpSpPr>
          <p:sp>
            <p:nvSpPr>
              <p:cNvPr id="599" name="Google Shape;599;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00" name="Google Shape;600;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01" name="Google Shape;601;p40"/>
            <p:cNvGrpSpPr/>
            <p:nvPr/>
          </p:nvGrpSpPr>
          <p:grpSpPr>
            <a:xfrm>
              <a:off x="1413028" y="-241102"/>
              <a:ext cx="2826394" cy="13957313"/>
              <a:chOff x="0" y="-47625"/>
              <a:chExt cx="558300" cy="2757000"/>
            </a:xfrm>
          </p:grpSpPr>
          <p:sp>
            <p:nvSpPr>
              <p:cNvPr id="602" name="Google Shape;602;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3" name="Google Shape;603;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04" name="Google Shape;604;p40"/>
            <p:cNvGrpSpPr/>
            <p:nvPr/>
          </p:nvGrpSpPr>
          <p:grpSpPr>
            <a:xfrm>
              <a:off x="0" y="-241102"/>
              <a:ext cx="2826394" cy="13957313"/>
              <a:chOff x="0" y="-47625"/>
              <a:chExt cx="558300" cy="2757000"/>
            </a:xfrm>
          </p:grpSpPr>
          <p:sp>
            <p:nvSpPr>
              <p:cNvPr id="605" name="Google Shape;605;p40"/>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06" name="Google Shape;606;p40"/>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07" name="Google Shape;607;p40"/>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08" name="Google Shape;608;p40"/>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09" name="Google Shape;609;p40"/>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10" name="Google Shape;610;p40"/>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11" name="Google Shape;611;p40"/>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12" name="Google Shape;612;p40"/>
          <p:cNvSpPr txBox="1"/>
          <p:nvPr/>
        </p:nvSpPr>
        <p:spPr>
          <a:xfrm>
            <a:off x="4208263" y="1381103"/>
            <a:ext cx="14079900" cy="7524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Thanksgiving proves that Indians welcomed the Pilgrims with open arms and there existed a mutually beneficial relationship between the Native Americans and the early colonists.</a:t>
            </a:r>
            <a:endParaRPr sz="7200">
              <a:latin typeface="Halant"/>
              <a:ea typeface="Halant"/>
              <a:cs typeface="Halant"/>
              <a:sym typeface="Halant"/>
            </a:endParaRPr>
          </a:p>
        </p:txBody>
      </p:sp>
      <p:sp>
        <p:nvSpPr>
          <p:cNvPr id="613" name="Google Shape;613;p40"/>
          <p:cNvSpPr txBox="1"/>
          <p:nvPr/>
        </p:nvSpPr>
        <p:spPr>
          <a:xfrm>
            <a:off x="4645750" y="90180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grpSp>
        <p:nvGrpSpPr>
          <p:cNvPr id="618" name="Google Shape;618;p41"/>
          <p:cNvGrpSpPr/>
          <p:nvPr/>
        </p:nvGrpSpPr>
        <p:grpSpPr>
          <a:xfrm>
            <a:off x="-31071" y="-180826"/>
            <a:ext cx="4239337" cy="10467984"/>
            <a:chOff x="0" y="-241102"/>
            <a:chExt cx="5652450" cy="13957313"/>
          </a:xfrm>
        </p:grpSpPr>
        <p:grpSp>
          <p:nvGrpSpPr>
            <p:cNvPr id="619" name="Google Shape;619;p41"/>
            <p:cNvGrpSpPr/>
            <p:nvPr/>
          </p:nvGrpSpPr>
          <p:grpSpPr>
            <a:xfrm>
              <a:off x="2826056" y="-241102"/>
              <a:ext cx="2826394" cy="13957313"/>
              <a:chOff x="0" y="-47625"/>
              <a:chExt cx="558300" cy="2757000"/>
            </a:xfrm>
          </p:grpSpPr>
          <p:sp>
            <p:nvSpPr>
              <p:cNvPr id="620" name="Google Shape;620;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21" name="Google Shape;621;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22" name="Google Shape;622;p41"/>
            <p:cNvGrpSpPr/>
            <p:nvPr/>
          </p:nvGrpSpPr>
          <p:grpSpPr>
            <a:xfrm>
              <a:off x="1413028" y="-241102"/>
              <a:ext cx="2826394" cy="13957313"/>
              <a:chOff x="0" y="-47625"/>
              <a:chExt cx="558300" cy="2757000"/>
            </a:xfrm>
          </p:grpSpPr>
          <p:sp>
            <p:nvSpPr>
              <p:cNvPr id="623" name="Google Shape;623;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24" name="Google Shape;624;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25" name="Google Shape;625;p41"/>
            <p:cNvGrpSpPr/>
            <p:nvPr/>
          </p:nvGrpSpPr>
          <p:grpSpPr>
            <a:xfrm>
              <a:off x="0" y="-241102"/>
              <a:ext cx="2826394" cy="13957313"/>
              <a:chOff x="0" y="-47625"/>
              <a:chExt cx="558300" cy="2757000"/>
            </a:xfrm>
          </p:grpSpPr>
          <p:sp>
            <p:nvSpPr>
              <p:cNvPr id="626" name="Google Shape;626;p41"/>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27" name="Google Shape;627;p41"/>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28" name="Google Shape;628;p41"/>
          <p:cNvSpPr txBox="1"/>
          <p:nvPr/>
        </p:nvSpPr>
        <p:spPr>
          <a:xfrm>
            <a:off x="4284463" y="2456003"/>
            <a:ext cx="14079900" cy="5375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Indians were savage and warlike, engaging in constant battles and violent practices that justified European efforts to civilize and pacify them.</a:t>
            </a:r>
            <a:endParaRPr sz="7200">
              <a:latin typeface="Halant"/>
              <a:ea typeface="Halant"/>
              <a:cs typeface="Halant"/>
              <a:sym typeface="Halant"/>
            </a:endParaRPr>
          </a:p>
        </p:txBody>
      </p:sp>
      <p:sp>
        <p:nvSpPr>
          <p:cNvPr id="629" name="Google Shape;629;p41"/>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30" name="Google Shape;630;p41"/>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31" name="Google Shape;631;p41"/>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32" name="Google Shape;632;p41"/>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33" name="Google Shape;633;p41"/>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34" name="Google Shape;634;p41"/>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grpSp>
        <p:nvGrpSpPr>
          <p:cNvPr id="639" name="Google Shape;639;p42"/>
          <p:cNvGrpSpPr/>
          <p:nvPr/>
        </p:nvGrpSpPr>
        <p:grpSpPr>
          <a:xfrm>
            <a:off x="-31071" y="-180826"/>
            <a:ext cx="4239337" cy="10467984"/>
            <a:chOff x="0" y="-241102"/>
            <a:chExt cx="5652450" cy="13957313"/>
          </a:xfrm>
        </p:grpSpPr>
        <p:grpSp>
          <p:nvGrpSpPr>
            <p:cNvPr id="640" name="Google Shape;640;p42"/>
            <p:cNvGrpSpPr/>
            <p:nvPr/>
          </p:nvGrpSpPr>
          <p:grpSpPr>
            <a:xfrm>
              <a:off x="2826056" y="-241102"/>
              <a:ext cx="2826394" cy="13957313"/>
              <a:chOff x="0" y="-47625"/>
              <a:chExt cx="558300" cy="2757000"/>
            </a:xfrm>
          </p:grpSpPr>
          <p:sp>
            <p:nvSpPr>
              <p:cNvPr id="641" name="Google Shape;641;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42" name="Google Shape;642;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43" name="Google Shape;643;p42"/>
            <p:cNvGrpSpPr/>
            <p:nvPr/>
          </p:nvGrpSpPr>
          <p:grpSpPr>
            <a:xfrm>
              <a:off x="1413028" y="-241102"/>
              <a:ext cx="2826394" cy="13957313"/>
              <a:chOff x="0" y="-47625"/>
              <a:chExt cx="558300" cy="2757000"/>
            </a:xfrm>
          </p:grpSpPr>
          <p:sp>
            <p:nvSpPr>
              <p:cNvPr id="644" name="Google Shape;644;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45" name="Google Shape;645;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46" name="Google Shape;646;p42"/>
            <p:cNvGrpSpPr/>
            <p:nvPr/>
          </p:nvGrpSpPr>
          <p:grpSpPr>
            <a:xfrm>
              <a:off x="0" y="-241102"/>
              <a:ext cx="2826394" cy="13957313"/>
              <a:chOff x="0" y="-47625"/>
              <a:chExt cx="558300" cy="2757000"/>
            </a:xfrm>
          </p:grpSpPr>
          <p:sp>
            <p:nvSpPr>
              <p:cNvPr id="647" name="Google Shape;647;p42"/>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48" name="Google Shape;648;p42"/>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49" name="Google Shape;649;p42"/>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0" name="Google Shape;650;p42"/>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51" name="Google Shape;651;p42"/>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52" name="Google Shape;652;p42"/>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53" name="Google Shape;653;p42"/>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54" name="Google Shape;654;p42"/>
          <p:cNvSpPr txBox="1"/>
          <p:nvPr/>
        </p:nvSpPr>
        <p:spPr>
          <a:xfrm>
            <a:off x="4296600" y="1918538"/>
            <a:ext cx="13991400" cy="64500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Europeans brought civilization to the Indians, who lived in primitive conditions and lacked the advanced knowledge and cultural achievements of the Europeans.</a:t>
            </a:r>
            <a:endParaRPr sz="7200">
              <a:latin typeface="Halant"/>
              <a:ea typeface="Halant"/>
              <a:cs typeface="Halant"/>
              <a:sym typeface="Halant"/>
            </a:endParaRPr>
          </a:p>
        </p:txBody>
      </p:sp>
      <p:sp>
        <p:nvSpPr>
          <p:cNvPr id="655" name="Google Shape;655;p42"/>
          <p:cNvSpPr txBox="1"/>
          <p:nvPr/>
        </p:nvSpPr>
        <p:spPr>
          <a:xfrm>
            <a:off x="4645750" y="86370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9" name="Shape 659"/>
        <p:cNvGrpSpPr/>
        <p:nvPr/>
      </p:nvGrpSpPr>
      <p:grpSpPr>
        <a:xfrm>
          <a:off x="0" y="0"/>
          <a:ext cx="0" cy="0"/>
          <a:chOff x="0" y="0"/>
          <a:chExt cx="0" cy="0"/>
        </a:xfrm>
      </p:grpSpPr>
      <p:grpSp>
        <p:nvGrpSpPr>
          <p:cNvPr id="660" name="Google Shape;660;p43"/>
          <p:cNvGrpSpPr/>
          <p:nvPr/>
        </p:nvGrpSpPr>
        <p:grpSpPr>
          <a:xfrm>
            <a:off x="-31071" y="-180826"/>
            <a:ext cx="4239337" cy="10467984"/>
            <a:chOff x="0" y="-241102"/>
            <a:chExt cx="5652450" cy="13957313"/>
          </a:xfrm>
        </p:grpSpPr>
        <p:grpSp>
          <p:nvGrpSpPr>
            <p:cNvPr id="661" name="Google Shape;661;p43"/>
            <p:cNvGrpSpPr/>
            <p:nvPr/>
          </p:nvGrpSpPr>
          <p:grpSpPr>
            <a:xfrm>
              <a:off x="2826056" y="-241102"/>
              <a:ext cx="2826394" cy="13957313"/>
              <a:chOff x="0" y="-47625"/>
              <a:chExt cx="558300" cy="2757000"/>
            </a:xfrm>
          </p:grpSpPr>
          <p:sp>
            <p:nvSpPr>
              <p:cNvPr id="662" name="Google Shape;662;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63" name="Google Shape;663;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64" name="Google Shape;664;p43"/>
            <p:cNvGrpSpPr/>
            <p:nvPr/>
          </p:nvGrpSpPr>
          <p:grpSpPr>
            <a:xfrm>
              <a:off x="1413028" y="-241102"/>
              <a:ext cx="2826394" cy="13957313"/>
              <a:chOff x="0" y="-47625"/>
              <a:chExt cx="558300" cy="2757000"/>
            </a:xfrm>
          </p:grpSpPr>
          <p:sp>
            <p:nvSpPr>
              <p:cNvPr id="665" name="Google Shape;665;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66" name="Google Shape;666;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67" name="Google Shape;667;p43"/>
            <p:cNvGrpSpPr/>
            <p:nvPr/>
          </p:nvGrpSpPr>
          <p:grpSpPr>
            <a:xfrm>
              <a:off x="0" y="-241102"/>
              <a:ext cx="2826394" cy="13957313"/>
              <a:chOff x="0" y="-47625"/>
              <a:chExt cx="558300" cy="2757000"/>
            </a:xfrm>
          </p:grpSpPr>
          <p:sp>
            <p:nvSpPr>
              <p:cNvPr id="668" name="Google Shape;668;p4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69" name="Google Shape;669;p4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70" name="Google Shape;670;p4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71" name="Google Shape;671;p4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2" name="Google Shape;672;p4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73" name="Google Shape;673;p4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74" name="Google Shape;674;p4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75" name="Google Shape;675;p43"/>
          <p:cNvSpPr txBox="1"/>
          <p:nvPr/>
        </p:nvSpPr>
        <p:spPr>
          <a:xfrm>
            <a:off x="4208263" y="1828153"/>
            <a:ext cx="14079900" cy="64500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The Americas were a vast wilderness inhabited by small, scattered bands of Indigenous peoples who lived in harmony with nature, leaving it virtually unchanged by human activity.</a:t>
            </a:r>
            <a:endParaRPr sz="7200">
              <a:latin typeface="Halant"/>
              <a:ea typeface="Halant"/>
              <a:cs typeface="Halant"/>
              <a:sym typeface="Halant"/>
            </a:endParaRPr>
          </a:p>
        </p:txBody>
      </p:sp>
      <p:sp>
        <p:nvSpPr>
          <p:cNvPr id="676" name="Google Shape;676;p43"/>
          <p:cNvSpPr txBox="1"/>
          <p:nvPr/>
        </p:nvSpPr>
        <p:spPr>
          <a:xfrm>
            <a:off x="4645750" y="87132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can evaluating claims lead to a more accurate history?</a:t>
            </a:r>
            <a:endParaRPr i="1" sz="5000">
              <a:solidFill>
                <a:srgbClr val="231F20"/>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grpSp>
        <p:nvGrpSpPr>
          <p:cNvPr id="681" name="Google Shape;681;p44"/>
          <p:cNvGrpSpPr/>
          <p:nvPr/>
        </p:nvGrpSpPr>
        <p:grpSpPr>
          <a:xfrm>
            <a:off x="-31071" y="-180826"/>
            <a:ext cx="4239337" cy="10467984"/>
            <a:chOff x="0" y="-241102"/>
            <a:chExt cx="5652450" cy="13957313"/>
          </a:xfrm>
        </p:grpSpPr>
        <p:grpSp>
          <p:nvGrpSpPr>
            <p:cNvPr id="682" name="Google Shape;682;p44"/>
            <p:cNvGrpSpPr/>
            <p:nvPr/>
          </p:nvGrpSpPr>
          <p:grpSpPr>
            <a:xfrm>
              <a:off x="2826056" y="-241102"/>
              <a:ext cx="2826394" cy="13957313"/>
              <a:chOff x="0" y="-47625"/>
              <a:chExt cx="558300" cy="2757000"/>
            </a:xfrm>
          </p:grpSpPr>
          <p:sp>
            <p:nvSpPr>
              <p:cNvPr id="683" name="Google Shape;683;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684" name="Google Shape;684;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85" name="Google Shape;685;p44"/>
            <p:cNvGrpSpPr/>
            <p:nvPr/>
          </p:nvGrpSpPr>
          <p:grpSpPr>
            <a:xfrm>
              <a:off x="1413028" y="-241102"/>
              <a:ext cx="2826394" cy="13957313"/>
              <a:chOff x="0" y="-47625"/>
              <a:chExt cx="558300" cy="2757000"/>
            </a:xfrm>
          </p:grpSpPr>
          <p:sp>
            <p:nvSpPr>
              <p:cNvPr id="686" name="Google Shape;686;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87" name="Google Shape;687;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688" name="Google Shape;688;p44"/>
            <p:cNvGrpSpPr/>
            <p:nvPr/>
          </p:nvGrpSpPr>
          <p:grpSpPr>
            <a:xfrm>
              <a:off x="0" y="-241102"/>
              <a:ext cx="2826394" cy="13957313"/>
              <a:chOff x="0" y="-47625"/>
              <a:chExt cx="558300" cy="2757000"/>
            </a:xfrm>
          </p:grpSpPr>
          <p:sp>
            <p:nvSpPr>
              <p:cNvPr id="689" name="Google Shape;689;p44"/>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90" name="Google Shape;690;p44"/>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691" name="Google Shape;691;p44"/>
          <p:cNvSpPr txBox="1"/>
          <p:nvPr/>
        </p:nvSpPr>
        <p:spPr>
          <a:xfrm>
            <a:off x="4208275" y="2456000"/>
            <a:ext cx="13991400" cy="5375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7200">
                <a:solidFill>
                  <a:srgbClr val="231F20"/>
                </a:solidFill>
                <a:latin typeface="Halant"/>
                <a:ea typeface="Halant"/>
                <a:cs typeface="Halant"/>
                <a:sym typeface="Halant"/>
              </a:rPr>
              <a:t>Columbus discovered America, bringing European civilization to an unknown and uncharted land, previously isolated from the rest of the world.</a:t>
            </a:r>
            <a:endParaRPr sz="7200">
              <a:latin typeface="Halant"/>
              <a:ea typeface="Halant"/>
              <a:cs typeface="Halant"/>
              <a:sym typeface="Halant"/>
            </a:endParaRPr>
          </a:p>
        </p:txBody>
      </p:sp>
      <p:sp>
        <p:nvSpPr>
          <p:cNvPr id="692" name="Google Shape;692;p44"/>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93" name="Google Shape;693;p44"/>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94" name="Google Shape;694;p44"/>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695" name="Google Shape;695;p44"/>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696" name="Google Shape;696;p44"/>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697" name="Google Shape;697;p44"/>
          <p:cNvSpPr txBox="1"/>
          <p:nvPr/>
        </p:nvSpPr>
        <p:spPr>
          <a:xfrm>
            <a:off x="4645750" y="8179825"/>
            <a:ext cx="6048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dk1"/>
                </a:solidFill>
                <a:latin typeface="Halant"/>
                <a:ea typeface="Halant"/>
                <a:cs typeface="Halant"/>
                <a:sym typeface="Halant"/>
              </a:rPr>
              <a:t>Note: Myth adapted from </a:t>
            </a:r>
            <a:r>
              <a:rPr i="1" lang="en-US" sz="1600">
                <a:solidFill>
                  <a:schemeClr val="dk1"/>
                </a:solidFill>
                <a:latin typeface="Halant"/>
                <a:ea typeface="Halant"/>
                <a:cs typeface="Halant"/>
                <a:sym typeface="Halant"/>
              </a:rPr>
              <a:t>“All the Real Indians Died Off” and 20 other Myths About Native Americans</a:t>
            </a:r>
            <a:r>
              <a:rPr lang="en-US" sz="1600">
                <a:solidFill>
                  <a:schemeClr val="dk1"/>
                </a:solidFill>
                <a:latin typeface="Halant"/>
                <a:ea typeface="Halant"/>
                <a:cs typeface="Halant"/>
                <a:sym typeface="Halant"/>
              </a:rPr>
              <a:t> by Roxanne Dunbar-Ortiz and Dina Gilio-Whitaker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p:nvPr/>
        </p:nvSpPr>
        <p:spPr>
          <a:xfrm>
            <a:off x="-509577" y="-98046"/>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01" name="Google Shape;201;p27"/>
          <p:cNvSpPr/>
          <p:nvPr/>
        </p:nvSpPr>
        <p:spPr>
          <a:xfrm>
            <a:off x="11450720" y="6758594"/>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02" name="Google Shape;202;p27"/>
          <p:cNvGrpSpPr/>
          <p:nvPr/>
        </p:nvGrpSpPr>
        <p:grpSpPr>
          <a:xfrm>
            <a:off x="-254016" y="9230009"/>
            <a:ext cx="18796043" cy="937448"/>
            <a:chOff x="204" y="0"/>
            <a:chExt cx="25061391" cy="1249931"/>
          </a:xfrm>
        </p:grpSpPr>
        <p:grpSp>
          <p:nvGrpSpPr>
            <p:cNvPr id="203" name="Google Shape;203;p27"/>
            <p:cNvGrpSpPr/>
            <p:nvPr/>
          </p:nvGrpSpPr>
          <p:grpSpPr>
            <a:xfrm rot="5400000">
              <a:off x="12002369" y="-11663474"/>
              <a:ext cx="1249931" cy="24576878"/>
              <a:chOff x="0" y="-38100"/>
              <a:chExt cx="246900" cy="4854692"/>
            </a:xfrm>
          </p:grpSpPr>
          <p:sp>
            <p:nvSpPr>
              <p:cNvPr id="204" name="Google Shape;204;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5" name="Google Shape;205;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6" name="Google Shape;206;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07" name="Google Shape;207;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8" name="Google Shape;208;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9" name="Google Shape;209;p27"/>
          <p:cNvGrpSpPr/>
          <p:nvPr/>
        </p:nvGrpSpPr>
        <p:grpSpPr>
          <a:xfrm>
            <a:off x="15859155" y="-98041"/>
            <a:ext cx="1562625" cy="1771271"/>
            <a:chOff x="0" y="-130721"/>
            <a:chExt cx="2083500" cy="2361695"/>
          </a:xfrm>
        </p:grpSpPr>
        <p:grpSp>
          <p:nvGrpSpPr>
            <p:cNvPr id="210" name="Google Shape;210;p27"/>
            <p:cNvGrpSpPr/>
            <p:nvPr/>
          </p:nvGrpSpPr>
          <p:grpSpPr>
            <a:xfrm>
              <a:off x="75599" y="-130721"/>
              <a:ext cx="1932614" cy="2361695"/>
              <a:chOff x="0" y="-47625"/>
              <a:chExt cx="704100" cy="860425"/>
            </a:xfrm>
          </p:grpSpPr>
          <p:sp>
            <p:nvSpPr>
              <p:cNvPr id="211" name="Google Shape;21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3" name="Google Shape;213;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2</a:t>
              </a:r>
              <a:endParaRPr/>
            </a:p>
          </p:txBody>
        </p:sp>
      </p:grpSp>
      <p:grpSp>
        <p:nvGrpSpPr>
          <p:cNvPr id="214" name="Google Shape;214;p27"/>
          <p:cNvGrpSpPr/>
          <p:nvPr/>
        </p:nvGrpSpPr>
        <p:grpSpPr>
          <a:xfrm>
            <a:off x="6122257" y="253502"/>
            <a:ext cx="8880118" cy="8644840"/>
            <a:chOff x="5337757" y="283102"/>
            <a:chExt cx="8880118" cy="8644840"/>
          </a:xfrm>
        </p:grpSpPr>
        <p:sp>
          <p:nvSpPr>
            <p:cNvPr id="215" name="Google Shape;215;p27"/>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16" name="Google Shape;216;p27"/>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17" name="Google Shape;217;p27"/>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INTUITION</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218" name="Google Shape;218;p27"/>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19" name="Google Shape;219;p27"/>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20" name="Google Shape;220;p27"/>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21" name="Google Shape;221;p27"/>
            <p:cNvGrpSpPr/>
            <p:nvPr/>
          </p:nvGrpSpPr>
          <p:grpSpPr>
            <a:xfrm>
              <a:off x="8332401" y="3163614"/>
              <a:ext cx="2722257" cy="2638902"/>
              <a:chOff x="8468185" y="3354606"/>
              <a:chExt cx="2451600" cy="2451600"/>
            </a:xfrm>
          </p:grpSpPr>
          <p:sp>
            <p:nvSpPr>
              <p:cNvPr id="222" name="Google Shape;222;p27"/>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23" name="Google Shape;223;p27"/>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224" name="Google Shape;224;p27"/>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AUTHORITY</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225" name="Google Shape;225;p27"/>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LOGIC</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226" name="Google Shape;226;p27"/>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600">
                  <a:solidFill>
                    <a:srgbClr val="FFFFFF"/>
                  </a:solidFill>
                  <a:latin typeface="Inter"/>
                  <a:ea typeface="Inter"/>
                  <a:cs typeface="Inter"/>
                  <a:sym typeface="Inter"/>
                </a:rPr>
                <a:t>EVIDENCE</a:t>
              </a:r>
              <a:endParaRPr b="1" sz="36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227" name="Google Shape;227;p27"/>
          <p:cNvSpPr txBox="1"/>
          <p:nvPr/>
        </p:nvSpPr>
        <p:spPr>
          <a:xfrm>
            <a:off x="4572000" y="8749475"/>
            <a:ext cx="3766500" cy="36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000">
                <a:solidFill>
                  <a:schemeClr val="dk1"/>
                </a:solidFill>
                <a:latin typeface="Inter"/>
                <a:ea typeface="Inter"/>
                <a:cs typeface="Inter"/>
                <a:sym typeface="Inter"/>
              </a:rPr>
              <a:t>Adapted from Big History, the OER Project</a:t>
            </a:r>
            <a:endParaRPr sz="1000">
              <a:solidFill>
                <a:schemeClr val="dk1"/>
              </a:solidFill>
              <a:latin typeface="Inter"/>
              <a:ea typeface="Inter"/>
              <a:cs typeface="Inter"/>
              <a:sym typeface="Inter"/>
            </a:endParaRPr>
          </a:p>
        </p:txBody>
      </p:sp>
      <p:sp>
        <p:nvSpPr>
          <p:cNvPr id="228" name="Google Shape;228;p27"/>
          <p:cNvSpPr txBox="1"/>
          <p:nvPr/>
        </p:nvSpPr>
        <p:spPr>
          <a:xfrm>
            <a:off x="627275" y="2768100"/>
            <a:ext cx="5106600" cy="5880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3500">
                <a:solidFill>
                  <a:srgbClr val="333333"/>
                </a:solidFill>
                <a:latin typeface="Inter"/>
                <a:ea typeface="Inter"/>
                <a:cs typeface="Inter"/>
                <a:sym typeface="Inter"/>
              </a:rPr>
              <a:t>We all </a:t>
            </a:r>
            <a:r>
              <a:rPr b="1" lang="en-US" sz="3500">
                <a:solidFill>
                  <a:srgbClr val="6484F3"/>
                </a:solidFill>
                <a:latin typeface="Inter"/>
                <a:ea typeface="Inter"/>
                <a:cs typeface="Inter"/>
                <a:sym typeface="Inter"/>
              </a:rPr>
              <a:t>make</a:t>
            </a:r>
            <a:r>
              <a:rPr b="1" lang="en-US" sz="3500">
                <a:solidFill>
                  <a:srgbClr val="333333"/>
                </a:solidFill>
                <a:latin typeface="Inter"/>
                <a:ea typeface="Inter"/>
                <a:cs typeface="Inter"/>
                <a:sym typeface="Inter"/>
              </a:rPr>
              <a:t> claims.</a:t>
            </a:r>
            <a:endParaRPr b="1" sz="35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rPr b="1" lang="en-US" sz="3500">
                <a:solidFill>
                  <a:srgbClr val="333333"/>
                </a:solidFill>
                <a:latin typeface="Inter"/>
                <a:ea typeface="Inter"/>
                <a:cs typeface="Inter"/>
                <a:sym typeface="Inter"/>
              </a:rPr>
              <a:t>We all </a:t>
            </a:r>
            <a:r>
              <a:rPr b="1" lang="en-US" sz="3500">
                <a:solidFill>
                  <a:srgbClr val="E95C3D"/>
                </a:solidFill>
                <a:latin typeface="Inter"/>
                <a:ea typeface="Inter"/>
                <a:cs typeface="Inter"/>
                <a:sym typeface="Inter"/>
              </a:rPr>
              <a:t>evaluate</a:t>
            </a:r>
            <a:r>
              <a:rPr b="1" lang="en-US" sz="3500">
                <a:solidFill>
                  <a:srgbClr val="333333"/>
                </a:solidFill>
                <a:latin typeface="Inter"/>
                <a:ea typeface="Inter"/>
                <a:cs typeface="Inter"/>
                <a:sym typeface="Inter"/>
              </a:rPr>
              <a:t> claims.</a:t>
            </a:r>
            <a:endParaRPr b="1" sz="35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rPr b="1" lang="en-US" sz="3500">
                <a:solidFill>
                  <a:srgbClr val="333333"/>
                </a:solidFill>
                <a:latin typeface="Inter"/>
                <a:ea typeface="Inter"/>
                <a:cs typeface="Inter"/>
                <a:sym typeface="Inter"/>
              </a:rPr>
              <a:t>Claims are </a:t>
            </a:r>
            <a:r>
              <a:rPr b="1" lang="en-US" sz="3500">
                <a:solidFill>
                  <a:srgbClr val="38E0A4"/>
                </a:solidFill>
                <a:latin typeface="Inter"/>
                <a:ea typeface="Inter"/>
                <a:cs typeface="Inter"/>
                <a:sym typeface="Inter"/>
              </a:rPr>
              <a:t>arguments</a:t>
            </a:r>
            <a:r>
              <a:rPr b="1" lang="en-US" sz="3500">
                <a:solidFill>
                  <a:srgbClr val="333333"/>
                </a:solidFill>
                <a:latin typeface="Inter"/>
                <a:ea typeface="Inter"/>
                <a:cs typeface="Inter"/>
                <a:sym typeface="Inter"/>
              </a:rPr>
              <a:t>.</a:t>
            </a:r>
            <a:endParaRPr b="1" sz="35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t/>
            </a:r>
            <a:endParaRPr sz="35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rPr lang="en-US" sz="3200">
                <a:solidFill>
                  <a:srgbClr val="333333"/>
                </a:solidFill>
                <a:latin typeface="Inter"/>
                <a:ea typeface="Inter"/>
                <a:cs typeface="Inter"/>
                <a:sym typeface="Inter"/>
              </a:rPr>
              <a:t>Here are four ways that we often evaluate claims.</a:t>
            </a:r>
            <a:endParaRPr sz="3200">
              <a:solidFill>
                <a:srgbClr val="333333"/>
              </a:solidFill>
              <a:latin typeface="Inter"/>
              <a:ea typeface="Inter"/>
              <a:cs typeface="Inter"/>
              <a:sym typeface="Inter"/>
            </a:endParaRPr>
          </a:p>
          <a:p>
            <a:pPr indent="0" lvl="0" marL="0" marR="0" rtl="0" algn="l">
              <a:lnSpc>
                <a:spcPct val="100000"/>
              </a:lnSpc>
              <a:spcBef>
                <a:spcPts val="1000"/>
              </a:spcBef>
              <a:spcAft>
                <a:spcPts val="0"/>
              </a:spcAft>
              <a:buNone/>
            </a:pPr>
            <a:r>
              <a:t/>
            </a:r>
            <a:endParaRPr sz="3200">
              <a:solidFill>
                <a:srgbClr val="333333"/>
              </a:solidFill>
              <a:latin typeface="Inter"/>
              <a:ea typeface="Inter"/>
              <a:cs typeface="Inter"/>
              <a:sym typeface="Inter"/>
            </a:endParaRPr>
          </a:p>
          <a:p>
            <a:pPr indent="0" lvl="0" marL="0" marR="0" rtl="0" algn="l">
              <a:lnSpc>
                <a:spcPct val="100000"/>
              </a:lnSpc>
              <a:spcBef>
                <a:spcPts val="1000"/>
              </a:spcBef>
              <a:spcAft>
                <a:spcPts val="1000"/>
              </a:spcAft>
              <a:buNone/>
            </a:pPr>
            <a:r>
              <a:rPr lang="en-US" sz="3200">
                <a:solidFill>
                  <a:srgbClr val="333333"/>
                </a:solidFill>
                <a:latin typeface="Inter"/>
                <a:ea typeface="Inter"/>
                <a:cs typeface="Inter"/>
                <a:sym typeface="Inter"/>
              </a:rPr>
              <a:t>In scholarship, we </a:t>
            </a:r>
            <a:r>
              <a:rPr lang="en-US" sz="3200">
                <a:solidFill>
                  <a:srgbClr val="333333"/>
                </a:solidFill>
                <a:latin typeface="Inter"/>
                <a:ea typeface="Inter"/>
                <a:cs typeface="Inter"/>
                <a:sym typeface="Inter"/>
              </a:rPr>
              <a:t>often</a:t>
            </a:r>
            <a:r>
              <a:rPr lang="en-US" sz="3200">
                <a:solidFill>
                  <a:srgbClr val="333333"/>
                </a:solidFill>
                <a:latin typeface="Inter"/>
                <a:ea typeface="Inter"/>
                <a:cs typeface="Inter"/>
                <a:sym typeface="Inter"/>
              </a:rPr>
              <a:t> combine several of these when evaluating claims.</a:t>
            </a:r>
            <a:endParaRPr sz="3200">
              <a:solidFill>
                <a:srgbClr val="333333"/>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28"/>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34" name="Google Shape;234;p28"/>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235" name="Google Shape;235;p28"/>
          <p:cNvGrpSpPr/>
          <p:nvPr/>
        </p:nvGrpSpPr>
        <p:grpSpPr>
          <a:xfrm>
            <a:off x="15859155" y="-98041"/>
            <a:ext cx="1562625" cy="1771271"/>
            <a:chOff x="0" y="-130721"/>
            <a:chExt cx="2083500" cy="2361695"/>
          </a:xfrm>
        </p:grpSpPr>
        <p:grpSp>
          <p:nvGrpSpPr>
            <p:cNvPr id="236" name="Google Shape;236;p28"/>
            <p:cNvGrpSpPr/>
            <p:nvPr/>
          </p:nvGrpSpPr>
          <p:grpSpPr>
            <a:xfrm>
              <a:off x="75599" y="-130721"/>
              <a:ext cx="1932614" cy="2361695"/>
              <a:chOff x="0" y="-47625"/>
              <a:chExt cx="704100" cy="860425"/>
            </a:xfrm>
          </p:grpSpPr>
          <p:sp>
            <p:nvSpPr>
              <p:cNvPr id="237" name="Google Shape;237;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9" name="Google Shape;239;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3</a:t>
              </a:r>
              <a:endParaRPr>
                <a:solidFill>
                  <a:schemeClr val="dk1"/>
                </a:solidFill>
              </a:endParaRPr>
            </a:p>
          </p:txBody>
        </p:sp>
      </p:grpSp>
      <p:sp>
        <p:nvSpPr>
          <p:cNvPr id="240" name="Google Shape;240;p28"/>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41" name="Google Shape;241;p28"/>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242" name="Google Shape;242;p28"/>
          <p:cNvGrpSpPr/>
          <p:nvPr/>
        </p:nvGrpSpPr>
        <p:grpSpPr>
          <a:xfrm>
            <a:off x="-254016" y="9230009"/>
            <a:ext cx="18796043" cy="937448"/>
            <a:chOff x="204" y="0"/>
            <a:chExt cx="25061391" cy="1249931"/>
          </a:xfrm>
        </p:grpSpPr>
        <p:grpSp>
          <p:nvGrpSpPr>
            <p:cNvPr id="243" name="Google Shape;243;p28"/>
            <p:cNvGrpSpPr/>
            <p:nvPr/>
          </p:nvGrpSpPr>
          <p:grpSpPr>
            <a:xfrm rot="5400000">
              <a:off x="12002369" y="-11663474"/>
              <a:ext cx="1249931" cy="24576878"/>
              <a:chOff x="0" y="-38100"/>
              <a:chExt cx="246900" cy="4854692"/>
            </a:xfrm>
          </p:grpSpPr>
          <p:sp>
            <p:nvSpPr>
              <p:cNvPr id="244" name="Google Shape;244;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5" name="Google Shape;245;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6" name="Google Shape;246;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47" name="Google Shape;247;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8" name="Google Shape;248;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49" name="Google Shape;249;p28"/>
          <p:cNvGrpSpPr/>
          <p:nvPr/>
        </p:nvGrpSpPr>
        <p:grpSpPr>
          <a:xfrm>
            <a:off x="50769" y="585152"/>
            <a:ext cx="8880118" cy="8644840"/>
            <a:chOff x="5337757" y="283102"/>
            <a:chExt cx="8880118" cy="8644840"/>
          </a:xfrm>
        </p:grpSpPr>
        <p:sp>
          <p:nvSpPr>
            <p:cNvPr id="250" name="Google Shape;250;p28"/>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51" name="Google Shape;251;p28"/>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52" name="Google Shape;252;p28"/>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253" name="Google Shape;253;p28"/>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54" name="Google Shape;254;p28"/>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55" name="Google Shape;255;p28"/>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56" name="Google Shape;256;p28"/>
            <p:cNvGrpSpPr/>
            <p:nvPr/>
          </p:nvGrpSpPr>
          <p:grpSpPr>
            <a:xfrm>
              <a:off x="8332401" y="3163614"/>
              <a:ext cx="2722257" cy="2638902"/>
              <a:chOff x="8468185" y="3354606"/>
              <a:chExt cx="2451600" cy="2451600"/>
            </a:xfrm>
          </p:grpSpPr>
          <p:sp>
            <p:nvSpPr>
              <p:cNvPr id="257" name="Google Shape;257;p28"/>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58" name="Google Shape;258;p28"/>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259" name="Google Shape;259;p28"/>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260" name="Google Shape;260;p28"/>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261" name="Google Shape;261;p28"/>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262" name="Google Shape;262;p28"/>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“My science teacher said 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“This feels right because a lot of things I see in nature are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“I’ve seen pictures from space that show 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“I’ve never heard of anyone falling off the edge of the Earth, so it might be round.</a:t>
            </a:r>
            <a:endParaRPr sz="2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8" name="Google Shape;268;p29"/>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269" name="Google Shape;269;p29"/>
          <p:cNvGrpSpPr/>
          <p:nvPr/>
        </p:nvGrpSpPr>
        <p:grpSpPr>
          <a:xfrm>
            <a:off x="15859155" y="-98041"/>
            <a:ext cx="1562625" cy="1771271"/>
            <a:chOff x="0" y="-130721"/>
            <a:chExt cx="2083500" cy="2361695"/>
          </a:xfrm>
        </p:grpSpPr>
        <p:grpSp>
          <p:nvGrpSpPr>
            <p:cNvPr id="270" name="Google Shape;270;p29"/>
            <p:cNvGrpSpPr/>
            <p:nvPr/>
          </p:nvGrpSpPr>
          <p:grpSpPr>
            <a:xfrm>
              <a:off x="75599" y="-130721"/>
              <a:ext cx="1932614" cy="2361695"/>
              <a:chOff x="0" y="-47625"/>
              <a:chExt cx="704100" cy="860425"/>
            </a:xfrm>
          </p:grpSpPr>
          <p:sp>
            <p:nvSpPr>
              <p:cNvPr id="271" name="Google Shape;271;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3" name="Google Shape;273;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4</a:t>
              </a:r>
              <a:endParaRPr>
                <a:solidFill>
                  <a:schemeClr val="dk1"/>
                </a:solidFill>
              </a:endParaRPr>
            </a:p>
          </p:txBody>
        </p:sp>
      </p:grpSp>
      <p:sp>
        <p:nvSpPr>
          <p:cNvPr id="274" name="Google Shape;274;p2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75" name="Google Shape;275;p29"/>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276" name="Google Shape;276;p29"/>
          <p:cNvGrpSpPr/>
          <p:nvPr/>
        </p:nvGrpSpPr>
        <p:grpSpPr>
          <a:xfrm>
            <a:off x="-254016" y="9230009"/>
            <a:ext cx="18796043" cy="937448"/>
            <a:chOff x="204" y="0"/>
            <a:chExt cx="25061391" cy="1249931"/>
          </a:xfrm>
        </p:grpSpPr>
        <p:grpSp>
          <p:nvGrpSpPr>
            <p:cNvPr id="277" name="Google Shape;277;p29"/>
            <p:cNvGrpSpPr/>
            <p:nvPr/>
          </p:nvGrpSpPr>
          <p:grpSpPr>
            <a:xfrm rot="5400000">
              <a:off x="12002369" y="-11663474"/>
              <a:ext cx="1249931" cy="24576878"/>
              <a:chOff x="0" y="-38100"/>
              <a:chExt cx="246900" cy="4854692"/>
            </a:xfrm>
          </p:grpSpPr>
          <p:sp>
            <p:nvSpPr>
              <p:cNvPr id="278" name="Google Shape;278;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9" name="Google Shape;279;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0" name="Google Shape;280;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1" name="Google Shape;281;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82" name="Google Shape;282;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83" name="Google Shape;283;p29"/>
          <p:cNvGrpSpPr/>
          <p:nvPr/>
        </p:nvGrpSpPr>
        <p:grpSpPr>
          <a:xfrm>
            <a:off x="50769" y="585152"/>
            <a:ext cx="8880118" cy="8644840"/>
            <a:chOff x="5337757" y="283102"/>
            <a:chExt cx="8880118" cy="8644840"/>
          </a:xfrm>
        </p:grpSpPr>
        <p:sp>
          <p:nvSpPr>
            <p:cNvPr id="284" name="Google Shape;284;p29"/>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85" name="Google Shape;285;p29"/>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86" name="Google Shape;286;p29"/>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287" name="Google Shape;287;p29"/>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88" name="Google Shape;288;p29"/>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89" name="Google Shape;289;p29"/>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290" name="Google Shape;290;p29"/>
            <p:cNvGrpSpPr/>
            <p:nvPr/>
          </p:nvGrpSpPr>
          <p:grpSpPr>
            <a:xfrm>
              <a:off x="8332401" y="3163614"/>
              <a:ext cx="2722257" cy="2638902"/>
              <a:chOff x="8468185" y="3354606"/>
              <a:chExt cx="2451600" cy="2451600"/>
            </a:xfrm>
          </p:grpSpPr>
          <p:sp>
            <p:nvSpPr>
              <p:cNvPr id="291" name="Google Shape;291;p29"/>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292" name="Google Shape;292;p29"/>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293" name="Google Shape;293;p29"/>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294" name="Google Shape;294;p29"/>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295" name="Google Shape;295;p29"/>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296" name="Google Shape;296;p29"/>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“The Earth is round.”</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“My science teacher said the Earth is round.”</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“This feels right because a lot of things I see in nature are round.”</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“I’ve seen pictures from space that show the Earth is round.</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“I’ve never heard of anyone falling off the edge of the Earth, so it might be round.</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297" name="Google Shape;297;p29"/>
          <p:cNvCxnSpPr/>
          <p:nvPr/>
        </p:nvCxnSpPr>
        <p:spPr>
          <a:xfrm flipH="1">
            <a:off x="7381175" y="3976525"/>
            <a:ext cx="1711200" cy="387000"/>
          </a:xfrm>
          <a:prstGeom prst="straightConnector1">
            <a:avLst/>
          </a:prstGeom>
          <a:noFill/>
          <a:ln cap="flat" cmpd="sng" w="38100">
            <a:solidFill>
              <a:srgbClr val="000000"/>
            </a:solidFill>
            <a:prstDash val="solid"/>
            <a:round/>
            <a:headEnd len="med" w="med" type="none"/>
            <a:tailEnd len="med" w="med" type="stealth"/>
          </a:ln>
        </p:spPr>
      </p:cxnSp>
      <p:cxnSp>
        <p:nvCxnSpPr>
          <p:cNvPr id="298" name="Google Shape;298;p29"/>
          <p:cNvCxnSpPr>
            <a:endCxn id="286" idx="2"/>
          </p:cNvCxnSpPr>
          <p:nvPr/>
        </p:nvCxnSpPr>
        <p:spPr>
          <a:xfrm rot="10800000">
            <a:off x="4406538" y="2751925"/>
            <a:ext cx="4752300" cy="2618400"/>
          </a:xfrm>
          <a:prstGeom prst="straightConnector1">
            <a:avLst/>
          </a:prstGeom>
          <a:noFill/>
          <a:ln cap="flat" cmpd="sng" w="38100">
            <a:solidFill>
              <a:srgbClr val="000000"/>
            </a:solidFill>
            <a:prstDash val="solid"/>
            <a:round/>
            <a:headEnd len="med" w="med" type="none"/>
            <a:tailEnd len="med" w="med" type="stealth"/>
          </a:ln>
        </p:spPr>
      </p:cxnSp>
      <p:cxnSp>
        <p:nvCxnSpPr>
          <p:cNvPr id="299" name="Google Shape;299;p29"/>
          <p:cNvCxnSpPr/>
          <p:nvPr/>
        </p:nvCxnSpPr>
        <p:spPr>
          <a:xfrm rot="10800000">
            <a:off x="2538550" y="5469925"/>
            <a:ext cx="6603600" cy="1592700"/>
          </a:xfrm>
          <a:prstGeom prst="straightConnector1">
            <a:avLst/>
          </a:prstGeom>
          <a:noFill/>
          <a:ln cap="flat" cmpd="sng" w="38100">
            <a:solidFill>
              <a:srgbClr val="000000"/>
            </a:solidFill>
            <a:prstDash val="solid"/>
            <a:round/>
            <a:headEnd len="med" w="med" type="none"/>
            <a:tailEnd len="med" w="med" type="stealth"/>
          </a:ln>
        </p:spPr>
      </p:cxnSp>
      <p:cxnSp>
        <p:nvCxnSpPr>
          <p:cNvPr id="300" name="Google Shape;300;p29"/>
          <p:cNvCxnSpPr/>
          <p:nvPr/>
        </p:nvCxnSpPr>
        <p:spPr>
          <a:xfrm rot="10800000">
            <a:off x="5658000" y="7925550"/>
            <a:ext cx="3600300" cy="7299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0"/>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6" name="Google Shape;306;p30"/>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307" name="Google Shape;307;p30"/>
          <p:cNvGrpSpPr/>
          <p:nvPr/>
        </p:nvGrpSpPr>
        <p:grpSpPr>
          <a:xfrm>
            <a:off x="15859155" y="-98041"/>
            <a:ext cx="1562625" cy="1771271"/>
            <a:chOff x="0" y="-130721"/>
            <a:chExt cx="2083500" cy="2361695"/>
          </a:xfrm>
        </p:grpSpPr>
        <p:grpSp>
          <p:nvGrpSpPr>
            <p:cNvPr id="308" name="Google Shape;308;p30"/>
            <p:cNvGrpSpPr/>
            <p:nvPr/>
          </p:nvGrpSpPr>
          <p:grpSpPr>
            <a:xfrm>
              <a:off x="75599" y="-130721"/>
              <a:ext cx="1932614" cy="2361695"/>
              <a:chOff x="0" y="-47625"/>
              <a:chExt cx="704100" cy="860425"/>
            </a:xfrm>
          </p:grpSpPr>
          <p:sp>
            <p:nvSpPr>
              <p:cNvPr id="309" name="Google Shape;309;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1" name="Google Shape;311;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312" name="Google Shape;312;p30"/>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13" name="Google Shape;313;p30"/>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314" name="Google Shape;314;p30"/>
          <p:cNvGrpSpPr/>
          <p:nvPr/>
        </p:nvGrpSpPr>
        <p:grpSpPr>
          <a:xfrm>
            <a:off x="-254016" y="9230009"/>
            <a:ext cx="18796043" cy="937448"/>
            <a:chOff x="204" y="0"/>
            <a:chExt cx="25061391" cy="1249931"/>
          </a:xfrm>
        </p:grpSpPr>
        <p:grpSp>
          <p:nvGrpSpPr>
            <p:cNvPr id="315" name="Google Shape;315;p30"/>
            <p:cNvGrpSpPr/>
            <p:nvPr/>
          </p:nvGrpSpPr>
          <p:grpSpPr>
            <a:xfrm rot="5400000">
              <a:off x="12002369" y="-11663474"/>
              <a:ext cx="1249931" cy="24576878"/>
              <a:chOff x="0" y="-38100"/>
              <a:chExt cx="246900" cy="4854692"/>
            </a:xfrm>
          </p:grpSpPr>
          <p:sp>
            <p:nvSpPr>
              <p:cNvPr id="316" name="Google Shape;316;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7" name="Google Shape;317;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8" name="Google Shape;318;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19" name="Google Shape;319;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20" name="Google Shape;320;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21" name="Google Shape;321;p30"/>
          <p:cNvGrpSpPr/>
          <p:nvPr/>
        </p:nvGrpSpPr>
        <p:grpSpPr>
          <a:xfrm>
            <a:off x="50769" y="585152"/>
            <a:ext cx="8880118" cy="8644840"/>
            <a:chOff x="5337757" y="283102"/>
            <a:chExt cx="8880118" cy="8644840"/>
          </a:xfrm>
        </p:grpSpPr>
        <p:sp>
          <p:nvSpPr>
            <p:cNvPr id="322" name="Google Shape;322;p30"/>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23" name="Google Shape;323;p30"/>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24" name="Google Shape;324;p30"/>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25" name="Google Shape;325;p30"/>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26" name="Google Shape;326;p30"/>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27" name="Google Shape;327;p30"/>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328" name="Google Shape;328;p30"/>
            <p:cNvGrpSpPr/>
            <p:nvPr/>
          </p:nvGrpSpPr>
          <p:grpSpPr>
            <a:xfrm>
              <a:off x="8332401" y="3163614"/>
              <a:ext cx="2722257" cy="2638902"/>
              <a:chOff x="8468185" y="3354606"/>
              <a:chExt cx="2451600" cy="2451600"/>
            </a:xfrm>
          </p:grpSpPr>
          <p:sp>
            <p:nvSpPr>
              <p:cNvPr id="329" name="Google Shape;329;p30"/>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30" name="Google Shape;330;p30"/>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331" name="Google Shape;331;p30"/>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332" name="Google Shape;332;p30"/>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333" name="Google Shape;333;p30"/>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334" name="Google Shape;334;p30"/>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“Smoking is harmful to your health”</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“Numerous studies show a high correlation between smoking and lung cancer.”</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“The Surgeon General warns that smoking causes cancer and other diseases.”</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“Smoking immediately causes coughing and discomfort so it isn’t healthy.”</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“I don’t think many athletes smoke.”</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3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40" name="Google Shape;340;p31"/>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341" name="Google Shape;341;p31"/>
          <p:cNvGrpSpPr/>
          <p:nvPr/>
        </p:nvGrpSpPr>
        <p:grpSpPr>
          <a:xfrm>
            <a:off x="15859155" y="-98041"/>
            <a:ext cx="1562625" cy="1771271"/>
            <a:chOff x="0" y="-130721"/>
            <a:chExt cx="2083500" cy="2361695"/>
          </a:xfrm>
        </p:grpSpPr>
        <p:grpSp>
          <p:nvGrpSpPr>
            <p:cNvPr id="342" name="Google Shape;342;p31"/>
            <p:cNvGrpSpPr/>
            <p:nvPr/>
          </p:nvGrpSpPr>
          <p:grpSpPr>
            <a:xfrm>
              <a:off x="75599" y="-130721"/>
              <a:ext cx="1932614" cy="2361695"/>
              <a:chOff x="0" y="-47625"/>
              <a:chExt cx="704100" cy="860425"/>
            </a:xfrm>
          </p:grpSpPr>
          <p:sp>
            <p:nvSpPr>
              <p:cNvPr id="343" name="Google Shape;343;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45" name="Google Shape;345;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346" name="Google Shape;346;p3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47" name="Google Shape;347;p31"/>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348" name="Google Shape;348;p31"/>
          <p:cNvGrpSpPr/>
          <p:nvPr/>
        </p:nvGrpSpPr>
        <p:grpSpPr>
          <a:xfrm>
            <a:off x="-254016" y="9230009"/>
            <a:ext cx="18796043" cy="937448"/>
            <a:chOff x="204" y="0"/>
            <a:chExt cx="25061391" cy="1249931"/>
          </a:xfrm>
        </p:grpSpPr>
        <p:grpSp>
          <p:nvGrpSpPr>
            <p:cNvPr id="349" name="Google Shape;349;p31"/>
            <p:cNvGrpSpPr/>
            <p:nvPr/>
          </p:nvGrpSpPr>
          <p:grpSpPr>
            <a:xfrm rot="5400000">
              <a:off x="12002369" y="-11663474"/>
              <a:ext cx="1249931" cy="24576878"/>
              <a:chOff x="0" y="-38100"/>
              <a:chExt cx="246900" cy="4854692"/>
            </a:xfrm>
          </p:grpSpPr>
          <p:sp>
            <p:nvSpPr>
              <p:cNvPr id="350" name="Google Shape;350;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51" name="Google Shape;351;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2" name="Google Shape;352;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53" name="Google Shape;353;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54" name="Google Shape;354;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55" name="Google Shape;355;p31"/>
          <p:cNvGrpSpPr/>
          <p:nvPr/>
        </p:nvGrpSpPr>
        <p:grpSpPr>
          <a:xfrm>
            <a:off x="50769" y="585152"/>
            <a:ext cx="8880118" cy="8644840"/>
            <a:chOff x="5337757" y="283102"/>
            <a:chExt cx="8880118" cy="8644840"/>
          </a:xfrm>
        </p:grpSpPr>
        <p:sp>
          <p:nvSpPr>
            <p:cNvPr id="356" name="Google Shape;356;p31"/>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57" name="Google Shape;357;p31"/>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58" name="Google Shape;358;p31"/>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59" name="Google Shape;359;p31"/>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60" name="Google Shape;360;p31"/>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61" name="Google Shape;361;p31"/>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362" name="Google Shape;362;p31"/>
            <p:cNvGrpSpPr/>
            <p:nvPr/>
          </p:nvGrpSpPr>
          <p:grpSpPr>
            <a:xfrm>
              <a:off x="8332401" y="3163614"/>
              <a:ext cx="2722257" cy="2638902"/>
              <a:chOff x="8468185" y="3354606"/>
              <a:chExt cx="2451600" cy="2451600"/>
            </a:xfrm>
          </p:grpSpPr>
          <p:sp>
            <p:nvSpPr>
              <p:cNvPr id="363" name="Google Shape;363;p31"/>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64" name="Google Shape;364;p31"/>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365" name="Google Shape;365;p31"/>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366" name="Google Shape;366;p31"/>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367" name="Google Shape;367;p31"/>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368" name="Google Shape;368;p31"/>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“Smoking is harmful to your health”</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“Numerous studies show a high correlation between smoking and lung cancer.”</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“The Surgeon General warns that smoking causes cancer and other diseases.”</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“Smoking immediately causes coughing and discomfort so it isn’t healthy.”</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“I don’t think many athletes smoke.”</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369" name="Google Shape;369;p31"/>
          <p:cNvCxnSpPr/>
          <p:nvPr/>
        </p:nvCxnSpPr>
        <p:spPr>
          <a:xfrm flipH="1">
            <a:off x="2737775" y="3976525"/>
            <a:ext cx="6354600" cy="132900"/>
          </a:xfrm>
          <a:prstGeom prst="straightConnector1">
            <a:avLst/>
          </a:prstGeom>
          <a:noFill/>
          <a:ln cap="flat" cmpd="sng" w="38100">
            <a:solidFill>
              <a:srgbClr val="000000"/>
            </a:solidFill>
            <a:prstDash val="solid"/>
            <a:round/>
            <a:headEnd len="med" w="med" type="none"/>
            <a:tailEnd len="med" w="med" type="stealth"/>
          </a:ln>
        </p:spPr>
      </p:cxnSp>
      <p:cxnSp>
        <p:nvCxnSpPr>
          <p:cNvPr id="370" name="Google Shape;370;p31"/>
          <p:cNvCxnSpPr/>
          <p:nvPr/>
        </p:nvCxnSpPr>
        <p:spPr>
          <a:xfrm rot="10800000">
            <a:off x="7980675" y="5448175"/>
            <a:ext cx="1509900" cy="502800"/>
          </a:xfrm>
          <a:prstGeom prst="straightConnector1">
            <a:avLst/>
          </a:prstGeom>
          <a:noFill/>
          <a:ln cap="flat" cmpd="sng" w="38100">
            <a:solidFill>
              <a:srgbClr val="000000"/>
            </a:solidFill>
            <a:prstDash val="solid"/>
            <a:round/>
            <a:headEnd len="med" w="med" type="none"/>
            <a:tailEnd len="med" w="med" type="stealth"/>
          </a:ln>
        </p:spPr>
      </p:cxnSp>
      <p:cxnSp>
        <p:nvCxnSpPr>
          <p:cNvPr id="371" name="Google Shape;371;p31"/>
          <p:cNvCxnSpPr/>
          <p:nvPr/>
        </p:nvCxnSpPr>
        <p:spPr>
          <a:xfrm flipH="1">
            <a:off x="5558350" y="7062625"/>
            <a:ext cx="3583800" cy="265500"/>
          </a:xfrm>
          <a:prstGeom prst="straightConnector1">
            <a:avLst/>
          </a:prstGeom>
          <a:noFill/>
          <a:ln cap="flat" cmpd="sng" w="38100">
            <a:solidFill>
              <a:srgbClr val="000000"/>
            </a:solidFill>
            <a:prstDash val="solid"/>
            <a:round/>
            <a:headEnd len="med" w="med" type="none"/>
            <a:tailEnd len="med" w="med" type="stealth"/>
          </a:ln>
        </p:spPr>
      </p:cxnSp>
      <p:cxnSp>
        <p:nvCxnSpPr>
          <p:cNvPr id="372" name="Google Shape;372;p31"/>
          <p:cNvCxnSpPr/>
          <p:nvPr/>
        </p:nvCxnSpPr>
        <p:spPr>
          <a:xfrm rot="10800000">
            <a:off x="4994100" y="3047250"/>
            <a:ext cx="4264200" cy="56082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78" name="Google Shape;378;p32"/>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379" name="Google Shape;379;p32"/>
          <p:cNvGrpSpPr/>
          <p:nvPr/>
        </p:nvGrpSpPr>
        <p:grpSpPr>
          <a:xfrm>
            <a:off x="15859155" y="-98041"/>
            <a:ext cx="1562625" cy="1771271"/>
            <a:chOff x="0" y="-130721"/>
            <a:chExt cx="2083500" cy="2361695"/>
          </a:xfrm>
        </p:grpSpPr>
        <p:grpSp>
          <p:nvGrpSpPr>
            <p:cNvPr id="380" name="Google Shape;380;p32"/>
            <p:cNvGrpSpPr/>
            <p:nvPr/>
          </p:nvGrpSpPr>
          <p:grpSpPr>
            <a:xfrm>
              <a:off x="75599" y="-130721"/>
              <a:ext cx="1932614" cy="2361695"/>
              <a:chOff x="0" y="-47625"/>
              <a:chExt cx="704100" cy="860425"/>
            </a:xfrm>
          </p:grpSpPr>
          <p:sp>
            <p:nvSpPr>
              <p:cNvPr id="381" name="Google Shape;381;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3" name="Google Shape;383;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7</a:t>
              </a:r>
              <a:endParaRPr>
                <a:solidFill>
                  <a:schemeClr val="dk1"/>
                </a:solidFill>
              </a:endParaRPr>
            </a:p>
          </p:txBody>
        </p:sp>
      </p:grpSp>
      <p:sp>
        <p:nvSpPr>
          <p:cNvPr id="384" name="Google Shape;384;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85" name="Google Shape;385;p32"/>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386" name="Google Shape;386;p32"/>
          <p:cNvGrpSpPr/>
          <p:nvPr/>
        </p:nvGrpSpPr>
        <p:grpSpPr>
          <a:xfrm>
            <a:off x="-254016" y="9230009"/>
            <a:ext cx="18796043" cy="937448"/>
            <a:chOff x="204" y="0"/>
            <a:chExt cx="25061391" cy="1249931"/>
          </a:xfrm>
        </p:grpSpPr>
        <p:grpSp>
          <p:nvGrpSpPr>
            <p:cNvPr id="387" name="Google Shape;387;p32"/>
            <p:cNvGrpSpPr/>
            <p:nvPr/>
          </p:nvGrpSpPr>
          <p:grpSpPr>
            <a:xfrm rot="5400000">
              <a:off x="12002369" y="-11663474"/>
              <a:ext cx="1249931" cy="24576878"/>
              <a:chOff x="0" y="-38100"/>
              <a:chExt cx="246900" cy="4854692"/>
            </a:xfrm>
          </p:grpSpPr>
          <p:sp>
            <p:nvSpPr>
              <p:cNvPr id="388" name="Google Shape;388;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89" name="Google Shape;389;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90" name="Google Shape;390;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91" name="Google Shape;391;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92" name="Google Shape;392;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93" name="Google Shape;393;p32"/>
          <p:cNvGrpSpPr/>
          <p:nvPr/>
        </p:nvGrpSpPr>
        <p:grpSpPr>
          <a:xfrm>
            <a:off x="50769" y="585152"/>
            <a:ext cx="8880118" cy="8644840"/>
            <a:chOff x="5337757" y="283102"/>
            <a:chExt cx="8880118" cy="8644840"/>
          </a:xfrm>
        </p:grpSpPr>
        <p:sp>
          <p:nvSpPr>
            <p:cNvPr id="394" name="Google Shape;394;p32"/>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95" name="Google Shape;395;p32"/>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96" name="Google Shape;396;p32"/>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397" name="Google Shape;397;p32"/>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98" name="Google Shape;398;p32"/>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399" name="Google Shape;399;p32"/>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400" name="Google Shape;400;p32"/>
            <p:cNvGrpSpPr/>
            <p:nvPr/>
          </p:nvGrpSpPr>
          <p:grpSpPr>
            <a:xfrm>
              <a:off x="8332401" y="3163614"/>
              <a:ext cx="2722257" cy="2638902"/>
              <a:chOff x="8468185" y="3354606"/>
              <a:chExt cx="2451600" cy="2451600"/>
            </a:xfrm>
          </p:grpSpPr>
          <p:sp>
            <p:nvSpPr>
              <p:cNvPr id="401" name="Google Shape;401;p32"/>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02" name="Google Shape;402;p32"/>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403" name="Google Shape;403;p32"/>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404" name="Google Shape;404;p32"/>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405" name="Google Shape;405;p32"/>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406" name="Google Shape;406;p32"/>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“Social media influences public opinion.”</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“Campaign managers for political figures emphasize using social media during elections.”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“Why else would companies spend millions on social media advertising?”</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“After I am online, I want certain products more.”</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latin typeface="Inter"/>
                <a:ea typeface="Inter"/>
                <a:cs typeface="Inter"/>
                <a:sym typeface="Inter"/>
              </a:rPr>
              <a:t>“Recent polls show that many people use social media as their main source of news.”</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p33"/>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412" name="Google Shape;412;p33"/>
          <p:cNvSpPr txBox="1"/>
          <p:nvPr/>
        </p:nvSpPr>
        <p:spPr>
          <a:xfrm>
            <a:off x="6404476" y="374550"/>
            <a:ext cx="93294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PRACTICE</a:t>
            </a:r>
            <a:endParaRPr/>
          </a:p>
        </p:txBody>
      </p:sp>
      <p:grpSp>
        <p:nvGrpSpPr>
          <p:cNvPr id="413" name="Google Shape;413;p33"/>
          <p:cNvGrpSpPr/>
          <p:nvPr/>
        </p:nvGrpSpPr>
        <p:grpSpPr>
          <a:xfrm>
            <a:off x="15859155" y="-98041"/>
            <a:ext cx="1562625" cy="1771271"/>
            <a:chOff x="0" y="-130721"/>
            <a:chExt cx="2083500" cy="2361695"/>
          </a:xfrm>
        </p:grpSpPr>
        <p:grpSp>
          <p:nvGrpSpPr>
            <p:cNvPr id="414" name="Google Shape;414;p33"/>
            <p:cNvGrpSpPr/>
            <p:nvPr/>
          </p:nvGrpSpPr>
          <p:grpSpPr>
            <a:xfrm>
              <a:off x="75599" y="-130721"/>
              <a:ext cx="1932614" cy="2361695"/>
              <a:chOff x="0" y="-47625"/>
              <a:chExt cx="704100" cy="860425"/>
            </a:xfrm>
          </p:grpSpPr>
          <p:sp>
            <p:nvSpPr>
              <p:cNvPr id="415" name="Google Shape;415;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17" name="Google Shape;417;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8</a:t>
              </a:r>
              <a:endParaRPr>
                <a:solidFill>
                  <a:schemeClr val="dk1"/>
                </a:solidFill>
              </a:endParaRPr>
            </a:p>
          </p:txBody>
        </p:sp>
      </p:grpSp>
      <p:sp>
        <p:nvSpPr>
          <p:cNvPr id="418" name="Google Shape;418;p33"/>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419" name="Google Shape;419;p33"/>
          <p:cNvSpPr txBox="1"/>
          <p:nvPr/>
        </p:nvSpPr>
        <p:spPr>
          <a:xfrm>
            <a:off x="8229625" y="1711775"/>
            <a:ext cx="9756000" cy="886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US" sz="2880">
                <a:solidFill>
                  <a:srgbClr val="231F20"/>
                </a:solidFill>
                <a:latin typeface="Halant"/>
                <a:ea typeface="Halant"/>
                <a:cs typeface="Halant"/>
                <a:sym typeface="Halant"/>
              </a:rPr>
              <a:t>Directions:</a:t>
            </a:r>
            <a:r>
              <a:rPr lang="en-US" sz="2880">
                <a:solidFill>
                  <a:srgbClr val="231F20"/>
                </a:solidFill>
                <a:latin typeface="Halant"/>
                <a:ea typeface="Halant"/>
                <a:cs typeface="Halant"/>
                <a:sym typeface="Halant"/>
              </a:rPr>
              <a:t> Read the CLAIM. Then look at each supporting statement. Determine which claim tester is being used.</a:t>
            </a:r>
            <a:endParaRPr sz="100">
              <a:latin typeface="Halant"/>
              <a:ea typeface="Halant"/>
              <a:cs typeface="Halant"/>
              <a:sym typeface="Halant"/>
            </a:endParaRPr>
          </a:p>
        </p:txBody>
      </p:sp>
      <p:grpSp>
        <p:nvGrpSpPr>
          <p:cNvPr id="420" name="Google Shape;420;p33"/>
          <p:cNvGrpSpPr/>
          <p:nvPr/>
        </p:nvGrpSpPr>
        <p:grpSpPr>
          <a:xfrm>
            <a:off x="-254016" y="9230009"/>
            <a:ext cx="18796043" cy="937448"/>
            <a:chOff x="204" y="0"/>
            <a:chExt cx="25061391" cy="1249931"/>
          </a:xfrm>
        </p:grpSpPr>
        <p:grpSp>
          <p:nvGrpSpPr>
            <p:cNvPr id="421" name="Google Shape;421;p33"/>
            <p:cNvGrpSpPr/>
            <p:nvPr/>
          </p:nvGrpSpPr>
          <p:grpSpPr>
            <a:xfrm rot="5400000">
              <a:off x="12002369" y="-11663474"/>
              <a:ext cx="1249931" cy="24576878"/>
              <a:chOff x="0" y="-38100"/>
              <a:chExt cx="246900" cy="4854692"/>
            </a:xfrm>
          </p:grpSpPr>
          <p:sp>
            <p:nvSpPr>
              <p:cNvPr id="422" name="Google Shape;422;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423" name="Google Shape;423;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424" name="Google Shape;424;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425" name="Google Shape;425;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426" name="Google Shape;426;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427" name="Google Shape;427;p33"/>
          <p:cNvGrpSpPr/>
          <p:nvPr/>
        </p:nvGrpSpPr>
        <p:grpSpPr>
          <a:xfrm>
            <a:off x="50769" y="585152"/>
            <a:ext cx="8880118" cy="8644840"/>
            <a:chOff x="5337757" y="283102"/>
            <a:chExt cx="8880118" cy="8644840"/>
          </a:xfrm>
        </p:grpSpPr>
        <p:sp>
          <p:nvSpPr>
            <p:cNvPr id="428" name="Google Shape;428;p33"/>
            <p:cNvSpPr/>
            <p:nvPr/>
          </p:nvSpPr>
          <p:spPr>
            <a:xfrm>
              <a:off x="5814307" y="700842"/>
              <a:ext cx="7758600" cy="7758600"/>
            </a:xfrm>
            <a:prstGeom prst="ellipse">
              <a:avLst/>
            </a:prstGeom>
            <a:solidFill>
              <a:srgbClr val="EFFEF9"/>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29" name="Google Shape;429;p33"/>
            <p:cNvSpPr/>
            <p:nvPr/>
          </p:nvSpPr>
          <p:spPr>
            <a:xfrm>
              <a:off x="7527545" y="283102"/>
              <a:ext cx="4332000" cy="4332000"/>
            </a:xfrm>
            <a:prstGeom prst="ellipse">
              <a:avLst/>
            </a:prstGeom>
            <a:solidFill>
              <a:srgbClr val="38E0A4"/>
            </a:solidFill>
            <a:ln cap="flat" cmpd="sng" w="28575">
              <a:solidFill>
                <a:srgbClr val="231F2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30" name="Google Shape;430;p33"/>
            <p:cNvSpPr txBox="1"/>
            <p:nvPr/>
          </p:nvSpPr>
          <p:spPr>
            <a:xfrm>
              <a:off x="8197425" y="1044075"/>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INTUITION</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Makes sense? What’s your gut feeling?</a:t>
              </a:r>
              <a:endParaRPr sz="2000">
                <a:solidFill>
                  <a:srgbClr val="FFFFFF"/>
                </a:solidFill>
                <a:latin typeface="Inter"/>
                <a:ea typeface="Inter"/>
                <a:cs typeface="Inter"/>
                <a:sym typeface="Inter"/>
              </a:endParaRPr>
            </a:p>
          </p:txBody>
        </p:sp>
        <p:sp>
          <p:nvSpPr>
            <p:cNvPr id="431" name="Google Shape;431;p33"/>
            <p:cNvSpPr/>
            <p:nvPr/>
          </p:nvSpPr>
          <p:spPr>
            <a:xfrm>
              <a:off x="5337757" y="2449940"/>
              <a:ext cx="4332000" cy="4332000"/>
            </a:xfrm>
            <a:prstGeom prst="ellipse">
              <a:avLst/>
            </a:prstGeom>
            <a:solidFill>
              <a:srgbClr val="6484F3"/>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32" name="Google Shape;432;p33"/>
            <p:cNvSpPr/>
            <p:nvPr/>
          </p:nvSpPr>
          <p:spPr>
            <a:xfrm>
              <a:off x="7527536" y="4595941"/>
              <a:ext cx="4332000" cy="4332000"/>
            </a:xfrm>
            <a:prstGeom prst="ellipse">
              <a:avLst/>
            </a:prstGeom>
            <a:solidFill>
              <a:srgbClr val="E95C3E"/>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33" name="Google Shape;433;p33"/>
            <p:cNvSpPr/>
            <p:nvPr/>
          </p:nvSpPr>
          <p:spPr>
            <a:xfrm>
              <a:off x="9702613" y="2449873"/>
              <a:ext cx="4332000" cy="4332000"/>
            </a:xfrm>
            <a:prstGeom prst="ellipse">
              <a:avLst/>
            </a:prstGeom>
            <a:solidFill>
              <a:srgbClr val="F1AF4B"/>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434" name="Google Shape;434;p33"/>
            <p:cNvGrpSpPr/>
            <p:nvPr/>
          </p:nvGrpSpPr>
          <p:grpSpPr>
            <a:xfrm>
              <a:off x="8332401" y="3163614"/>
              <a:ext cx="2722257" cy="2638902"/>
              <a:chOff x="8468185" y="3354606"/>
              <a:chExt cx="2451600" cy="2451600"/>
            </a:xfrm>
          </p:grpSpPr>
          <p:sp>
            <p:nvSpPr>
              <p:cNvPr id="435" name="Google Shape;435;p33"/>
              <p:cNvSpPr/>
              <p:nvPr/>
            </p:nvSpPr>
            <p:spPr>
              <a:xfrm>
                <a:off x="8468185" y="3354606"/>
                <a:ext cx="2451600" cy="2451600"/>
              </a:xfrm>
              <a:prstGeom prst="ellipse">
                <a:avLst/>
              </a:prstGeom>
              <a:solidFill>
                <a:srgbClr val="EFFEF9"/>
              </a:solidFill>
              <a:ln cap="flat" cmpd="sng" w="28575">
                <a:solidFill>
                  <a:srgbClr val="000000"/>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36" name="Google Shape;436;p33"/>
              <p:cNvSpPr txBox="1"/>
              <p:nvPr/>
            </p:nvSpPr>
            <p:spPr>
              <a:xfrm>
                <a:off x="8727835" y="4026306"/>
                <a:ext cx="1932300" cy="1029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CLAIM </a:t>
                </a:r>
                <a:endParaRPr b="1" sz="36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3600">
                    <a:solidFill>
                      <a:srgbClr val="231F20"/>
                    </a:solidFill>
                    <a:latin typeface="Halant"/>
                    <a:ea typeface="Halant"/>
                    <a:cs typeface="Halant"/>
                    <a:sym typeface="Halant"/>
                  </a:rPr>
                  <a:t>TESTERS</a:t>
                </a:r>
                <a:endParaRPr sz="3600"/>
              </a:p>
            </p:txBody>
          </p:sp>
        </p:grpSp>
        <p:sp>
          <p:nvSpPr>
            <p:cNvPr id="437" name="Google Shape;437;p33"/>
            <p:cNvSpPr txBox="1"/>
            <p:nvPr/>
          </p:nvSpPr>
          <p:spPr>
            <a:xfrm>
              <a:off x="10883075" y="3912973"/>
              <a:ext cx="33348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AUTHORITY</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source credible?</a:t>
              </a:r>
              <a:endParaRPr sz="2000">
                <a:solidFill>
                  <a:srgbClr val="FFFFFF"/>
                </a:solidFill>
                <a:latin typeface="Inter"/>
                <a:ea typeface="Inter"/>
                <a:cs typeface="Inter"/>
                <a:sym typeface="Inter"/>
              </a:endParaRPr>
            </a:p>
          </p:txBody>
        </p:sp>
        <p:sp>
          <p:nvSpPr>
            <p:cNvPr id="438" name="Google Shape;438;p33"/>
            <p:cNvSpPr txBox="1"/>
            <p:nvPr/>
          </p:nvSpPr>
          <p:spPr>
            <a:xfrm>
              <a:off x="8197436" y="6516241"/>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LOGIC</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reasoning systematic?</a:t>
              </a:r>
              <a:endParaRPr sz="2000">
                <a:solidFill>
                  <a:srgbClr val="FFFFFF"/>
                </a:solidFill>
                <a:latin typeface="Inter"/>
                <a:ea typeface="Inter"/>
                <a:cs typeface="Inter"/>
                <a:sym typeface="Inter"/>
              </a:endParaRPr>
            </a:p>
          </p:txBody>
        </p:sp>
        <p:sp>
          <p:nvSpPr>
            <p:cNvPr id="439" name="Google Shape;439;p33"/>
            <p:cNvSpPr txBox="1"/>
            <p:nvPr/>
          </p:nvSpPr>
          <p:spPr>
            <a:xfrm>
              <a:off x="5475975" y="3913040"/>
              <a:ext cx="2992200" cy="1405800"/>
            </a:xfrm>
            <a:prstGeom prst="rect">
              <a:avLst/>
            </a:prstGeom>
            <a:noFill/>
            <a:ln>
              <a:noFill/>
            </a:ln>
          </p:spPr>
          <p:txBody>
            <a:bodyPr anchorCtr="0" anchor="ctr" bIns="182850" lIns="182850" spcFirstLastPara="1" rIns="182850" wrap="square" tIns="182850">
              <a:noAutofit/>
            </a:bodyPr>
            <a:lstStyle/>
            <a:p>
              <a:pPr indent="0" lvl="0" marL="0" rtl="0" algn="ctr">
                <a:spcBef>
                  <a:spcPts val="0"/>
                </a:spcBef>
                <a:spcAft>
                  <a:spcPts val="0"/>
                </a:spcAft>
                <a:buNone/>
              </a:pPr>
              <a:r>
                <a:rPr b="1" lang="en-US" sz="3800">
                  <a:solidFill>
                    <a:srgbClr val="FFFFFF"/>
                  </a:solidFill>
                  <a:latin typeface="Inter"/>
                  <a:ea typeface="Inter"/>
                  <a:cs typeface="Inter"/>
                  <a:sym typeface="Inter"/>
                </a:rPr>
                <a:t>EVIDENCE</a:t>
              </a:r>
              <a:endParaRPr b="1" sz="3800">
                <a:solidFill>
                  <a:srgbClr val="FFFFFF"/>
                </a:solidFill>
                <a:latin typeface="Inter"/>
                <a:ea typeface="Inter"/>
                <a:cs typeface="Inter"/>
                <a:sym typeface="Inter"/>
              </a:endParaRPr>
            </a:p>
            <a:p>
              <a:pPr indent="0" lvl="0" marL="0" rtl="0" algn="ctr">
                <a:spcBef>
                  <a:spcPts val="0"/>
                </a:spcBef>
                <a:spcAft>
                  <a:spcPts val="0"/>
                </a:spcAft>
                <a:buNone/>
              </a:pPr>
              <a:r>
                <a:rPr lang="en-US" sz="2000">
                  <a:solidFill>
                    <a:srgbClr val="FFFFFF"/>
                  </a:solidFill>
                  <a:latin typeface="Inter"/>
                  <a:ea typeface="Inter"/>
                  <a:cs typeface="Inter"/>
                  <a:sym typeface="Inter"/>
                </a:rPr>
                <a:t>Is the evidence verifiable?</a:t>
              </a:r>
              <a:endParaRPr sz="2000">
                <a:solidFill>
                  <a:srgbClr val="FFFFFF"/>
                </a:solidFill>
                <a:latin typeface="Inter"/>
                <a:ea typeface="Inter"/>
                <a:cs typeface="Inter"/>
                <a:sym typeface="Inter"/>
              </a:endParaRPr>
            </a:p>
          </p:txBody>
        </p:sp>
      </p:grpSp>
      <p:sp>
        <p:nvSpPr>
          <p:cNvPr id="440" name="Google Shape;440;p33"/>
          <p:cNvSpPr txBox="1"/>
          <p:nvPr/>
        </p:nvSpPr>
        <p:spPr>
          <a:xfrm>
            <a:off x="9012075" y="2674475"/>
            <a:ext cx="9156000" cy="6628200"/>
          </a:xfrm>
          <a:prstGeom prst="rect">
            <a:avLst/>
          </a:prstGeom>
          <a:solidFill>
            <a:srgbClr val="D9D9D9"/>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900">
                <a:solidFill>
                  <a:schemeClr val="dk1"/>
                </a:solidFill>
                <a:latin typeface="Inter"/>
                <a:ea typeface="Inter"/>
                <a:cs typeface="Inter"/>
                <a:sym typeface="Inter"/>
              </a:rPr>
              <a:t>CLAIM: </a:t>
            </a:r>
            <a:r>
              <a:rPr lang="en-US" sz="2900">
                <a:solidFill>
                  <a:schemeClr val="dk1"/>
                </a:solidFill>
                <a:latin typeface="Inter"/>
                <a:ea typeface="Inter"/>
                <a:cs typeface="Inter"/>
                <a:sym typeface="Inter"/>
              </a:rPr>
              <a:t>“Social media influences public opinion.”</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1:</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F1AF4B"/>
                </a:highlight>
                <a:latin typeface="Inter"/>
                <a:ea typeface="Inter"/>
                <a:cs typeface="Inter"/>
                <a:sym typeface="Inter"/>
              </a:rPr>
              <a:t>“Campaign managers for political figures emphasize using social media during elections.” </a:t>
            </a:r>
            <a:endParaRPr sz="2900">
              <a:solidFill>
                <a:schemeClr val="dk1"/>
              </a:solidFill>
              <a:highlight>
                <a:srgbClr val="F1AF4B"/>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2:</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E95C3D"/>
                </a:highlight>
                <a:latin typeface="Inter"/>
                <a:ea typeface="Inter"/>
                <a:cs typeface="Inter"/>
                <a:sym typeface="Inter"/>
              </a:rPr>
              <a:t>“Why else would companies spend millions on social media advertising?”</a:t>
            </a:r>
            <a:endParaRPr sz="29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3:</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38E0A4"/>
                </a:highlight>
                <a:latin typeface="Inter"/>
                <a:ea typeface="Inter"/>
                <a:cs typeface="Inter"/>
                <a:sym typeface="Inter"/>
              </a:rPr>
              <a:t>“After I am online, I want certain products more.”</a:t>
            </a:r>
            <a:endParaRPr sz="29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US" sz="2900">
                <a:solidFill>
                  <a:schemeClr val="dk1"/>
                </a:solidFill>
                <a:latin typeface="Inter"/>
                <a:ea typeface="Inter"/>
                <a:cs typeface="Inter"/>
                <a:sym typeface="Inter"/>
              </a:rPr>
              <a:t>SUPPORTING STATEMENT 4:</a:t>
            </a:r>
            <a:endParaRPr b="1" sz="2900">
              <a:solidFill>
                <a:schemeClr val="dk1"/>
              </a:solidFill>
              <a:latin typeface="Inter"/>
              <a:ea typeface="Inter"/>
              <a:cs typeface="Inter"/>
              <a:sym typeface="Inter"/>
            </a:endParaRPr>
          </a:p>
          <a:p>
            <a:pPr indent="0" lvl="0" marL="0" rtl="0" algn="l">
              <a:spcBef>
                <a:spcPts val="0"/>
              </a:spcBef>
              <a:spcAft>
                <a:spcPts val="0"/>
              </a:spcAft>
              <a:buNone/>
            </a:pPr>
            <a:r>
              <a:rPr lang="en-US" sz="2900">
                <a:solidFill>
                  <a:schemeClr val="dk1"/>
                </a:solidFill>
                <a:highlight>
                  <a:srgbClr val="6484F3"/>
                </a:highlight>
                <a:latin typeface="Inter"/>
                <a:ea typeface="Inter"/>
                <a:cs typeface="Inter"/>
                <a:sym typeface="Inter"/>
              </a:rPr>
              <a:t>“Recent polls show that many people use social media as their main source of news.</a:t>
            </a:r>
            <a:endParaRPr sz="2900">
              <a:solidFill>
                <a:schemeClr val="dk1"/>
              </a:solidFill>
              <a:highlight>
                <a:srgbClr val="6484F3"/>
              </a:highlight>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b="1"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a:p>
            <a:pPr indent="0" lvl="0" marL="0" rtl="0" algn="l">
              <a:spcBef>
                <a:spcPts val="0"/>
              </a:spcBef>
              <a:spcAft>
                <a:spcPts val="0"/>
              </a:spcAft>
              <a:buNone/>
            </a:pPr>
            <a:r>
              <a:t/>
            </a:r>
            <a:endParaRPr sz="2900">
              <a:solidFill>
                <a:schemeClr val="dk1"/>
              </a:solidFill>
              <a:latin typeface="Inter"/>
              <a:ea typeface="Inter"/>
              <a:cs typeface="Inter"/>
              <a:sym typeface="Inter"/>
            </a:endParaRPr>
          </a:p>
        </p:txBody>
      </p:sp>
      <p:cxnSp>
        <p:nvCxnSpPr>
          <p:cNvPr id="441" name="Google Shape;441;p33"/>
          <p:cNvCxnSpPr/>
          <p:nvPr/>
        </p:nvCxnSpPr>
        <p:spPr>
          <a:xfrm flipH="1">
            <a:off x="7891875" y="4341550"/>
            <a:ext cx="1432800" cy="97500"/>
          </a:xfrm>
          <a:prstGeom prst="straightConnector1">
            <a:avLst/>
          </a:prstGeom>
          <a:noFill/>
          <a:ln cap="flat" cmpd="sng" w="38100">
            <a:solidFill>
              <a:srgbClr val="000000"/>
            </a:solidFill>
            <a:prstDash val="solid"/>
            <a:round/>
            <a:headEnd len="med" w="med" type="none"/>
            <a:tailEnd len="med" w="med" type="stealth"/>
          </a:ln>
        </p:spPr>
      </p:cxnSp>
      <p:cxnSp>
        <p:nvCxnSpPr>
          <p:cNvPr id="442" name="Google Shape;442;p33"/>
          <p:cNvCxnSpPr/>
          <p:nvPr/>
        </p:nvCxnSpPr>
        <p:spPr>
          <a:xfrm flipH="1">
            <a:off x="5677575" y="5988575"/>
            <a:ext cx="3486900" cy="1704600"/>
          </a:xfrm>
          <a:prstGeom prst="straightConnector1">
            <a:avLst/>
          </a:prstGeom>
          <a:noFill/>
          <a:ln cap="flat" cmpd="sng" w="38100">
            <a:solidFill>
              <a:srgbClr val="000000"/>
            </a:solidFill>
            <a:prstDash val="solid"/>
            <a:round/>
            <a:headEnd len="med" w="med" type="none"/>
            <a:tailEnd len="med" w="med" type="stealth"/>
          </a:ln>
        </p:spPr>
      </p:cxnSp>
      <p:cxnSp>
        <p:nvCxnSpPr>
          <p:cNvPr id="443" name="Google Shape;443;p33"/>
          <p:cNvCxnSpPr/>
          <p:nvPr/>
        </p:nvCxnSpPr>
        <p:spPr>
          <a:xfrm rot="10800000">
            <a:off x="5359150" y="2848225"/>
            <a:ext cx="3783000" cy="4214400"/>
          </a:xfrm>
          <a:prstGeom prst="straightConnector1">
            <a:avLst/>
          </a:prstGeom>
          <a:noFill/>
          <a:ln cap="flat" cmpd="sng" w="38100">
            <a:solidFill>
              <a:srgbClr val="000000"/>
            </a:solidFill>
            <a:prstDash val="solid"/>
            <a:round/>
            <a:headEnd len="med" w="med" type="none"/>
            <a:tailEnd len="med" w="med" type="stealth"/>
          </a:ln>
        </p:spPr>
      </p:cxnSp>
      <p:cxnSp>
        <p:nvCxnSpPr>
          <p:cNvPr id="444" name="Google Shape;444;p33"/>
          <p:cNvCxnSpPr>
            <a:endCxn id="439" idx="2"/>
          </p:cNvCxnSpPr>
          <p:nvPr/>
        </p:nvCxnSpPr>
        <p:spPr>
          <a:xfrm rot="10800000">
            <a:off x="1685088" y="5620890"/>
            <a:ext cx="7573200" cy="3034500"/>
          </a:xfrm>
          <a:prstGeom prst="straightConnector1">
            <a:avLst/>
          </a:prstGeom>
          <a:noFill/>
          <a:ln cap="flat" cmpd="sng" w="38100">
            <a:solidFill>
              <a:srgbClr val="000000"/>
            </a:solidFill>
            <a:prstDash val="solid"/>
            <a:round/>
            <a:headEnd len="med" w="med" type="none"/>
            <a:tailEnd len="med" w="med" type="stealth"/>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