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5BB8E94-D384-455C-9F01-280039B39CBA}">
  <a:tblStyle styleId="{55BB8E94-D384-455C-9F01-280039B39CBA}"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35ac1941f_0_3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3535ac1941f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61a95b1822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361a95b182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1a71c7b80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1a71c7b80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9" name="Shape 69"/>
        <p:cNvGrpSpPr/>
        <p:nvPr/>
      </p:nvGrpSpPr>
      <p:grpSpPr>
        <a:xfrm>
          <a:off x="0" y="0"/>
          <a:ext cx="0" cy="0"/>
          <a:chOff x="0" y="0"/>
          <a:chExt cx="0" cy="0"/>
        </a:xfrm>
      </p:grpSpPr>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3" name="Shape 73"/>
        <p:cNvGrpSpPr/>
        <p:nvPr/>
      </p:nvGrpSpPr>
      <p:grpSpPr>
        <a:xfrm>
          <a:off x="0" y="0"/>
          <a:ext cx="0" cy="0"/>
          <a:chOff x="0" y="0"/>
          <a:chExt cx="0" cy="0"/>
        </a:xfrm>
      </p:grpSpPr>
      <p:sp>
        <p:nvSpPr>
          <p:cNvPr id="74" name="Google Shape;74;p17"/>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9" name="Shape 79"/>
        <p:cNvGrpSpPr/>
        <p:nvPr/>
      </p:nvGrpSpPr>
      <p:grpSpPr>
        <a:xfrm>
          <a:off x="0" y="0"/>
          <a:ext cx="0" cy="0"/>
          <a:chOff x="0" y="0"/>
          <a:chExt cx="0" cy="0"/>
        </a:xfrm>
      </p:grpSpPr>
      <p:sp>
        <p:nvSpPr>
          <p:cNvPr id="80" name="Google Shape;80;p1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5" name="Shape 85"/>
        <p:cNvGrpSpPr/>
        <p:nvPr/>
      </p:nvGrpSpPr>
      <p:grpSpPr>
        <a:xfrm>
          <a:off x="0" y="0"/>
          <a:ext cx="0" cy="0"/>
          <a:chOff x="0" y="0"/>
          <a:chExt cx="0" cy="0"/>
        </a:xfrm>
      </p:grpSpPr>
      <p:sp>
        <p:nvSpPr>
          <p:cNvPr id="86" name="Google Shape;86;p19"/>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1" name="Shape 91"/>
        <p:cNvGrpSpPr/>
        <p:nvPr/>
      </p:nvGrpSpPr>
      <p:grpSpPr>
        <a:xfrm>
          <a:off x="0" y="0"/>
          <a:ext cx="0" cy="0"/>
          <a:chOff x="0" y="0"/>
          <a:chExt cx="0" cy="0"/>
        </a:xfrm>
      </p:grpSpPr>
      <p:sp>
        <p:nvSpPr>
          <p:cNvPr id="92" name="Google Shape;92;p20"/>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20"/>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7" name="Google Shape;97;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8" name="Shape 98"/>
        <p:cNvGrpSpPr/>
        <p:nvPr/>
      </p:nvGrpSpPr>
      <p:grpSpPr>
        <a:xfrm>
          <a:off x="0" y="0"/>
          <a:ext cx="0" cy="0"/>
          <a:chOff x="0" y="0"/>
          <a:chExt cx="0" cy="0"/>
        </a:xfrm>
      </p:grpSpPr>
      <p:sp>
        <p:nvSpPr>
          <p:cNvPr id="99" name="Google Shape;99;p21"/>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0" name="Google Shape;100;p21"/>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1" name="Google Shape;101;p21"/>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3" name="Google Shape;103;p21"/>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6" name="Google Shape;106;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7" name="Shape 107"/>
        <p:cNvGrpSpPr/>
        <p:nvPr/>
      </p:nvGrpSpPr>
      <p:grpSpPr>
        <a:xfrm>
          <a:off x="0" y="0"/>
          <a:ext cx="0" cy="0"/>
          <a:chOff x="0" y="0"/>
          <a:chExt cx="0" cy="0"/>
        </a:xfrm>
      </p:grpSpPr>
      <p:sp>
        <p:nvSpPr>
          <p:cNvPr id="108" name="Google Shape;108;p22"/>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9" name="Google Shape;109;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2" name="Shape 112"/>
        <p:cNvGrpSpPr/>
        <p:nvPr/>
      </p:nvGrpSpPr>
      <p:grpSpPr>
        <a:xfrm>
          <a:off x="0" y="0"/>
          <a:ext cx="0" cy="0"/>
          <a:chOff x="0" y="0"/>
          <a:chExt cx="0" cy="0"/>
        </a:xfrm>
      </p:grpSpPr>
      <p:sp>
        <p:nvSpPr>
          <p:cNvPr id="113" name="Google Shape;113;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4" name="Google Shape;114;p2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15" name="Google Shape;115;p2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6" name="Google Shape;116;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9" name="Shape 119"/>
        <p:cNvGrpSpPr/>
        <p:nvPr/>
      </p:nvGrpSpPr>
      <p:grpSpPr>
        <a:xfrm>
          <a:off x="0" y="0"/>
          <a:ext cx="0" cy="0"/>
          <a:chOff x="0" y="0"/>
          <a:chExt cx="0" cy="0"/>
        </a:xfrm>
      </p:grpSpPr>
      <p:sp>
        <p:nvSpPr>
          <p:cNvPr id="120" name="Google Shape;120;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1" name="Google Shape;121;p24"/>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2" name="Google Shape;122;p24"/>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0" Type="http://schemas.openxmlformats.org/officeDocument/2006/relationships/slideLayout" Target="../slideLayouts/slideLayout23.xml"/><Relationship Id="rId12" Type="http://schemas.openxmlformats.org/officeDocument/2006/relationships/theme" Target="../theme/theme1.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9" Type="http://schemas.openxmlformats.org/officeDocument/2006/relationships/slideLayout" Target="../slideLayouts/slideLayout22.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7"/>
          <p:cNvGraphicFramePr/>
          <p:nvPr/>
        </p:nvGraphicFramePr>
        <p:xfrm>
          <a:off x="0" y="0"/>
          <a:ext cx="3000000" cy="3000000"/>
        </p:xfrm>
        <a:graphic>
          <a:graphicData uri="http://schemas.openxmlformats.org/drawingml/2006/table">
            <a:tbl>
              <a:tblPr bandRow="1" firstRow="1">
                <a:noFill/>
                <a:tableStyleId>{55BB8E94-D384-455C-9F01-280039B39CBA}</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7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3" name="Google Shape;143;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4" name="Google Shape;144;p27"/>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graphicFrame>
        <p:nvGraphicFramePr>
          <p:cNvPr id="149" name="Google Shape;149;p28"/>
          <p:cNvGraphicFramePr/>
          <p:nvPr/>
        </p:nvGraphicFramePr>
        <p:xfrm>
          <a:off x="0" y="0"/>
          <a:ext cx="3000000" cy="3000000"/>
        </p:xfrm>
        <a:graphic>
          <a:graphicData uri="http://schemas.openxmlformats.org/drawingml/2006/table">
            <a:tbl>
              <a:tblPr bandRow="1" firstRow="1">
                <a:noFill/>
                <a:tableStyleId>{55BB8E94-D384-455C-9F01-280039B39CBA}</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 mistaken belief or flawed way of thinking, especially one that seems reasonable but leads to incorrect conclusions</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l">
                        <a:spcBef>
                          <a:spcPts val="0"/>
                        </a:spcBef>
                        <a:spcAft>
                          <a:spcPts val="0"/>
                        </a:spcAft>
                        <a:buNone/>
                      </a:pPr>
                      <a:r>
                        <a:rPr lang="en" sz="1700">
                          <a:latin typeface="Inter"/>
                          <a:ea typeface="Inter"/>
                          <a:cs typeface="Inter"/>
                          <a:sym typeface="Inter"/>
                        </a:rPr>
                        <a:t>“A fallacy is not merely an error itself but a way of falling into error.”</a:t>
                      </a:r>
                      <a:endParaRPr sz="1700">
                        <a:latin typeface="Inter"/>
                        <a:ea typeface="Inter"/>
                        <a:cs typeface="Inter"/>
                        <a:sym typeface="Inter"/>
                      </a:endParaRPr>
                    </a:p>
                    <a:p>
                      <a:pPr indent="-336550" lvl="0" marL="457200" rtl="0" algn="r">
                        <a:spcBef>
                          <a:spcPts val="0"/>
                        </a:spcBef>
                        <a:spcAft>
                          <a:spcPts val="0"/>
                        </a:spcAft>
                        <a:buSzPts val="1700"/>
                        <a:buFont typeface="Inter"/>
                        <a:buChar char="-"/>
                      </a:pPr>
                      <a:r>
                        <a:rPr lang="en" sz="1700">
                          <a:latin typeface="Inter"/>
                          <a:ea typeface="Inter"/>
                          <a:cs typeface="Inter"/>
                          <a:sym typeface="Inter"/>
                        </a:rPr>
                        <a:t>David Hackett Fischer, </a:t>
                      </a:r>
                      <a:r>
                        <a:rPr i="1" lang="en" sz="1700">
                          <a:latin typeface="Inter"/>
                          <a:ea typeface="Inter"/>
                          <a:cs typeface="Inter"/>
                          <a:sym typeface="Inter"/>
                        </a:rPr>
                        <a:t>Historians’ Fallacies: Toward a Logic of Historical Thought</a:t>
                      </a:r>
                      <a:r>
                        <a:rPr lang="en" sz="1700">
                          <a:latin typeface="Inter"/>
                          <a:ea typeface="Inter"/>
                          <a:cs typeface="Inter"/>
                          <a:sym typeface="Inter"/>
                        </a:rPr>
                        <a:t>, 1970.</a:t>
                      </a:r>
                      <a:endParaRPr sz="17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50" name="Google Shape;150;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Fallacy</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1" name="Google Shape;151;p28"/>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9"/>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157" name="Google Shape;157;p29"/>
          <p:cNvSpPr txBox="1"/>
          <p:nvPr/>
        </p:nvSpPr>
        <p:spPr>
          <a:xfrm>
            <a:off x="4831025" y="128750"/>
            <a:ext cx="41904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How Jayden might begin to question the idea that he must choose between his two friend groups? What else could he consider besides just these two options?</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a:solidFill>
                <a:srgbClr val="E95C3D"/>
              </a:solidFill>
              <a:latin typeface="Inter"/>
              <a:ea typeface="Inter"/>
              <a:cs typeface="Inter"/>
              <a:sym typeface="Inter"/>
            </a:endParaRPr>
          </a:p>
        </p:txBody>
      </p:sp>
      <p:sp>
        <p:nvSpPr>
          <p:cNvPr id="158" name="Google Shape;158;p29"/>
          <p:cNvSpPr txBox="1"/>
          <p:nvPr/>
        </p:nvSpPr>
        <p:spPr>
          <a:xfrm>
            <a:off x="154450" y="143025"/>
            <a:ext cx="4417500" cy="2773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Friendship Conflict</a:t>
            </a:r>
            <a:endParaRPr b="1">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Jayden is part of two friend groups that have grown apart over the past few months. Recently, one group invited him to a party but made it clear that the other group wasn’t welcome. When Jayden hesitated to agree, a friend told him, “You can’t have it both ways—you’re either with us or with them.”</a:t>
            </a:r>
            <a:endParaRPr>
              <a:solidFill>
                <a:schemeClr val="dk1"/>
              </a:solidFill>
              <a:latin typeface="Inter"/>
              <a:ea typeface="Inter"/>
              <a:cs typeface="Inter"/>
              <a:sym typeface="Inter"/>
            </a:endParaRPr>
          </a:p>
          <a:p>
            <a:pPr indent="0" lvl="0" marL="0" rtl="0" algn="l">
              <a:lnSpc>
                <a:spcPct val="100000"/>
              </a:lnSpc>
              <a:spcBef>
                <a:spcPts val="1200"/>
              </a:spcBef>
              <a:spcAft>
                <a:spcPts val="1200"/>
              </a:spcAft>
              <a:buNone/>
            </a:pPr>
            <a:r>
              <a:rPr lang="en">
                <a:solidFill>
                  <a:schemeClr val="dk1"/>
                </a:solidFill>
                <a:latin typeface="Inter"/>
                <a:ea typeface="Inter"/>
                <a:cs typeface="Inter"/>
                <a:sym typeface="Inter"/>
              </a:rPr>
              <a:t>Jayden feels torn. He values both groups for different reasons and doesn’t want to be forced to choose sides. He starts to wonder whether loyalty has to mean total exclusion of others—or if relationships can be more complicated than that.</a:t>
            </a:r>
            <a:endParaRPr>
              <a:solidFill>
                <a:schemeClr val="dk2"/>
              </a:solidFill>
              <a:latin typeface="Inter"/>
              <a:ea typeface="Inter"/>
              <a:cs typeface="Inter"/>
              <a:sym typeface="Inter"/>
            </a:endParaRPr>
          </a:p>
        </p:txBody>
      </p:sp>
      <p:pic>
        <p:nvPicPr>
          <p:cNvPr id="159" name="Google Shape;159;p29" title="US His DC Project - 2025-06-06T075446.019.jpg"/>
          <p:cNvPicPr preferRelativeResize="0"/>
          <p:nvPr/>
        </p:nvPicPr>
        <p:blipFill rotWithShape="1">
          <a:blip r:embed="rId3">
            <a:alphaModFix/>
          </a:blip>
          <a:srcRect b="24246" l="0" r="0" t="25429"/>
          <a:stretch/>
        </p:blipFill>
        <p:spPr>
          <a:xfrm>
            <a:off x="533150" y="3457600"/>
            <a:ext cx="3660101" cy="10360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