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y="10287000" cx="18288000"/>
  <p:notesSz cx="6858000" cy="9144000"/>
  <p:embeddedFontLst>
    <p:embeddedFont>
      <p:font typeface="Halant"/>
      <p:bold r:id="rId19"/>
    </p:embeddedFont>
    <p:embeddedFont>
      <p:font typeface="Inter"/>
      <p:regular r:id="rId20"/>
      <p:bold r:id="rId21"/>
      <p:italic r:id="rId22"/>
      <p:boldItalic r:id="rId23"/>
    </p:embeddedFont>
    <p:embeddedFont>
      <p:font typeface="Work Sans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6E741CF-1B95-4C47-BF8F-BFD869501BE0}">
  <a:tblStyle styleId="{96E741CF-1B95-4C47-BF8F-BFD869501BE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regular.fntdata"/><Relationship Id="rId22" Type="http://schemas.openxmlformats.org/officeDocument/2006/relationships/font" Target="fonts/Inter-italic.fntdata"/><Relationship Id="rId21" Type="http://schemas.openxmlformats.org/officeDocument/2006/relationships/font" Target="fonts/Inter-bold.fntdata"/><Relationship Id="rId24" Type="http://schemas.openxmlformats.org/officeDocument/2006/relationships/font" Target="fonts/WorkSans-regular.fntdata"/><Relationship Id="rId23" Type="http://schemas.openxmlformats.org/officeDocument/2006/relationships/font" Target="fonts/Inter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font" Target="fonts/WorkSans-italic.fntdata"/><Relationship Id="rId25" Type="http://schemas.openxmlformats.org/officeDocument/2006/relationships/font" Target="fonts/WorkSans-bold.fntdata"/><Relationship Id="rId27" Type="http://schemas.openxmlformats.org/officeDocument/2006/relationships/font" Target="fonts/WorkSans-boldItalic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font" Target="fonts/Halant-bold.fntdata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2edc1e8ce3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8" name="Google Shape;438;g2edc1e8ce36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2816337f403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g2816337f403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7887a6bb3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27887a6bb36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786918eafd_0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2786918eafd_0_23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f2ecdbd23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g2f2ecdbd232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2f2ecdbd232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g2f2ecdbd232_0_15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2f2ecdbd232_0_3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g2f2ecdbd232_0_30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1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1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5" name="Google Shape;105;p17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8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2" name="Google Shape;112;p18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9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8" name="Google Shape;118;p19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19" name="Google Shape;119;p19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0" name="Google Shape;120;p19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21" name="Google Shape;121;p19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9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0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0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1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2" name="Google Shape;132;p21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33" name="Google Shape;133;p2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Google Shape;139;p22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40" name="Google Shape;140;p2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2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2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11.jpg"/><Relationship Id="rId5" Type="http://schemas.openxmlformats.org/officeDocument/2006/relationships/image" Target="../media/image17.png"/><Relationship Id="rId6" Type="http://schemas.openxmlformats.org/officeDocument/2006/relationships/image" Target="../media/image1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2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Relationship Id="rId4" Type="http://schemas.openxmlformats.org/officeDocument/2006/relationships/image" Target="../media/image2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Relationship Id="rId4" Type="http://schemas.openxmlformats.org/officeDocument/2006/relationships/image" Target="../media/image2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20.png"/><Relationship Id="rId5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25"/>
          <p:cNvGrpSpPr/>
          <p:nvPr/>
        </p:nvGrpSpPr>
        <p:grpSpPr>
          <a:xfrm>
            <a:off x="-31071" y="-180826"/>
            <a:ext cx="4239084" cy="10467826"/>
            <a:chOff x="0" y="-241102"/>
            <a:chExt cx="5652112" cy="13957102"/>
          </a:xfrm>
        </p:grpSpPr>
        <p:grpSp>
          <p:nvGrpSpPr>
            <p:cNvPr id="160" name="Google Shape;160;p25"/>
            <p:cNvGrpSpPr/>
            <p:nvPr/>
          </p:nvGrpSpPr>
          <p:grpSpPr>
            <a:xfrm>
              <a:off x="2826056" y="-241102"/>
              <a:ext cx="2826056" cy="13957102"/>
              <a:chOff x="0" y="-47625"/>
              <a:chExt cx="558233" cy="2756958"/>
            </a:xfrm>
          </p:grpSpPr>
          <p:sp>
            <p:nvSpPr>
              <p:cNvPr id="161" name="Google Shape;16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62" name="Google Shape;162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3" name="Google Shape;163;p25"/>
            <p:cNvGrpSpPr/>
            <p:nvPr/>
          </p:nvGrpSpPr>
          <p:grpSpPr>
            <a:xfrm>
              <a:off x="1413028" y="-241102"/>
              <a:ext cx="2826056" cy="13957102"/>
              <a:chOff x="0" y="-47625"/>
              <a:chExt cx="558233" cy="2756958"/>
            </a:xfrm>
          </p:grpSpPr>
          <p:sp>
            <p:nvSpPr>
              <p:cNvPr id="164" name="Google Shape;16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65" name="Google Shape;165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6" name="Google Shape;166;p25"/>
            <p:cNvGrpSpPr/>
            <p:nvPr/>
          </p:nvGrpSpPr>
          <p:grpSpPr>
            <a:xfrm>
              <a:off x="0" y="-241102"/>
              <a:ext cx="2826056" cy="13957102"/>
              <a:chOff x="0" y="-47625"/>
              <a:chExt cx="558233" cy="2756958"/>
            </a:xfrm>
          </p:grpSpPr>
          <p:sp>
            <p:nvSpPr>
              <p:cNvPr id="167" name="Google Shape;16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68" name="Google Shape;168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9" name="Google Shape;169;p25"/>
          <p:cNvSpPr txBox="1"/>
          <p:nvPr/>
        </p:nvSpPr>
        <p:spPr>
          <a:xfrm>
            <a:off x="4207988" y="2843266"/>
            <a:ext cx="14079900" cy="3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7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INTRODUCTION TO HISTORIOGRAPHY</a:t>
            </a:r>
            <a:endParaRPr sz="100"/>
          </a:p>
        </p:txBody>
      </p:sp>
      <p:sp>
        <p:nvSpPr>
          <p:cNvPr id="170" name="Google Shape;170;p25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1" name="Google Shape;171;p25"/>
          <p:cNvSpPr txBox="1"/>
          <p:nvPr/>
        </p:nvSpPr>
        <p:spPr>
          <a:xfrm>
            <a:off x="4481525" y="6560938"/>
            <a:ext cx="13654200" cy="8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1: Foundational Methodology</a:t>
            </a:r>
            <a:endParaRPr/>
          </a:p>
        </p:txBody>
      </p:sp>
      <p:sp>
        <p:nvSpPr>
          <p:cNvPr id="172" name="Google Shape;172;p25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3" name="Google Shape;173;p25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174" name="Google Shape;174;p25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5" name="Google Shape;175;p25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34"/>
          <p:cNvSpPr/>
          <p:nvPr/>
        </p:nvSpPr>
        <p:spPr>
          <a:xfrm>
            <a:off x="13764167" y="657162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41" name="Google Shape;441;p34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442" name="Google Shape;442;p3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443" name="Google Shape;443;p3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4" name="Google Shape;444;p3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45" name="Google Shape;445;p34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9</a:t>
              </a:r>
              <a:endParaRPr/>
            </a:p>
          </p:txBody>
        </p:sp>
      </p:grpSp>
      <p:sp>
        <p:nvSpPr>
          <p:cNvPr id="446" name="Google Shape;446;p34"/>
          <p:cNvSpPr/>
          <p:nvPr/>
        </p:nvSpPr>
        <p:spPr>
          <a:xfrm>
            <a:off x="-2628900" y="-144908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47" name="Google Shape;447;p34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448" name="Google Shape;448;p3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49" name="Google Shape;449;p3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50" name="Google Shape;450;p3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51" name="Google Shape;451;p34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452" name="Google Shape;452;p3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53" name="Google Shape;453;p3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454" name="Google Shape;454;p34"/>
          <p:cNvSpPr txBox="1"/>
          <p:nvPr/>
        </p:nvSpPr>
        <p:spPr>
          <a:xfrm>
            <a:off x="1391224" y="1585275"/>
            <a:ext cx="155244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HISTORIOGRAPHY PRACTICE</a:t>
            </a:r>
            <a:endParaRPr/>
          </a:p>
        </p:txBody>
      </p:sp>
      <p:sp>
        <p:nvSpPr>
          <p:cNvPr id="455" name="Google Shape;455;p34"/>
          <p:cNvSpPr/>
          <p:nvPr/>
        </p:nvSpPr>
        <p:spPr>
          <a:xfrm>
            <a:off x="1002325" y="4288350"/>
            <a:ext cx="4480200" cy="4728900"/>
          </a:xfrm>
          <a:prstGeom prst="roundRect">
            <a:avLst>
              <a:gd fmla="val 16667" name="adj"/>
            </a:avLst>
          </a:prstGeom>
          <a:solidFill>
            <a:srgbClr val="38E0A3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6" name="Google Shape;456;p34"/>
          <p:cNvSpPr txBox="1"/>
          <p:nvPr/>
        </p:nvSpPr>
        <p:spPr>
          <a:xfrm>
            <a:off x="1341426" y="8321263"/>
            <a:ext cx="3611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Robertson, 1835</a:t>
            </a:r>
            <a:endParaRPr sz="2600"/>
          </a:p>
        </p:txBody>
      </p:sp>
      <p:sp>
        <p:nvSpPr>
          <p:cNvPr id="457" name="Google Shape;457;p34"/>
          <p:cNvSpPr txBox="1"/>
          <p:nvPr/>
        </p:nvSpPr>
        <p:spPr>
          <a:xfrm>
            <a:off x="1569325" y="4564380"/>
            <a:ext cx="3346200" cy="631200"/>
          </a:xfrm>
          <a:prstGeom prst="rect">
            <a:avLst/>
          </a:prstGeom>
          <a:solidFill>
            <a:srgbClr val="38E0A3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Source 1</a:t>
            </a:r>
            <a:endParaRPr sz="4100">
              <a:solidFill>
                <a:schemeClr val="dk1"/>
              </a:solidFill>
            </a:endParaRPr>
          </a:p>
        </p:txBody>
      </p:sp>
      <p:sp>
        <p:nvSpPr>
          <p:cNvPr id="458" name="Google Shape;458;p34"/>
          <p:cNvSpPr/>
          <p:nvPr/>
        </p:nvSpPr>
        <p:spPr>
          <a:xfrm>
            <a:off x="6870701" y="4267199"/>
            <a:ext cx="4480200" cy="4728900"/>
          </a:xfrm>
          <a:prstGeom prst="roundRect">
            <a:avLst>
              <a:gd fmla="val 16667" name="adj"/>
            </a:avLst>
          </a:prstGeom>
          <a:solidFill>
            <a:srgbClr val="6484F3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9" name="Google Shape;459;p34"/>
          <p:cNvSpPr/>
          <p:nvPr/>
        </p:nvSpPr>
        <p:spPr>
          <a:xfrm>
            <a:off x="12772250" y="4400049"/>
            <a:ext cx="4480200" cy="4596000"/>
          </a:xfrm>
          <a:prstGeom prst="roundRect">
            <a:avLst>
              <a:gd fmla="val 16667" name="adj"/>
            </a:avLst>
          </a:prstGeom>
          <a:solidFill>
            <a:srgbClr val="E95C3E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0" name="Google Shape;460;p34"/>
          <p:cNvSpPr txBox="1"/>
          <p:nvPr/>
        </p:nvSpPr>
        <p:spPr>
          <a:xfrm>
            <a:off x="7305100" y="4524675"/>
            <a:ext cx="3611400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Source 2</a:t>
            </a:r>
            <a:endParaRPr/>
          </a:p>
        </p:txBody>
      </p:sp>
      <p:sp>
        <p:nvSpPr>
          <p:cNvPr id="461" name="Google Shape;461;p34"/>
          <p:cNvSpPr txBox="1"/>
          <p:nvPr/>
        </p:nvSpPr>
        <p:spPr>
          <a:xfrm>
            <a:off x="13206650" y="4550763"/>
            <a:ext cx="3611400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Source 3</a:t>
            </a:r>
            <a:endParaRPr/>
          </a:p>
        </p:txBody>
      </p:sp>
      <p:pic>
        <p:nvPicPr>
          <p:cNvPr id="462" name="Google Shape;462;p34"/>
          <p:cNvPicPr preferRelativeResize="0"/>
          <p:nvPr/>
        </p:nvPicPr>
        <p:blipFill rotWithShape="1">
          <a:blip r:embed="rId4">
            <a:alphaModFix/>
          </a:blip>
          <a:srcRect b="9958" l="0" r="0" t="4710"/>
          <a:stretch/>
        </p:blipFill>
        <p:spPr>
          <a:xfrm>
            <a:off x="2219351" y="5264175"/>
            <a:ext cx="2046149" cy="2980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Google Shape;463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87725" y="5264175"/>
            <a:ext cx="2046150" cy="2980892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Google Shape;464;p34"/>
          <p:cNvSpPr txBox="1"/>
          <p:nvPr/>
        </p:nvSpPr>
        <p:spPr>
          <a:xfrm>
            <a:off x="7305101" y="8321263"/>
            <a:ext cx="3611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Beard &amp; Bagley, 1919</a:t>
            </a:r>
            <a:endParaRPr sz="2600"/>
          </a:p>
        </p:txBody>
      </p:sp>
      <p:sp>
        <p:nvSpPr>
          <p:cNvPr id="465" name="Google Shape;465;p34"/>
          <p:cNvSpPr txBox="1"/>
          <p:nvPr/>
        </p:nvSpPr>
        <p:spPr>
          <a:xfrm>
            <a:off x="13206650" y="8321263"/>
            <a:ext cx="3611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Bailey, 1961</a:t>
            </a:r>
            <a:endParaRPr sz="2600"/>
          </a:p>
        </p:txBody>
      </p:sp>
      <p:pic>
        <p:nvPicPr>
          <p:cNvPr id="466" name="Google Shape;466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4031980" y="5264175"/>
            <a:ext cx="1960740" cy="2980900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34"/>
          <p:cNvSpPr txBox="1"/>
          <p:nvPr/>
        </p:nvSpPr>
        <p:spPr>
          <a:xfrm>
            <a:off x="1733550" y="2851150"/>
            <a:ext cx="150495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Step 1: </a:t>
            </a: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your group of 3, choose which student will read each source. Answer the accompanying questions and then share your learnings.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2" name="Google Shape;472;p35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473" name="Google Shape;473;p3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474" name="Google Shape;474;p3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5" name="Google Shape;475;p3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76" name="Google Shape;476;p35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10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477" name="Google Shape;477;p35"/>
          <p:cNvSpPr/>
          <p:nvPr/>
        </p:nvSpPr>
        <p:spPr>
          <a:xfrm>
            <a:off x="14982801" y="637964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78" name="Google Shape;478;p35"/>
          <p:cNvSpPr/>
          <p:nvPr/>
        </p:nvSpPr>
        <p:spPr>
          <a:xfrm>
            <a:off x="-1648907" y="-4022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79" name="Google Shape;479;p35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480" name="Google Shape;480;p3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81" name="Google Shape;481;p3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82" name="Google Shape;482;p3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83" name="Google Shape;483;p35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484" name="Google Shape;484;p3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85" name="Google Shape;485;p3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486" name="Google Shape;486;p35"/>
          <p:cNvSpPr txBox="1"/>
          <p:nvPr/>
        </p:nvSpPr>
        <p:spPr>
          <a:xfrm>
            <a:off x="1391224" y="1585275"/>
            <a:ext cx="155244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HISTORIOGRAPHY PRACTICE</a:t>
            </a:r>
            <a:endParaRPr/>
          </a:p>
        </p:txBody>
      </p:sp>
      <p:sp>
        <p:nvSpPr>
          <p:cNvPr id="487" name="Google Shape;487;p35"/>
          <p:cNvSpPr txBox="1"/>
          <p:nvPr/>
        </p:nvSpPr>
        <p:spPr>
          <a:xfrm>
            <a:off x="438150" y="3003550"/>
            <a:ext cx="87441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Step 2: </a:t>
            </a:r>
            <a:r>
              <a:rPr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Together, read the information from Source 4 and answer the accompanying questions.</a:t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88" name="Google Shape;488;p35"/>
          <p:cNvSpPr/>
          <p:nvPr/>
        </p:nvSpPr>
        <p:spPr>
          <a:xfrm>
            <a:off x="1992925" y="4285725"/>
            <a:ext cx="4480200" cy="4728900"/>
          </a:xfrm>
          <a:prstGeom prst="roundRect">
            <a:avLst>
              <a:gd fmla="val 16667" name="adj"/>
            </a:avLst>
          </a:prstGeom>
          <a:solidFill>
            <a:srgbClr val="F1AF4B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9" name="Google Shape;489;p35"/>
          <p:cNvSpPr txBox="1"/>
          <p:nvPr/>
        </p:nvSpPr>
        <p:spPr>
          <a:xfrm>
            <a:off x="2332026" y="8321263"/>
            <a:ext cx="3611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Davidson, et al. 2019</a:t>
            </a:r>
            <a:endParaRPr sz="2600"/>
          </a:p>
        </p:txBody>
      </p:sp>
      <p:sp>
        <p:nvSpPr>
          <p:cNvPr id="490" name="Google Shape;490;p35"/>
          <p:cNvSpPr txBox="1"/>
          <p:nvPr/>
        </p:nvSpPr>
        <p:spPr>
          <a:xfrm>
            <a:off x="2559925" y="4564380"/>
            <a:ext cx="33462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Source 4</a:t>
            </a:r>
            <a:endParaRPr sz="4100">
              <a:solidFill>
                <a:schemeClr val="dk1"/>
              </a:solidFill>
            </a:endParaRPr>
          </a:p>
        </p:txBody>
      </p:sp>
      <p:sp>
        <p:nvSpPr>
          <p:cNvPr id="491" name="Google Shape;491;p35"/>
          <p:cNvSpPr txBox="1"/>
          <p:nvPr/>
        </p:nvSpPr>
        <p:spPr>
          <a:xfrm>
            <a:off x="9201150" y="3003550"/>
            <a:ext cx="87441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Step 3: </a:t>
            </a:r>
            <a:r>
              <a:rPr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Consider the answers to the questions and determine what has stayed the same and what has changed.</a:t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492" name="Google Shape;492;p35"/>
          <p:cNvGraphicFramePr/>
          <p:nvPr/>
        </p:nvGraphicFramePr>
        <p:xfrm>
          <a:off x="9734557" y="491974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{96E741CF-1B95-4C47-BF8F-BFD869501BE0}</a:tableStyleId>
              </a:tblPr>
              <a:tblGrid>
                <a:gridCol w="3857250"/>
                <a:gridCol w="3857250"/>
              </a:tblGrid>
              <a:tr h="9563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7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Major Changes</a:t>
                      </a:r>
                      <a:endParaRPr sz="2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14950" marB="114950" marR="116575" marL="116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7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Major Continuities</a:t>
                      </a:r>
                      <a:endParaRPr b="1" sz="2700">
                        <a:latin typeface="Work Sans"/>
                        <a:ea typeface="Work Sans"/>
                        <a:cs typeface="Work Sans"/>
                        <a:sym typeface="Work Sans"/>
                      </a:endParaRPr>
                    </a:p>
                  </a:txBody>
                  <a:tcPr marT="114950" marB="114950" marR="116575" marL="116575" anchor="ctr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981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14950" marB="114950" marR="116575" marL="116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14950" marB="114950" marR="116575" marL="116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cxnSp>
        <p:nvCxnSpPr>
          <p:cNvPr id="493" name="Google Shape;493;p35"/>
          <p:cNvCxnSpPr/>
          <p:nvPr/>
        </p:nvCxnSpPr>
        <p:spPr>
          <a:xfrm>
            <a:off x="9048750" y="3079750"/>
            <a:ext cx="26100" cy="5972700"/>
          </a:xfrm>
          <a:prstGeom prst="straightConnector1">
            <a:avLst/>
          </a:prstGeom>
          <a:noFill/>
          <a:ln cap="flat" cmpd="sng" w="76200">
            <a:solidFill>
              <a:srgbClr val="38E0A3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94" name="Google Shape;494;p35"/>
          <p:cNvPicPr preferRelativeResize="0"/>
          <p:nvPr/>
        </p:nvPicPr>
        <p:blipFill rotWithShape="1">
          <a:blip r:embed="rId4">
            <a:alphaModFix/>
          </a:blip>
          <a:srcRect b="0" l="6532" r="9715" t="7740"/>
          <a:stretch/>
        </p:blipFill>
        <p:spPr>
          <a:xfrm>
            <a:off x="3228700" y="5265575"/>
            <a:ext cx="1952900" cy="2775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6"/>
          <p:cNvSpPr txBox="1"/>
          <p:nvPr/>
        </p:nvSpPr>
        <p:spPr>
          <a:xfrm>
            <a:off x="1791340" y="3962780"/>
            <a:ext cx="147054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does the way history is written reflect the time in which it was written?</a:t>
            </a:r>
            <a:endParaRPr sz="5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1" name="Google Shape;181;p26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2" name="Google Shape;182;p2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83" name="Google Shape;183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84" name="Google Shape;184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85" name="Google Shape;185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6" name="Google Shape;186;p2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87" name="Google Shape;187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8" name="Google Shape;188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9" name="Google Shape;189;p26"/>
          <p:cNvSpPr txBox="1"/>
          <p:nvPr/>
        </p:nvSpPr>
        <p:spPr>
          <a:xfrm>
            <a:off x="2553980" y="1943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/>
          </a:p>
        </p:txBody>
      </p:sp>
      <p:grpSp>
        <p:nvGrpSpPr>
          <p:cNvPr id="190" name="Google Shape;190;p2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91" name="Google Shape;191;p2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92" name="Google Shape;192;p2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2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4" name="Google Shape;194;p2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95" name="Google Shape;195;p26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7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1" name="Google Shape;201;p27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02" name="Google Shape;202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03" name="Google Shape;203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4" name="Google Shape;204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5" name="Google Shape;205;p2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06" name="Google Shape;206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7" name="Google Shape;207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08" name="Google Shape;208;p27"/>
          <p:cNvSpPr txBox="1"/>
          <p:nvPr/>
        </p:nvSpPr>
        <p:spPr>
          <a:xfrm>
            <a:off x="2554055" y="2901725"/>
            <a:ext cx="13179900" cy="31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Historiography is the history of history!</a:t>
            </a:r>
            <a:endParaRPr/>
          </a:p>
        </p:txBody>
      </p:sp>
      <p:grpSp>
        <p:nvGrpSpPr>
          <p:cNvPr id="209" name="Google Shape;209;p2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10" name="Google Shape;210;p2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11" name="Google Shape;211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2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3" name="Google Shape;213;p2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14" name="Google Shape;214;p27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215" name="Google Shape;215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609956">
            <a:off x="1064950" y="4398450"/>
            <a:ext cx="2706950" cy="4654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0" name="Google Shape;220;p28"/>
          <p:cNvGrpSpPr/>
          <p:nvPr/>
        </p:nvGrpSpPr>
        <p:grpSpPr>
          <a:xfrm>
            <a:off x="9673194" y="3124010"/>
            <a:ext cx="6651576" cy="2586828"/>
            <a:chOff x="0" y="-38100"/>
            <a:chExt cx="1751844" cy="681300"/>
          </a:xfrm>
        </p:grpSpPr>
        <p:sp>
          <p:nvSpPr>
            <p:cNvPr id="221" name="Google Shape;221;p28"/>
            <p:cNvSpPr/>
            <p:nvPr/>
          </p:nvSpPr>
          <p:spPr>
            <a:xfrm>
              <a:off x="0" y="0"/>
              <a:ext cx="1751844" cy="643168"/>
            </a:xfrm>
            <a:custGeom>
              <a:rect b="b" l="l" r="r" t="t"/>
              <a:pathLst>
                <a:path extrusionOk="0" h="643168" w="1751844">
                  <a:moveTo>
                    <a:pt x="59360" y="0"/>
                  </a:moveTo>
                  <a:lnTo>
                    <a:pt x="1692484" y="0"/>
                  </a:lnTo>
                  <a:cubicBezTo>
                    <a:pt x="1725268" y="0"/>
                    <a:pt x="1751844" y="26577"/>
                    <a:pt x="1751844" y="59360"/>
                  </a:cubicBezTo>
                  <a:lnTo>
                    <a:pt x="1751844" y="583808"/>
                  </a:lnTo>
                  <a:cubicBezTo>
                    <a:pt x="1751844" y="616592"/>
                    <a:pt x="1725268" y="643168"/>
                    <a:pt x="1692484" y="643168"/>
                  </a:cubicBezTo>
                  <a:lnTo>
                    <a:pt x="59360" y="643168"/>
                  </a:lnTo>
                  <a:cubicBezTo>
                    <a:pt x="26577" y="643168"/>
                    <a:pt x="0" y="616592"/>
                    <a:pt x="0" y="583808"/>
                  </a:cubicBezTo>
                  <a:lnTo>
                    <a:pt x="0" y="59360"/>
                  </a:lnTo>
                  <a:cubicBezTo>
                    <a:pt x="0" y="26577"/>
                    <a:pt x="26577" y="0"/>
                    <a:pt x="59360" y="0"/>
                  </a:cubicBezTo>
                  <a:close/>
                </a:path>
              </a:pathLst>
            </a:custGeom>
            <a:solidFill>
              <a:srgbClr val="38E0A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28"/>
            <p:cNvSpPr txBox="1"/>
            <p:nvPr/>
          </p:nvSpPr>
          <p:spPr>
            <a:xfrm>
              <a:off x="0" y="-38100"/>
              <a:ext cx="1751700" cy="681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3" name="Google Shape;223;p28"/>
          <p:cNvSpPr txBox="1"/>
          <p:nvPr/>
        </p:nvSpPr>
        <p:spPr>
          <a:xfrm>
            <a:off x="10194900" y="3724675"/>
            <a:ext cx="5539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do you think “the history of history” means?</a:t>
            </a:r>
            <a:endParaRPr b="0" i="0" sz="2995" u="none" cap="none" strike="noStrike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24" name="Google Shape;224;p28"/>
          <p:cNvGrpSpPr/>
          <p:nvPr/>
        </p:nvGrpSpPr>
        <p:grpSpPr>
          <a:xfrm>
            <a:off x="9673194" y="6540775"/>
            <a:ext cx="6651576" cy="2586828"/>
            <a:chOff x="0" y="-38100"/>
            <a:chExt cx="1751844" cy="681300"/>
          </a:xfrm>
        </p:grpSpPr>
        <p:sp>
          <p:nvSpPr>
            <p:cNvPr id="225" name="Google Shape;225;p28"/>
            <p:cNvSpPr/>
            <p:nvPr/>
          </p:nvSpPr>
          <p:spPr>
            <a:xfrm>
              <a:off x="0" y="0"/>
              <a:ext cx="1751844" cy="643168"/>
            </a:xfrm>
            <a:custGeom>
              <a:rect b="b" l="l" r="r" t="t"/>
              <a:pathLst>
                <a:path extrusionOk="0" h="643168" w="1751844">
                  <a:moveTo>
                    <a:pt x="59360" y="0"/>
                  </a:moveTo>
                  <a:lnTo>
                    <a:pt x="1692484" y="0"/>
                  </a:lnTo>
                  <a:cubicBezTo>
                    <a:pt x="1725268" y="0"/>
                    <a:pt x="1751844" y="26577"/>
                    <a:pt x="1751844" y="59360"/>
                  </a:cubicBezTo>
                  <a:lnTo>
                    <a:pt x="1751844" y="583808"/>
                  </a:lnTo>
                  <a:cubicBezTo>
                    <a:pt x="1751844" y="616592"/>
                    <a:pt x="1725268" y="643168"/>
                    <a:pt x="1692484" y="643168"/>
                  </a:cubicBezTo>
                  <a:lnTo>
                    <a:pt x="59360" y="643168"/>
                  </a:lnTo>
                  <a:cubicBezTo>
                    <a:pt x="26577" y="643168"/>
                    <a:pt x="0" y="616592"/>
                    <a:pt x="0" y="583808"/>
                  </a:cubicBezTo>
                  <a:lnTo>
                    <a:pt x="0" y="59360"/>
                  </a:lnTo>
                  <a:cubicBezTo>
                    <a:pt x="0" y="26577"/>
                    <a:pt x="26577" y="0"/>
                    <a:pt x="59360" y="0"/>
                  </a:cubicBezTo>
                  <a:close/>
                </a:path>
              </a:pathLst>
            </a:custGeom>
            <a:solidFill>
              <a:srgbClr val="38E0A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28"/>
            <p:cNvSpPr txBox="1"/>
            <p:nvPr/>
          </p:nvSpPr>
          <p:spPr>
            <a:xfrm>
              <a:off x="0" y="-38100"/>
              <a:ext cx="1751700" cy="681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7" name="Google Shape;227;p28"/>
          <p:cNvSpPr/>
          <p:nvPr/>
        </p:nvSpPr>
        <p:spPr>
          <a:xfrm>
            <a:off x="9415850" y="2558975"/>
            <a:ext cx="2268193" cy="803104"/>
          </a:xfrm>
          <a:custGeom>
            <a:rect b="b" l="l" r="r" t="t"/>
            <a:pathLst>
              <a:path extrusionOk="0" h="677725" w="1699021">
                <a:moveTo>
                  <a:pt x="61206" y="0"/>
                </a:moveTo>
                <a:lnTo>
                  <a:pt x="1637815" y="0"/>
                </a:lnTo>
                <a:cubicBezTo>
                  <a:pt x="1654047" y="0"/>
                  <a:pt x="1669616" y="6448"/>
                  <a:pt x="1681094" y="17927"/>
                </a:cubicBezTo>
                <a:cubicBezTo>
                  <a:pt x="1692572" y="29405"/>
                  <a:pt x="1699021" y="44973"/>
                  <a:pt x="1699021" y="61206"/>
                </a:cubicBezTo>
                <a:lnTo>
                  <a:pt x="1699021" y="616519"/>
                </a:lnTo>
                <a:cubicBezTo>
                  <a:pt x="1699021" y="632752"/>
                  <a:pt x="1692572" y="648320"/>
                  <a:pt x="1681094" y="659799"/>
                </a:cubicBezTo>
                <a:cubicBezTo>
                  <a:pt x="1669616" y="671277"/>
                  <a:pt x="1654047" y="677725"/>
                  <a:pt x="1637815" y="677725"/>
                </a:cubicBezTo>
                <a:lnTo>
                  <a:pt x="61206" y="677725"/>
                </a:lnTo>
                <a:cubicBezTo>
                  <a:pt x="27403" y="677725"/>
                  <a:pt x="0" y="650323"/>
                  <a:pt x="0" y="616519"/>
                </a:cubicBezTo>
                <a:lnTo>
                  <a:pt x="0" y="61206"/>
                </a:lnTo>
                <a:cubicBezTo>
                  <a:pt x="0" y="44973"/>
                  <a:pt x="6448" y="29405"/>
                  <a:pt x="17927" y="17927"/>
                </a:cubicBezTo>
                <a:cubicBezTo>
                  <a:pt x="29405" y="6448"/>
                  <a:pt x="44973" y="0"/>
                  <a:pt x="61206" y="0"/>
                </a:cubicBezTo>
                <a:close/>
              </a:path>
            </a:pathLst>
          </a:custGeom>
          <a:solidFill>
            <a:srgbClr val="F1AF4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28"/>
          <p:cNvSpPr txBox="1"/>
          <p:nvPr/>
        </p:nvSpPr>
        <p:spPr>
          <a:xfrm>
            <a:off x="3918390" y="876300"/>
            <a:ext cx="104511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PARTNER CHAT</a:t>
            </a:r>
            <a:endParaRPr/>
          </a:p>
        </p:txBody>
      </p:sp>
      <p:sp>
        <p:nvSpPr>
          <p:cNvPr id="229" name="Google Shape;229;p28"/>
          <p:cNvSpPr txBox="1"/>
          <p:nvPr/>
        </p:nvSpPr>
        <p:spPr>
          <a:xfrm>
            <a:off x="9550631" y="2629875"/>
            <a:ext cx="21333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4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918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Round 1</a:t>
            </a:r>
            <a:endParaRPr/>
          </a:p>
        </p:txBody>
      </p:sp>
      <p:grpSp>
        <p:nvGrpSpPr>
          <p:cNvPr id="230" name="Google Shape;230;p28"/>
          <p:cNvGrpSpPr/>
          <p:nvPr/>
        </p:nvGrpSpPr>
        <p:grpSpPr>
          <a:xfrm>
            <a:off x="185402" y="-144662"/>
            <a:ext cx="937455" cy="10431728"/>
            <a:chOff x="0" y="-38100"/>
            <a:chExt cx="246900" cy="2747433"/>
          </a:xfrm>
        </p:grpSpPr>
        <p:sp>
          <p:nvSpPr>
            <p:cNvPr id="231" name="Google Shape;231;p28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232" name="Google Shape;232;p28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3" name="Google Shape;233;p28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234" name="Google Shape;234;p28"/>
          <p:cNvCxnSpPr/>
          <p:nvPr/>
        </p:nvCxnSpPr>
        <p:spPr>
          <a:xfrm rot="10800000">
            <a:off x="648533" y="-104669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5" name="Google Shape;235;p28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36" name="Google Shape;236;p2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37" name="Google Shape;237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38" name="Google Shape;238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9" name="Google Shape;239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0" name="Google Shape;240;p2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/>
            </a:p>
          </p:txBody>
        </p:sp>
      </p:grpSp>
      <p:sp>
        <p:nvSpPr>
          <p:cNvPr id="241" name="Google Shape;241;p28"/>
          <p:cNvSpPr/>
          <p:nvPr/>
        </p:nvSpPr>
        <p:spPr>
          <a:xfrm>
            <a:off x="7512165" y="-155385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42" name="Google Shape;242;p28"/>
          <p:cNvSpPr/>
          <p:nvPr/>
        </p:nvSpPr>
        <p:spPr>
          <a:xfrm>
            <a:off x="892058" y="904810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43" name="Google Shape;243;p28"/>
          <p:cNvGrpSpPr/>
          <p:nvPr/>
        </p:nvGrpSpPr>
        <p:grpSpPr>
          <a:xfrm>
            <a:off x="1992191" y="3204914"/>
            <a:ext cx="5889167" cy="4592315"/>
            <a:chOff x="5376825" y="1512437"/>
            <a:chExt cx="3094350" cy="2481394"/>
          </a:xfrm>
        </p:grpSpPr>
        <p:sp>
          <p:nvSpPr>
            <p:cNvPr id="244" name="Google Shape;244;p28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28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28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28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28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28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28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51" name="Google Shape;251;p2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2" name="Google Shape;252;p28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53" name="Google Shape;253;p28"/>
          <p:cNvSpPr txBox="1"/>
          <p:nvPr/>
        </p:nvSpPr>
        <p:spPr>
          <a:xfrm>
            <a:off x="10098150" y="7065225"/>
            <a:ext cx="57609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do you think might influence the writing of history? Can you come up with an example?</a:t>
            </a:r>
            <a:endParaRPr b="0" i="0" sz="2995" u="none" cap="none" strike="noStrike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54" name="Google Shape;254;p28"/>
          <p:cNvSpPr/>
          <p:nvPr/>
        </p:nvSpPr>
        <p:spPr>
          <a:xfrm>
            <a:off x="9415850" y="6024600"/>
            <a:ext cx="2268193" cy="803104"/>
          </a:xfrm>
          <a:custGeom>
            <a:rect b="b" l="l" r="r" t="t"/>
            <a:pathLst>
              <a:path extrusionOk="0" h="677725" w="1699021">
                <a:moveTo>
                  <a:pt x="61206" y="0"/>
                </a:moveTo>
                <a:lnTo>
                  <a:pt x="1637815" y="0"/>
                </a:lnTo>
                <a:cubicBezTo>
                  <a:pt x="1654047" y="0"/>
                  <a:pt x="1669616" y="6448"/>
                  <a:pt x="1681094" y="17927"/>
                </a:cubicBezTo>
                <a:cubicBezTo>
                  <a:pt x="1692572" y="29405"/>
                  <a:pt x="1699021" y="44973"/>
                  <a:pt x="1699021" y="61206"/>
                </a:cubicBezTo>
                <a:lnTo>
                  <a:pt x="1699021" y="616519"/>
                </a:lnTo>
                <a:cubicBezTo>
                  <a:pt x="1699021" y="632752"/>
                  <a:pt x="1692572" y="648320"/>
                  <a:pt x="1681094" y="659799"/>
                </a:cubicBezTo>
                <a:cubicBezTo>
                  <a:pt x="1669616" y="671277"/>
                  <a:pt x="1654047" y="677725"/>
                  <a:pt x="1637815" y="677725"/>
                </a:cubicBezTo>
                <a:lnTo>
                  <a:pt x="61206" y="677725"/>
                </a:lnTo>
                <a:cubicBezTo>
                  <a:pt x="27403" y="677725"/>
                  <a:pt x="0" y="650323"/>
                  <a:pt x="0" y="616519"/>
                </a:cubicBezTo>
                <a:lnTo>
                  <a:pt x="0" y="61206"/>
                </a:lnTo>
                <a:cubicBezTo>
                  <a:pt x="0" y="44973"/>
                  <a:pt x="6448" y="29405"/>
                  <a:pt x="17927" y="17927"/>
                </a:cubicBezTo>
                <a:cubicBezTo>
                  <a:pt x="29405" y="6448"/>
                  <a:pt x="44973" y="0"/>
                  <a:pt x="61206" y="0"/>
                </a:cubicBezTo>
                <a:close/>
              </a:path>
            </a:pathLst>
          </a:custGeom>
          <a:solidFill>
            <a:srgbClr val="F1AF4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28"/>
          <p:cNvSpPr txBox="1"/>
          <p:nvPr/>
        </p:nvSpPr>
        <p:spPr>
          <a:xfrm>
            <a:off x="9550631" y="6095475"/>
            <a:ext cx="2133300" cy="6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4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918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Round</a:t>
            </a:r>
            <a:r>
              <a:rPr b="1" lang="en-US" sz="3918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 2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9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1" name="Google Shape;261;p29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HISTORIAN QUOTE</a:t>
            </a:r>
            <a:endParaRPr/>
          </a:p>
        </p:txBody>
      </p:sp>
      <p:grpSp>
        <p:nvGrpSpPr>
          <p:cNvPr id="262" name="Google Shape;262;p29"/>
          <p:cNvGrpSpPr/>
          <p:nvPr/>
        </p:nvGrpSpPr>
        <p:grpSpPr>
          <a:xfrm>
            <a:off x="15859155" y="-98041"/>
            <a:ext cx="1562626" cy="1771266"/>
            <a:chOff x="0" y="-130721"/>
            <a:chExt cx="2083500" cy="2361688"/>
          </a:xfrm>
        </p:grpSpPr>
        <p:grpSp>
          <p:nvGrpSpPr>
            <p:cNvPr id="263" name="Google Shape;263;p29"/>
            <p:cNvGrpSpPr/>
            <p:nvPr/>
          </p:nvGrpSpPr>
          <p:grpSpPr>
            <a:xfrm>
              <a:off x="75599" y="-130721"/>
              <a:ext cx="1932284" cy="2361688"/>
              <a:chOff x="0" y="-47625"/>
              <a:chExt cx="703982" cy="860425"/>
            </a:xfrm>
          </p:grpSpPr>
          <p:sp>
            <p:nvSpPr>
              <p:cNvPr id="264" name="Google Shape;264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29"/>
              <p:cNvSpPr txBox="1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66" name="Google Shape;266;p29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267" name="Google Shape;267;p29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68" name="Google Shape;268;p29"/>
          <p:cNvSpPr txBox="1"/>
          <p:nvPr/>
        </p:nvSpPr>
        <p:spPr>
          <a:xfrm>
            <a:off x="1209674" y="2895975"/>
            <a:ext cx="8048700" cy="538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“The writing of history reflects the interests, predilections, and even prejudices of a given generation.”</a:t>
            </a:r>
            <a:endParaRPr i="1" sz="5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5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546100" lvl="0" marL="4572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Inter"/>
              <a:buChar char="-"/>
            </a:pPr>
            <a:r>
              <a:rPr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John Hope Franklin</a:t>
            </a:r>
            <a:endParaRPr sz="5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69" name="Google Shape;269;p29"/>
          <p:cNvGrpSpPr/>
          <p:nvPr/>
        </p:nvGrpSpPr>
        <p:grpSpPr>
          <a:xfrm>
            <a:off x="-254016" y="9230009"/>
            <a:ext cx="18796033" cy="937061"/>
            <a:chOff x="204" y="0"/>
            <a:chExt cx="25061377" cy="1249415"/>
          </a:xfrm>
        </p:grpSpPr>
        <p:grpSp>
          <p:nvGrpSpPr>
            <p:cNvPr id="270" name="Google Shape;270;p29"/>
            <p:cNvGrpSpPr/>
            <p:nvPr/>
          </p:nvGrpSpPr>
          <p:grpSpPr>
            <a:xfrm rot="5400000">
              <a:off x="12002626" y="-11663734"/>
              <a:ext cx="1249415" cy="24576881"/>
              <a:chOff x="0" y="-38100"/>
              <a:chExt cx="246798" cy="4854693"/>
            </a:xfrm>
          </p:grpSpPr>
          <p:sp>
            <p:nvSpPr>
              <p:cNvPr id="271" name="Google Shape;271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72" name="Google Shape;272;p29"/>
              <p:cNvSpPr txBox="1"/>
              <p:nvPr/>
            </p:nvSpPr>
            <p:spPr>
              <a:xfrm>
                <a:off x="0" y="-38100"/>
                <a:ext cx="246798" cy="48546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3" name="Google Shape;273;p29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74" name="Google Shape;274;p29"/>
            <p:cNvCxnSpPr/>
            <p:nvPr/>
          </p:nvCxnSpPr>
          <p:spPr>
            <a:xfrm>
              <a:off x="204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75" name="Google Shape;275;p29"/>
            <p:cNvCxnSpPr/>
            <p:nvPr/>
          </p:nvCxnSpPr>
          <p:spPr>
            <a:xfrm>
              <a:off x="15587895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276" name="Google Shape;276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719400" y="2857500"/>
            <a:ext cx="7100350" cy="532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0"/>
          <p:cNvSpPr txBox="1"/>
          <p:nvPr/>
        </p:nvSpPr>
        <p:spPr>
          <a:xfrm>
            <a:off x="419748" y="2895975"/>
            <a:ext cx="11245200" cy="59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62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900"/>
              <a:buChar char="●"/>
            </a:pPr>
            <a:r>
              <a:rPr lang="en-US" sz="3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Who is writing the historical record?</a:t>
            </a:r>
            <a:endParaRPr sz="39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76250" lvl="0" marL="4572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231F20"/>
              </a:buClr>
              <a:buSzPts val="3900"/>
              <a:buFont typeface="Inter"/>
              <a:buChar char="●"/>
            </a:pPr>
            <a:r>
              <a:rPr lang="en-US" sz="3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did they determine what stories, events, developments were worth remembering?</a:t>
            </a:r>
            <a:endParaRPr sz="39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76250" lvl="0" marL="457200" marR="0" rtl="0" algn="l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231F20"/>
              </a:buClr>
              <a:buSzPts val="3900"/>
              <a:buFont typeface="Inter"/>
              <a:buChar char="●"/>
            </a:pPr>
            <a:r>
              <a:rPr lang="en-US" sz="3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Whose</a:t>
            </a:r>
            <a:r>
              <a:rPr lang="en-US" sz="3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perspective is absent? How does this absence influence the accuracy of the past?</a:t>
            </a:r>
            <a:endParaRPr sz="39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76250" lvl="0" marL="457200" marR="0" rtl="0" algn="l">
              <a:lnSpc>
                <a:spcPct val="100000"/>
              </a:lnSpc>
              <a:spcBef>
                <a:spcPts val="3000"/>
              </a:spcBef>
              <a:spcAft>
                <a:spcPts val="1000"/>
              </a:spcAft>
              <a:buClr>
                <a:srgbClr val="231F20"/>
              </a:buClr>
              <a:buSzPts val="3900"/>
              <a:buFont typeface="Inter"/>
              <a:buChar char="●"/>
            </a:pPr>
            <a:r>
              <a:rPr lang="en-US" sz="3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was happening during the period of writing the record that may have influenced the writer?</a:t>
            </a:r>
            <a:endParaRPr sz="39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82" name="Google Shape;282;p30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83" name="Google Shape;283;p30"/>
          <p:cNvGrpSpPr/>
          <p:nvPr/>
        </p:nvGrpSpPr>
        <p:grpSpPr>
          <a:xfrm>
            <a:off x="-254016" y="9230009"/>
            <a:ext cx="18796033" cy="937061"/>
            <a:chOff x="204" y="0"/>
            <a:chExt cx="25061377" cy="1249415"/>
          </a:xfrm>
        </p:grpSpPr>
        <p:grpSp>
          <p:nvGrpSpPr>
            <p:cNvPr id="284" name="Google Shape;284;p30"/>
            <p:cNvGrpSpPr/>
            <p:nvPr/>
          </p:nvGrpSpPr>
          <p:grpSpPr>
            <a:xfrm rot="5400000">
              <a:off x="12002626" y="-11663734"/>
              <a:ext cx="1249415" cy="24576881"/>
              <a:chOff x="0" y="-38100"/>
              <a:chExt cx="246798" cy="4854693"/>
            </a:xfrm>
          </p:grpSpPr>
          <p:sp>
            <p:nvSpPr>
              <p:cNvPr id="285" name="Google Shape;285;p3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86" name="Google Shape;286;p30"/>
              <p:cNvSpPr txBox="1"/>
              <p:nvPr/>
            </p:nvSpPr>
            <p:spPr>
              <a:xfrm>
                <a:off x="0" y="-38100"/>
                <a:ext cx="246798" cy="48546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87" name="Google Shape;287;p30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88" name="Google Shape;288;p30"/>
            <p:cNvCxnSpPr/>
            <p:nvPr/>
          </p:nvCxnSpPr>
          <p:spPr>
            <a:xfrm>
              <a:off x="204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9" name="Google Shape;289;p30"/>
            <p:cNvCxnSpPr/>
            <p:nvPr/>
          </p:nvCxnSpPr>
          <p:spPr>
            <a:xfrm>
              <a:off x="15587895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90" name="Google Shape;290;p30"/>
          <p:cNvGrpSpPr/>
          <p:nvPr/>
        </p:nvGrpSpPr>
        <p:grpSpPr>
          <a:xfrm>
            <a:off x="15859155" y="-98041"/>
            <a:ext cx="1562626" cy="1771266"/>
            <a:chOff x="0" y="-130721"/>
            <a:chExt cx="2083500" cy="2361688"/>
          </a:xfrm>
        </p:grpSpPr>
        <p:grpSp>
          <p:nvGrpSpPr>
            <p:cNvPr id="291" name="Google Shape;291;p30"/>
            <p:cNvGrpSpPr/>
            <p:nvPr/>
          </p:nvGrpSpPr>
          <p:grpSpPr>
            <a:xfrm>
              <a:off x="75599" y="-130721"/>
              <a:ext cx="1932284" cy="2361688"/>
              <a:chOff x="0" y="-47625"/>
              <a:chExt cx="703982" cy="860425"/>
            </a:xfrm>
          </p:grpSpPr>
          <p:sp>
            <p:nvSpPr>
              <p:cNvPr id="292" name="Google Shape;292;p3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3" name="Google Shape;293;p30"/>
              <p:cNvSpPr txBox="1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94" name="Google Shape;294;p30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95" name="Google Shape;295;p30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96" name="Google Shape;296;p30"/>
          <p:cNvSpPr txBox="1"/>
          <p:nvPr/>
        </p:nvSpPr>
        <p:spPr>
          <a:xfrm>
            <a:off x="1685249" y="1367525"/>
            <a:ext cx="149175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QUESTIONS TO CONSIDER</a:t>
            </a:r>
            <a:endParaRPr/>
          </a:p>
        </p:txBody>
      </p:sp>
      <p:sp>
        <p:nvSpPr>
          <p:cNvPr id="297" name="Google Shape;297;p30"/>
          <p:cNvSpPr txBox="1"/>
          <p:nvPr/>
        </p:nvSpPr>
        <p:spPr>
          <a:xfrm>
            <a:off x="11802200" y="3596350"/>
            <a:ext cx="6055200" cy="4090500"/>
          </a:xfrm>
          <a:prstGeom prst="rect">
            <a:avLst/>
          </a:prstGeom>
          <a:solidFill>
            <a:srgbClr val="E95C3E"/>
          </a:solidFill>
          <a:ln cap="flat" cmpd="sng" w="762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Studying</a:t>
            </a:r>
            <a:r>
              <a:rPr b="1" lang="en-US" sz="3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how history has been written (historiography) helps us see a fuller picture that is more inclusive of the groups often left out. It shows that history is not just one true story, but rather a collection of different perspectives.</a:t>
            </a:r>
            <a:endParaRPr b="1" sz="3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31"/>
          <p:cNvSpPr/>
          <p:nvPr/>
        </p:nvSpPr>
        <p:spPr>
          <a:xfrm>
            <a:off x="13764167" y="657162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03" name="Google Shape;303;p31"/>
          <p:cNvGrpSpPr/>
          <p:nvPr/>
        </p:nvGrpSpPr>
        <p:grpSpPr>
          <a:xfrm>
            <a:off x="15859155" y="-98041"/>
            <a:ext cx="1562626" cy="1771266"/>
            <a:chOff x="0" y="-130721"/>
            <a:chExt cx="2083500" cy="2361688"/>
          </a:xfrm>
        </p:grpSpPr>
        <p:grpSp>
          <p:nvGrpSpPr>
            <p:cNvPr id="304" name="Google Shape;304;p31"/>
            <p:cNvGrpSpPr/>
            <p:nvPr/>
          </p:nvGrpSpPr>
          <p:grpSpPr>
            <a:xfrm>
              <a:off x="75599" y="-130721"/>
              <a:ext cx="1932284" cy="2361688"/>
              <a:chOff x="0" y="-47625"/>
              <a:chExt cx="703982" cy="860425"/>
            </a:xfrm>
          </p:grpSpPr>
          <p:sp>
            <p:nvSpPr>
              <p:cNvPr id="305" name="Google Shape;305;p3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6" name="Google Shape;306;p31"/>
              <p:cNvSpPr txBox="1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07" name="Google Shape;307;p31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/>
            </a:p>
          </p:txBody>
        </p:sp>
      </p:grpSp>
      <p:sp>
        <p:nvSpPr>
          <p:cNvPr id="308" name="Google Shape;308;p31"/>
          <p:cNvSpPr/>
          <p:nvPr/>
        </p:nvSpPr>
        <p:spPr>
          <a:xfrm>
            <a:off x="-2628900" y="-144908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09" name="Google Shape;309;p31"/>
          <p:cNvGrpSpPr/>
          <p:nvPr/>
        </p:nvGrpSpPr>
        <p:grpSpPr>
          <a:xfrm>
            <a:off x="-254016" y="9230009"/>
            <a:ext cx="18796033" cy="937061"/>
            <a:chOff x="204" y="0"/>
            <a:chExt cx="25061377" cy="1249415"/>
          </a:xfrm>
        </p:grpSpPr>
        <p:grpSp>
          <p:nvGrpSpPr>
            <p:cNvPr id="310" name="Google Shape;310;p31"/>
            <p:cNvGrpSpPr/>
            <p:nvPr/>
          </p:nvGrpSpPr>
          <p:grpSpPr>
            <a:xfrm rot="5400000">
              <a:off x="12002626" y="-11663734"/>
              <a:ext cx="1249415" cy="24576881"/>
              <a:chOff x="0" y="-38100"/>
              <a:chExt cx="246798" cy="4854693"/>
            </a:xfrm>
          </p:grpSpPr>
          <p:sp>
            <p:nvSpPr>
              <p:cNvPr id="311" name="Google Shape;311;p3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12" name="Google Shape;312;p31"/>
              <p:cNvSpPr txBox="1"/>
              <p:nvPr/>
            </p:nvSpPr>
            <p:spPr>
              <a:xfrm>
                <a:off x="0" y="-38100"/>
                <a:ext cx="246798" cy="48546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13" name="Google Shape;313;p31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314" name="Google Shape;314;p31"/>
            <p:cNvCxnSpPr/>
            <p:nvPr/>
          </p:nvCxnSpPr>
          <p:spPr>
            <a:xfrm>
              <a:off x="204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15" name="Google Shape;315;p31"/>
            <p:cNvCxnSpPr/>
            <p:nvPr/>
          </p:nvCxnSpPr>
          <p:spPr>
            <a:xfrm>
              <a:off x="15587895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316" name="Google Shape;316;p31"/>
          <p:cNvSpPr/>
          <p:nvPr/>
        </p:nvSpPr>
        <p:spPr>
          <a:xfrm>
            <a:off x="6870700" y="3429000"/>
            <a:ext cx="4480200" cy="2582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143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p31"/>
          <p:cNvSpPr txBox="1"/>
          <p:nvPr/>
        </p:nvSpPr>
        <p:spPr>
          <a:xfrm>
            <a:off x="7305100" y="3686475"/>
            <a:ext cx="3611400" cy="20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Writing the Historical Narrative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318" name="Google Shape;318;p31"/>
          <p:cNvGrpSpPr/>
          <p:nvPr/>
        </p:nvGrpSpPr>
        <p:grpSpPr>
          <a:xfrm>
            <a:off x="12067050" y="1994100"/>
            <a:ext cx="2887800" cy="1434900"/>
            <a:chOff x="12067050" y="1806050"/>
            <a:chExt cx="2887800" cy="1434900"/>
          </a:xfrm>
        </p:grpSpPr>
        <p:sp>
          <p:nvSpPr>
            <p:cNvPr id="319" name="Google Shape;319;p31"/>
            <p:cNvSpPr/>
            <p:nvPr/>
          </p:nvSpPr>
          <p:spPr>
            <a:xfrm>
              <a:off x="12067050" y="1806050"/>
              <a:ext cx="2887800" cy="1434900"/>
            </a:xfrm>
            <a:prstGeom prst="roundRect">
              <a:avLst>
                <a:gd fmla="val 16667" name="adj"/>
              </a:avLst>
            </a:prstGeom>
            <a:solidFill>
              <a:srgbClr val="6484F3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0" name="Google Shape;320;p31"/>
            <p:cNvSpPr txBox="1"/>
            <p:nvPr/>
          </p:nvSpPr>
          <p:spPr>
            <a:xfrm>
              <a:off x="12375450" y="2061800"/>
              <a:ext cx="2271000" cy="923400"/>
            </a:xfrm>
            <a:prstGeom prst="rect">
              <a:avLst/>
            </a:prstGeom>
            <a:solidFill>
              <a:srgbClr val="6484F3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Political Influences</a:t>
              </a:r>
              <a:endParaRPr sz="2400">
                <a:solidFill>
                  <a:schemeClr val="dk1"/>
                </a:solidFill>
              </a:endParaRPr>
            </a:p>
          </p:txBody>
        </p:sp>
      </p:grpSp>
      <p:grpSp>
        <p:nvGrpSpPr>
          <p:cNvPr id="321" name="Google Shape;321;p31"/>
          <p:cNvGrpSpPr/>
          <p:nvPr/>
        </p:nvGrpSpPr>
        <p:grpSpPr>
          <a:xfrm>
            <a:off x="12067050" y="6011700"/>
            <a:ext cx="2887800" cy="1434900"/>
            <a:chOff x="12067050" y="1806050"/>
            <a:chExt cx="2887800" cy="1434900"/>
          </a:xfrm>
        </p:grpSpPr>
        <p:sp>
          <p:nvSpPr>
            <p:cNvPr id="322" name="Google Shape;322;p31"/>
            <p:cNvSpPr/>
            <p:nvPr/>
          </p:nvSpPr>
          <p:spPr>
            <a:xfrm>
              <a:off x="12067050" y="1806050"/>
              <a:ext cx="2887800" cy="1434900"/>
            </a:xfrm>
            <a:prstGeom prst="roundRect">
              <a:avLst>
                <a:gd fmla="val 16667" name="adj"/>
              </a:avLst>
            </a:prstGeom>
            <a:solidFill>
              <a:srgbClr val="38E0A3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3" name="Google Shape;323;p31"/>
            <p:cNvSpPr txBox="1"/>
            <p:nvPr/>
          </p:nvSpPr>
          <p:spPr>
            <a:xfrm>
              <a:off x="12375450" y="2061800"/>
              <a:ext cx="2271000" cy="923400"/>
            </a:xfrm>
            <a:prstGeom prst="rect">
              <a:avLst/>
            </a:prstGeom>
            <a:solidFill>
              <a:srgbClr val="38E0A3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Geographic</a:t>
              </a:r>
              <a:r>
                <a:rPr b="1" lang="en-US" sz="24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 Influences</a:t>
              </a:r>
              <a:endParaRPr sz="2400">
                <a:solidFill>
                  <a:schemeClr val="dk1"/>
                </a:solidFill>
              </a:endParaRPr>
            </a:p>
          </p:txBody>
        </p:sp>
      </p:grpSp>
      <p:grpSp>
        <p:nvGrpSpPr>
          <p:cNvPr id="324" name="Google Shape;324;p31"/>
          <p:cNvGrpSpPr/>
          <p:nvPr/>
        </p:nvGrpSpPr>
        <p:grpSpPr>
          <a:xfrm>
            <a:off x="7700100" y="7446600"/>
            <a:ext cx="2887800" cy="1434900"/>
            <a:chOff x="12067050" y="1806050"/>
            <a:chExt cx="2887800" cy="1434900"/>
          </a:xfrm>
        </p:grpSpPr>
        <p:sp>
          <p:nvSpPr>
            <p:cNvPr id="325" name="Google Shape;325;p31"/>
            <p:cNvSpPr/>
            <p:nvPr/>
          </p:nvSpPr>
          <p:spPr>
            <a:xfrm>
              <a:off x="12067050" y="1806050"/>
              <a:ext cx="2887800" cy="1434900"/>
            </a:xfrm>
            <a:prstGeom prst="roundRect">
              <a:avLst>
                <a:gd fmla="val 16667" name="adj"/>
              </a:avLst>
            </a:prstGeom>
            <a:solidFill>
              <a:srgbClr val="F1AF4B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6" name="Google Shape;326;p31"/>
            <p:cNvSpPr txBox="1"/>
            <p:nvPr/>
          </p:nvSpPr>
          <p:spPr>
            <a:xfrm>
              <a:off x="12375450" y="2061800"/>
              <a:ext cx="2271000" cy="923400"/>
            </a:xfrm>
            <a:prstGeom prst="rect">
              <a:avLst/>
            </a:prstGeom>
            <a:solidFill>
              <a:srgbClr val="F1AF4B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Economic </a:t>
              </a:r>
              <a:r>
                <a:rPr b="1" lang="en-US" sz="24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Influences</a:t>
              </a:r>
              <a:endParaRPr sz="2400">
                <a:solidFill>
                  <a:schemeClr val="dk1"/>
                </a:solidFill>
              </a:endParaRPr>
            </a:p>
          </p:txBody>
        </p:sp>
      </p:grpSp>
      <p:grpSp>
        <p:nvGrpSpPr>
          <p:cNvPr id="327" name="Google Shape;327;p31"/>
          <p:cNvGrpSpPr/>
          <p:nvPr/>
        </p:nvGrpSpPr>
        <p:grpSpPr>
          <a:xfrm>
            <a:off x="3266750" y="5948975"/>
            <a:ext cx="2887800" cy="1434900"/>
            <a:chOff x="12067050" y="1806050"/>
            <a:chExt cx="2887800" cy="1434900"/>
          </a:xfrm>
        </p:grpSpPr>
        <p:sp>
          <p:nvSpPr>
            <p:cNvPr id="328" name="Google Shape;328;p31"/>
            <p:cNvSpPr/>
            <p:nvPr/>
          </p:nvSpPr>
          <p:spPr>
            <a:xfrm>
              <a:off x="12067050" y="1806050"/>
              <a:ext cx="2887800" cy="1434900"/>
            </a:xfrm>
            <a:prstGeom prst="roundRect">
              <a:avLst>
                <a:gd fmla="val 16667" name="adj"/>
              </a:avLst>
            </a:prstGeom>
            <a:solidFill>
              <a:srgbClr val="6484F3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9" name="Google Shape;329;p31"/>
            <p:cNvSpPr txBox="1"/>
            <p:nvPr/>
          </p:nvSpPr>
          <p:spPr>
            <a:xfrm>
              <a:off x="12375450" y="2061800"/>
              <a:ext cx="2271000" cy="923400"/>
            </a:xfrm>
            <a:prstGeom prst="rect">
              <a:avLst/>
            </a:prstGeom>
            <a:solidFill>
              <a:srgbClr val="6484F3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Ideological </a:t>
              </a:r>
              <a:r>
                <a:rPr b="1" lang="en-US" sz="24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Influences</a:t>
              </a:r>
              <a:endParaRPr sz="2400">
                <a:solidFill>
                  <a:schemeClr val="dk1"/>
                </a:solidFill>
              </a:endParaRPr>
            </a:p>
          </p:txBody>
        </p:sp>
      </p:grpSp>
      <p:grpSp>
        <p:nvGrpSpPr>
          <p:cNvPr id="330" name="Google Shape;330;p31"/>
          <p:cNvGrpSpPr/>
          <p:nvPr/>
        </p:nvGrpSpPr>
        <p:grpSpPr>
          <a:xfrm>
            <a:off x="3266750" y="2056825"/>
            <a:ext cx="2887800" cy="1434900"/>
            <a:chOff x="12067050" y="1806050"/>
            <a:chExt cx="2887800" cy="1434900"/>
          </a:xfrm>
        </p:grpSpPr>
        <p:sp>
          <p:nvSpPr>
            <p:cNvPr id="331" name="Google Shape;331;p31"/>
            <p:cNvSpPr/>
            <p:nvPr/>
          </p:nvSpPr>
          <p:spPr>
            <a:xfrm>
              <a:off x="12067050" y="1806050"/>
              <a:ext cx="2887800" cy="1434900"/>
            </a:xfrm>
            <a:prstGeom prst="roundRect">
              <a:avLst>
                <a:gd fmla="val 16667" name="adj"/>
              </a:avLst>
            </a:prstGeom>
            <a:solidFill>
              <a:srgbClr val="38E0A3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2" name="Google Shape;332;p31"/>
            <p:cNvSpPr txBox="1"/>
            <p:nvPr/>
          </p:nvSpPr>
          <p:spPr>
            <a:xfrm>
              <a:off x="12375450" y="2061800"/>
              <a:ext cx="2271000" cy="92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Social</a:t>
              </a:r>
              <a:endParaRPr b="1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Influences</a:t>
              </a:r>
              <a:endParaRPr sz="2400">
                <a:solidFill>
                  <a:schemeClr val="dk1"/>
                </a:solidFill>
              </a:endParaRPr>
            </a:p>
          </p:txBody>
        </p:sp>
      </p:grpSp>
      <p:grpSp>
        <p:nvGrpSpPr>
          <p:cNvPr id="333" name="Google Shape;333;p31"/>
          <p:cNvGrpSpPr/>
          <p:nvPr/>
        </p:nvGrpSpPr>
        <p:grpSpPr>
          <a:xfrm>
            <a:off x="7666900" y="559200"/>
            <a:ext cx="2887800" cy="1434900"/>
            <a:chOff x="12067050" y="1806050"/>
            <a:chExt cx="2887800" cy="1434900"/>
          </a:xfrm>
        </p:grpSpPr>
        <p:sp>
          <p:nvSpPr>
            <p:cNvPr id="334" name="Google Shape;334;p31"/>
            <p:cNvSpPr/>
            <p:nvPr/>
          </p:nvSpPr>
          <p:spPr>
            <a:xfrm>
              <a:off x="12067050" y="1806050"/>
              <a:ext cx="2887800" cy="1434900"/>
            </a:xfrm>
            <a:prstGeom prst="roundRect">
              <a:avLst>
                <a:gd fmla="val 16667" name="adj"/>
              </a:avLst>
            </a:prstGeom>
            <a:solidFill>
              <a:srgbClr val="F1AF4B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5" name="Google Shape;335;p31"/>
            <p:cNvSpPr txBox="1"/>
            <p:nvPr/>
          </p:nvSpPr>
          <p:spPr>
            <a:xfrm>
              <a:off x="12375450" y="2061800"/>
              <a:ext cx="2271000" cy="923400"/>
            </a:xfrm>
            <a:prstGeom prst="rect">
              <a:avLst/>
            </a:prstGeom>
            <a:solidFill>
              <a:srgbClr val="F1AF4B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Cultural </a:t>
              </a:r>
              <a:r>
                <a:rPr b="1" lang="en-US" sz="24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Influences</a:t>
              </a:r>
              <a:endParaRPr sz="2400">
                <a:solidFill>
                  <a:schemeClr val="dk1"/>
                </a:solidFill>
              </a:endParaRPr>
            </a:p>
          </p:txBody>
        </p:sp>
      </p:grpSp>
      <p:cxnSp>
        <p:nvCxnSpPr>
          <p:cNvPr id="336" name="Google Shape;336;p31"/>
          <p:cNvCxnSpPr/>
          <p:nvPr/>
        </p:nvCxnSpPr>
        <p:spPr>
          <a:xfrm>
            <a:off x="5265175" y="3307325"/>
            <a:ext cx="2107200" cy="829500"/>
          </a:xfrm>
          <a:prstGeom prst="straightConnector1">
            <a:avLst/>
          </a:prstGeom>
          <a:noFill/>
          <a:ln cap="flat" cmpd="sng" w="1143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37" name="Google Shape;337;p31"/>
          <p:cNvCxnSpPr>
            <a:stCxn id="335" idx="2"/>
            <a:endCxn id="317" idx="0"/>
          </p:cNvCxnSpPr>
          <p:nvPr/>
        </p:nvCxnSpPr>
        <p:spPr>
          <a:xfrm>
            <a:off x="9110800" y="1738350"/>
            <a:ext cx="0" cy="1948200"/>
          </a:xfrm>
          <a:prstGeom prst="straightConnector1">
            <a:avLst/>
          </a:prstGeom>
          <a:noFill/>
          <a:ln cap="flat" cmpd="sng" w="1143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38" name="Google Shape;338;p31"/>
          <p:cNvCxnSpPr/>
          <p:nvPr/>
        </p:nvCxnSpPr>
        <p:spPr>
          <a:xfrm flipH="1" rot="10800000">
            <a:off x="5592900" y="5779525"/>
            <a:ext cx="1680000" cy="951900"/>
          </a:xfrm>
          <a:prstGeom prst="straightConnector1">
            <a:avLst/>
          </a:prstGeom>
          <a:noFill/>
          <a:ln cap="flat" cmpd="sng" w="1143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39" name="Google Shape;339;p31"/>
          <p:cNvCxnSpPr/>
          <p:nvPr/>
        </p:nvCxnSpPr>
        <p:spPr>
          <a:xfrm flipH="1">
            <a:off x="11055775" y="3274150"/>
            <a:ext cx="2007600" cy="597300"/>
          </a:xfrm>
          <a:prstGeom prst="straightConnector1">
            <a:avLst/>
          </a:prstGeom>
          <a:noFill/>
          <a:ln cap="flat" cmpd="sng" w="1143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40" name="Google Shape;340;p31"/>
          <p:cNvCxnSpPr>
            <a:stCxn id="326" idx="0"/>
            <a:endCxn id="317" idx="2"/>
          </p:cNvCxnSpPr>
          <p:nvPr/>
        </p:nvCxnSpPr>
        <p:spPr>
          <a:xfrm rot="10800000">
            <a:off x="9110700" y="5764350"/>
            <a:ext cx="33300" cy="1938000"/>
          </a:xfrm>
          <a:prstGeom prst="straightConnector1">
            <a:avLst/>
          </a:prstGeom>
          <a:noFill/>
          <a:ln cap="flat" cmpd="sng" w="1143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41" name="Google Shape;341;p31"/>
          <p:cNvCxnSpPr>
            <a:stCxn id="323" idx="1"/>
          </p:cNvCxnSpPr>
          <p:nvPr/>
        </p:nvCxnSpPr>
        <p:spPr>
          <a:xfrm rot="10800000">
            <a:off x="10939650" y="5663250"/>
            <a:ext cx="1435800" cy="1065900"/>
          </a:xfrm>
          <a:prstGeom prst="straightConnector1">
            <a:avLst/>
          </a:prstGeom>
          <a:noFill/>
          <a:ln cap="flat" cmpd="sng" w="1143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32"/>
          <p:cNvSpPr/>
          <p:nvPr/>
        </p:nvSpPr>
        <p:spPr>
          <a:xfrm>
            <a:off x="13764167" y="657162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47" name="Google Shape;347;p32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48" name="Google Shape;348;p32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49" name="Google Shape;349;p32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0" name="Google Shape;350;p32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51" name="Google Shape;351;p32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/>
            </a:p>
          </p:txBody>
        </p:sp>
      </p:grpSp>
      <p:sp>
        <p:nvSpPr>
          <p:cNvPr id="352" name="Google Shape;352;p32"/>
          <p:cNvSpPr/>
          <p:nvPr/>
        </p:nvSpPr>
        <p:spPr>
          <a:xfrm>
            <a:off x="-2628900" y="-144908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53" name="Google Shape;353;p32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54" name="Google Shape;354;p32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55" name="Google Shape;355;p32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56" name="Google Shape;356;p32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57" name="Google Shape;357;p32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358" name="Google Shape;358;p32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9" name="Google Shape;359;p32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360" name="Google Shape;360;p32"/>
          <p:cNvSpPr/>
          <p:nvPr/>
        </p:nvSpPr>
        <p:spPr>
          <a:xfrm>
            <a:off x="3500997" y="4255873"/>
            <a:ext cx="2699400" cy="21900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143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" name="Google Shape;361;p32"/>
          <p:cNvSpPr txBox="1"/>
          <p:nvPr/>
        </p:nvSpPr>
        <p:spPr>
          <a:xfrm>
            <a:off x="3762723" y="4474186"/>
            <a:ext cx="21759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Writing the Historical Narrative </a:t>
            </a:r>
            <a:endParaRPr b="1" sz="2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00" u="sng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 1860</a:t>
            </a:r>
            <a:endParaRPr sz="100" u="sng">
              <a:solidFill>
                <a:schemeClr val="dk1"/>
              </a:solidFill>
            </a:endParaRPr>
          </a:p>
        </p:txBody>
      </p:sp>
      <p:grpSp>
        <p:nvGrpSpPr>
          <p:cNvPr id="362" name="Google Shape;362;p32"/>
          <p:cNvGrpSpPr/>
          <p:nvPr/>
        </p:nvGrpSpPr>
        <p:grpSpPr>
          <a:xfrm>
            <a:off x="6631798" y="3124240"/>
            <a:ext cx="1739899" cy="1216652"/>
            <a:chOff x="12067050" y="1906319"/>
            <a:chExt cx="2887800" cy="1434900"/>
          </a:xfrm>
        </p:grpSpPr>
        <p:sp>
          <p:nvSpPr>
            <p:cNvPr id="363" name="Google Shape;363;p32"/>
            <p:cNvSpPr/>
            <p:nvPr/>
          </p:nvSpPr>
          <p:spPr>
            <a:xfrm>
              <a:off x="12067050" y="1906319"/>
              <a:ext cx="2887800" cy="1434900"/>
            </a:xfrm>
            <a:prstGeom prst="roundRect">
              <a:avLst>
                <a:gd fmla="val 16667" name="adj"/>
              </a:avLst>
            </a:prstGeom>
            <a:solidFill>
              <a:srgbClr val="6484F3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4" name="Google Shape;364;p32"/>
            <p:cNvSpPr txBox="1"/>
            <p:nvPr/>
          </p:nvSpPr>
          <p:spPr>
            <a:xfrm>
              <a:off x="12186719" y="1933919"/>
              <a:ext cx="2768100" cy="137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7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Political Influences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Outset of the Civil War</a:t>
              </a:r>
              <a:endParaRPr sz="15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grpSp>
        <p:nvGrpSpPr>
          <p:cNvPr id="365" name="Google Shape;365;p32"/>
          <p:cNvGrpSpPr/>
          <p:nvPr/>
        </p:nvGrpSpPr>
        <p:grpSpPr>
          <a:xfrm>
            <a:off x="6631798" y="6439866"/>
            <a:ext cx="1739899" cy="1216652"/>
            <a:chOff x="12067050" y="1799117"/>
            <a:chExt cx="2887800" cy="1434900"/>
          </a:xfrm>
        </p:grpSpPr>
        <p:sp>
          <p:nvSpPr>
            <p:cNvPr id="366" name="Google Shape;366;p32"/>
            <p:cNvSpPr/>
            <p:nvPr/>
          </p:nvSpPr>
          <p:spPr>
            <a:xfrm>
              <a:off x="12067050" y="1799117"/>
              <a:ext cx="2887800" cy="1434900"/>
            </a:xfrm>
            <a:prstGeom prst="roundRect">
              <a:avLst>
                <a:gd fmla="val 16667" name="adj"/>
              </a:avLst>
            </a:prstGeom>
            <a:solidFill>
              <a:srgbClr val="38E0A3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7" name="Google Shape;367;p32"/>
            <p:cNvSpPr txBox="1"/>
            <p:nvPr/>
          </p:nvSpPr>
          <p:spPr>
            <a:xfrm>
              <a:off x="12258450" y="1826717"/>
              <a:ext cx="2505000" cy="137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7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Geographic Influences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5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North and South Tensions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grpSp>
        <p:nvGrpSpPr>
          <p:cNvPr id="368" name="Google Shape;368;p32"/>
          <p:cNvGrpSpPr/>
          <p:nvPr/>
        </p:nvGrpSpPr>
        <p:grpSpPr>
          <a:xfrm>
            <a:off x="4001796" y="7747415"/>
            <a:ext cx="1739899" cy="1216652"/>
            <a:chOff x="12068851" y="1906320"/>
            <a:chExt cx="2887800" cy="1434900"/>
          </a:xfrm>
        </p:grpSpPr>
        <p:sp>
          <p:nvSpPr>
            <p:cNvPr id="369" name="Google Shape;369;p32"/>
            <p:cNvSpPr/>
            <p:nvPr/>
          </p:nvSpPr>
          <p:spPr>
            <a:xfrm>
              <a:off x="12068851" y="1906320"/>
              <a:ext cx="2887800" cy="1434900"/>
            </a:xfrm>
            <a:prstGeom prst="roundRect">
              <a:avLst>
                <a:gd fmla="val 16667" name="adj"/>
              </a:avLst>
            </a:prstGeom>
            <a:solidFill>
              <a:srgbClr val="F1AF4B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" name="Google Shape;370;p32"/>
            <p:cNvSpPr txBox="1"/>
            <p:nvPr/>
          </p:nvSpPr>
          <p:spPr>
            <a:xfrm>
              <a:off x="12128701" y="1933920"/>
              <a:ext cx="2768100" cy="137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7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Economic Influences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5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Industry v. Agricultural Focus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grpSp>
        <p:nvGrpSpPr>
          <p:cNvPr id="371" name="Google Shape;371;p32"/>
          <p:cNvGrpSpPr/>
          <p:nvPr/>
        </p:nvGrpSpPr>
        <p:grpSpPr>
          <a:xfrm>
            <a:off x="1325346" y="6500986"/>
            <a:ext cx="1739900" cy="1400561"/>
            <a:chOff x="12059961" y="1933926"/>
            <a:chExt cx="2887800" cy="1651800"/>
          </a:xfrm>
        </p:grpSpPr>
        <p:sp>
          <p:nvSpPr>
            <p:cNvPr id="372" name="Google Shape;372;p32"/>
            <p:cNvSpPr/>
            <p:nvPr/>
          </p:nvSpPr>
          <p:spPr>
            <a:xfrm>
              <a:off x="12059961" y="2042376"/>
              <a:ext cx="2887800" cy="1434900"/>
            </a:xfrm>
            <a:prstGeom prst="roundRect">
              <a:avLst>
                <a:gd fmla="val 16667" name="adj"/>
              </a:avLst>
            </a:prstGeom>
            <a:solidFill>
              <a:srgbClr val="6484F3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3" name="Google Shape;373;p32"/>
            <p:cNvSpPr txBox="1"/>
            <p:nvPr/>
          </p:nvSpPr>
          <p:spPr>
            <a:xfrm>
              <a:off x="12091161" y="1933926"/>
              <a:ext cx="2825400" cy="1651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7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Ideological Influences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5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Debates over Slavery &amp; Role of Government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grpSp>
        <p:nvGrpSpPr>
          <p:cNvPr id="374" name="Google Shape;374;p32"/>
          <p:cNvGrpSpPr/>
          <p:nvPr/>
        </p:nvGrpSpPr>
        <p:grpSpPr>
          <a:xfrm>
            <a:off x="1329618" y="3177429"/>
            <a:ext cx="1739899" cy="1216652"/>
            <a:chOff x="12067050" y="1906325"/>
            <a:chExt cx="2887800" cy="1434900"/>
          </a:xfrm>
        </p:grpSpPr>
        <p:sp>
          <p:nvSpPr>
            <p:cNvPr id="375" name="Google Shape;375;p32"/>
            <p:cNvSpPr/>
            <p:nvPr/>
          </p:nvSpPr>
          <p:spPr>
            <a:xfrm>
              <a:off x="12067050" y="1906325"/>
              <a:ext cx="2887800" cy="1434900"/>
            </a:xfrm>
            <a:prstGeom prst="roundRect">
              <a:avLst>
                <a:gd fmla="val 16667" name="adj"/>
              </a:avLst>
            </a:prstGeom>
            <a:solidFill>
              <a:srgbClr val="38E0A3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6" name="Google Shape;376;p32"/>
            <p:cNvSpPr txBox="1"/>
            <p:nvPr/>
          </p:nvSpPr>
          <p:spPr>
            <a:xfrm>
              <a:off x="12375450" y="1933925"/>
              <a:ext cx="2271000" cy="137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7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Social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7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Influences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5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Role of abolitionists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grpSp>
        <p:nvGrpSpPr>
          <p:cNvPr id="377" name="Google Shape;377;p32"/>
          <p:cNvGrpSpPr/>
          <p:nvPr/>
        </p:nvGrpSpPr>
        <p:grpSpPr>
          <a:xfrm>
            <a:off x="3980708" y="1907589"/>
            <a:ext cx="1739899" cy="1216652"/>
            <a:chOff x="12067050" y="1906320"/>
            <a:chExt cx="2887800" cy="1434900"/>
          </a:xfrm>
        </p:grpSpPr>
        <p:sp>
          <p:nvSpPr>
            <p:cNvPr id="378" name="Google Shape;378;p32"/>
            <p:cNvSpPr/>
            <p:nvPr/>
          </p:nvSpPr>
          <p:spPr>
            <a:xfrm>
              <a:off x="12067050" y="1906320"/>
              <a:ext cx="2887800" cy="1434900"/>
            </a:xfrm>
            <a:prstGeom prst="roundRect">
              <a:avLst>
                <a:gd fmla="val 16667" name="adj"/>
              </a:avLst>
            </a:prstGeom>
            <a:solidFill>
              <a:srgbClr val="F1AF4B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9" name="Google Shape;379;p32"/>
            <p:cNvSpPr txBox="1"/>
            <p:nvPr/>
          </p:nvSpPr>
          <p:spPr>
            <a:xfrm>
              <a:off x="12126900" y="1933920"/>
              <a:ext cx="2768100" cy="137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7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Cultural Influences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5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Impact of Reform Movements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cxnSp>
        <p:nvCxnSpPr>
          <p:cNvPr id="380" name="Google Shape;380;p32"/>
          <p:cNvCxnSpPr/>
          <p:nvPr/>
        </p:nvCxnSpPr>
        <p:spPr>
          <a:xfrm>
            <a:off x="2844125" y="3982663"/>
            <a:ext cx="959100" cy="873300"/>
          </a:xfrm>
          <a:prstGeom prst="straightConnector1">
            <a:avLst/>
          </a:prstGeom>
          <a:noFill/>
          <a:ln cap="flat" cmpd="sng" w="1143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81" name="Google Shape;381;p32"/>
          <p:cNvCxnSpPr>
            <a:stCxn id="379" idx="2"/>
            <a:endCxn id="361" idx="0"/>
          </p:cNvCxnSpPr>
          <p:nvPr/>
        </p:nvCxnSpPr>
        <p:spPr>
          <a:xfrm>
            <a:off x="4850658" y="3100839"/>
            <a:ext cx="0" cy="1373400"/>
          </a:xfrm>
          <a:prstGeom prst="straightConnector1">
            <a:avLst/>
          </a:prstGeom>
          <a:noFill/>
          <a:ln cap="flat" cmpd="sng" w="1143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82" name="Google Shape;382;p32"/>
          <p:cNvCxnSpPr/>
          <p:nvPr/>
        </p:nvCxnSpPr>
        <p:spPr>
          <a:xfrm flipH="1" rot="10800000">
            <a:off x="2800850" y="6248888"/>
            <a:ext cx="942600" cy="867900"/>
          </a:xfrm>
          <a:prstGeom prst="straightConnector1">
            <a:avLst/>
          </a:prstGeom>
          <a:noFill/>
          <a:ln cap="flat" cmpd="sng" w="1143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83" name="Google Shape;383;p32"/>
          <p:cNvCxnSpPr/>
          <p:nvPr/>
        </p:nvCxnSpPr>
        <p:spPr>
          <a:xfrm flipH="1">
            <a:off x="6022484" y="4124576"/>
            <a:ext cx="1209600" cy="506400"/>
          </a:xfrm>
          <a:prstGeom prst="straightConnector1">
            <a:avLst/>
          </a:prstGeom>
          <a:noFill/>
          <a:ln cap="flat" cmpd="sng" w="1143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84" name="Google Shape;384;p32"/>
          <p:cNvCxnSpPr>
            <a:stCxn id="370" idx="0"/>
            <a:endCxn id="361" idx="2"/>
          </p:cNvCxnSpPr>
          <p:nvPr/>
        </p:nvCxnSpPr>
        <p:spPr>
          <a:xfrm rot="10800000">
            <a:off x="4850746" y="6259717"/>
            <a:ext cx="21000" cy="1511100"/>
          </a:xfrm>
          <a:prstGeom prst="straightConnector1">
            <a:avLst/>
          </a:prstGeom>
          <a:noFill/>
          <a:ln cap="flat" cmpd="sng" w="1143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85" name="Google Shape;385;p32"/>
          <p:cNvCxnSpPr>
            <a:stCxn id="367" idx="1"/>
          </p:cNvCxnSpPr>
          <p:nvPr/>
        </p:nvCxnSpPr>
        <p:spPr>
          <a:xfrm rot="10800000">
            <a:off x="5881917" y="6144292"/>
            <a:ext cx="865200" cy="903900"/>
          </a:xfrm>
          <a:prstGeom prst="straightConnector1">
            <a:avLst/>
          </a:prstGeom>
          <a:noFill/>
          <a:ln cap="flat" cmpd="sng" w="1143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86" name="Google Shape;386;p32"/>
          <p:cNvSpPr/>
          <p:nvPr/>
        </p:nvSpPr>
        <p:spPr>
          <a:xfrm>
            <a:off x="12091947" y="4255873"/>
            <a:ext cx="2699400" cy="21900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143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Google Shape;387;p32"/>
          <p:cNvSpPr txBox="1"/>
          <p:nvPr/>
        </p:nvSpPr>
        <p:spPr>
          <a:xfrm>
            <a:off x="12353673" y="4474186"/>
            <a:ext cx="21759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Writing the Historical Narrative </a:t>
            </a:r>
            <a:endParaRPr b="1" sz="2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600" u="sng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 1960</a:t>
            </a:r>
            <a:endParaRPr sz="100" u="sng">
              <a:solidFill>
                <a:schemeClr val="dk1"/>
              </a:solidFill>
            </a:endParaRPr>
          </a:p>
        </p:txBody>
      </p:sp>
      <p:grpSp>
        <p:nvGrpSpPr>
          <p:cNvPr id="388" name="Google Shape;388;p32"/>
          <p:cNvGrpSpPr/>
          <p:nvPr/>
        </p:nvGrpSpPr>
        <p:grpSpPr>
          <a:xfrm>
            <a:off x="15222748" y="3124240"/>
            <a:ext cx="1739899" cy="1216652"/>
            <a:chOff x="12067050" y="1906319"/>
            <a:chExt cx="2887800" cy="1434900"/>
          </a:xfrm>
        </p:grpSpPr>
        <p:sp>
          <p:nvSpPr>
            <p:cNvPr id="389" name="Google Shape;389;p32"/>
            <p:cNvSpPr/>
            <p:nvPr/>
          </p:nvSpPr>
          <p:spPr>
            <a:xfrm>
              <a:off x="12067050" y="1906319"/>
              <a:ext cx="2887800" cy="1434900"/>
            </a:xfrm>
            <a:prstGeom prst="roundRect">
              <a:avLst>
                <a:gd fmla="val 16667" name="adj"/>
              </a:avLst>
            </a:prstGeom>
            <a:solidFill>
              <a:srgbClr val="6484F3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0" name="Google Shape;390;p32"/>
            <p:cNvSpPr txBox="1"/>
            <p:nvPr/>
          </p:nvSpPr>
          <p:spPr>
            <a:xfrm>
              <a:off x="12186719" y="1933919"/>
              <a:ext cx="2768100" cy="137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7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Political Influences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Contentious Election of 1960</a:t>
              </a:r>
              <a:endParaRPr sz="15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grpSp>
        <p:nvGrpSpPr>
          <p:cNvPr id="391" name="Google Shape;391;p32"/>
          <p:cNvGrpSpPr/>
          <p:nvPr/>
        </p:nvGrpSpPr>
        <p:grpSpPr>
          <a:xfrm>
            <a:off x="15222748" y="6439866"/>
            <a:ext cx="1739899" cy="1216652"/>
            <a:chOff x="12067050" y="1799117"/>
            <a:chExt cx="2887800" cy="1434900"/>
          </a:xfrm>
        </p:grpSpPr>
        <p:sp>
          <p:nvSpPr>
            <p:cNvPr id="392" name="Google Shape;392;p32"/>
            <p:cNvSpPr/>
            <p:nvPr/>
          </p:nvSpPr>
          <p:spPr>
            <a:xfrm>
              <a:off x="12067050" y="1799117"/>
              <a:ext cx="2887800" cy="1434900"/>
            </a:xfrm>
            <a:prstGeom prst="roundRect">
              <a:avLst>
                <a:gd fmla="val 16667" name="adj"/>
              </a:avLst>
            </a:prstGeom>
            <a:solidFill>
              <a:srgbClr val="38E0A3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3" name="Google Shape;393;p32"/>
            <p:cNvSpPr txBox="1"/>
            <p:nvPr/>
          </p:nvSpPr>
          <p:spPr>
            <a:xfrm>
              <a:off x="12258450" y="1826717"/>
              <a:ext cx="2505000" cy="137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7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Geographic Influences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Cold War Tensions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grpSp>
        <p:nvGrpSpPr>
          <p:cNvPr id="394" name="Google Shape;394;p32"/>
          <p:cNvGrpSpPr/>
          <p:nvPr/>
        </p:nvGrpSpPr>
        <p:grpSpPr>
          <a:xfrm>
            <a:off x="12592746" y="7747415"/>
            <a:ext cx="1739899" cy="1216652"/>
            <a:chOff x="12068851" y="1906320"/>
            <a:chExt cx="2887800" cy="1434900"/>
          </a:xfrm>
        </p:grpSpPr>
        <p:sp>
          <p:nvSpPr>
            <p:cNvPr id="395" name="Google Shape;395;p32"/>
            <p:cNvSpPr/>
            <p:nvPr/>
          </p:nvSpPr>
          <p:spPr>
            <a:xfrm>
              <a:off x="12068851" y="1906320"/>
              <a:ext cx="2887800" cy="1434900"/>
            </a:xfrm>
            <a:prstGeom prst="roundRect">
              <a:avLst>
                <a:gd fmla="val 16667" name="adj"/>
              </a:avLst>
            </a:prstGeom>
            <a:solidFill>
              <a:srgbClr val="F1AF4B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" name="Google Shape;396;p32"/>
            <p:cNvSpPr txBox="1"/>
            <p:nvPr/>
          </p:nvSpPr>
          <p:spPr>
            <a:xfrm>
              <a:off x="12128701" y="1933920"/>
              <a:ext cx="2768100" cy="137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7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Economic Influences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Disparity of Wealth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grpSp>
        <p:nvGrpSpPr>
          <p:cNvPr id="397" name="Google Shape;397;p32"/>
          <p:cNvGrpSpPr/>
          <p:nvPr/>
        </p:nvGrpSpPr>
        <p:grpSpPr>
          <a:xfrm>
            <a:off x="9916296" y="6500986"/>
            <a:ext cx="1739900" cy="1400561"/>
            <a:chOff x="12059961" y="1933926"/>
            <a:chExt cx="2887800" cy="1651800"/>
          </a:xfrm>
        </p:grpSpPr>
        <p:sp>
          <p:nvSpPr>
            <p:cNvPr id="398" name="Google Shape;398;p32"/>
            <p:cNvSpPr/>
            <p:nvPr/>
          </p:nvSpPr>
          <p:spPr>
            <a:xfrm>
              <a:off x="12059961" y="2042376"/>
              <a:ext cx="2887800" cy="1434900"/>
            </a:xfrm>
            <a:prstGeom prst="roundRect">
              <a:avLst>
                <a:gd fmla="val 16667" name="adj"/>
              </a:avLst>
            </a:prstGeom>
            <a:solidFill>
              <a:srgbClr val="6484F3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9" name="Google Shape;399;p32"/>
            <p:cNvSpPr txBox="1"/>
            <p:nvPr/>
          </p:nvSpPr>
          <p:spPr>
            <a:xfrm>
              <a:off x="12091161" y="1933926"/>
              <a:ext cx="2825400" cy="1651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7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Ideological Influences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Debates over proper role in the world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grpSp>
        <p:nvGrpSpPr>
          <p:cNvPr id="400" name="Google Shape;400;p32"/>
          <p:cNvGrpSpPr/>
          <p:nvPr/>
        </p:nvGrpSpPr>
        <p:grpSpPr>
          <a:xfrm>
            <a:off x="9920568" y="3177429"/>
            <a:ext cx="1739899" cy="1216652"/>
            <a:chOff x="12067050" y="1906325"/>
            <a:chExt cx="2887800" cy="1434900"/>
          </a:xfrm>
        </p:grpSpPr>
        <p:sp>
          <p:nvSpPr>
            <p:cNvPr id="401" name="Google Shape;401;p32"/>
            <p:cNvSpPr/>
            <p:nvPr/>
          </p:nvSpPr>
          <p:spPr>
            <a:xfrm>
              <a:off x="12067050" y="1906325"/>
              <a:ext cx="2887800" cy="1434900"/>
            </a:xfrm>
            <a:prstGeom prst="roundRect">
              <a:avLst>
                <a:gd fmla="val 16667" name="adj"/>
              </a:avLst>
            </a:prstGeom>
            <a:solidFill>
              <a:srgbClr val="38E0A3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2" name="Google Shape;402;p32"/>
            <p:cNvSpPr txBox="1"/>
            <p:nvPr/>
          </p:nvSpPr>
          <p:spPr>
            <a:xfrm>
              <a:off x="12258450" y="1933925"/>
              <a:ext cx="2505000" cy="137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7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Social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7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Influences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Role of Civil Rights activists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grpSp>
        <p:nvGrpSpPr>
          <p:cNvPr id="403" name="Google Shape;403;p32"/>
          <p:cNvGrpSpPr/>
          <p:nvPr/>
        </p:nvGrpSpPr>
        <p:grpSpPr>
          <a:xfrm>
            <a:off x="12571658" y="1907589"/>
            <a:ext cx="1739899" cy="1216652"/>
            <a:chOff x="12067050" y="1906320"/>
            <a:chExt cx="2887800" cy="1434900"/>
          </a:xfrm>
        </p:grpSpPr>
        <p:sp>
          <p:nvSpPr>
            <p:cNvPr id="404" name="Google Shape;404;p32"/>
            <p:cNvSpPr/>
            <p:nvPr/>
          </p:nvSpPr>
          <p:spPr>
            <a:xfrm>
              <a:off x="12067050" y="1906320"/>
              <a:ext cx="2887800" cy="1434900"/>
            </a:xfrm>
            <a:prstGeom prst="roundRect">
              <a:avLst>
                <a:gd fmla="val 16667" name="adj"/>
              </a:avLst>
            </a:prstGeom>
            <a:solidFill>
              <a:srgbClr val="F1AF4B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" name="Google Shape;405;p32"/>
            <p:cNvSpPr txBox="1"/>
            <p:nvPr/>
          </p:nvSpPr>
          <p:spPr>
            <a:xfrm>
              <a:off x="12126900" y="1933920"/>
              <a:ext cx="2768100" cy="137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7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Cultural Influences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Growth of teen culture</a:t>
              </a:r>
              <a:endParaRPr b="1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cxnSp>
        <p:nvCxnSpPr>
          <p:cNvPr id="406" name="Google Shape;406;p32"/>
          <p:cNvCxnSpPr>
            <a:stCxn id="402" idx="3"/>
          </p:cNvCxnSpPr>
          <p:nvPr/>
        </p:nvCxnSpPr>
        <p:spPr>
          <a:xfrm>
            <a:off x="11545149" y="3785755"/>
            <a:ext cx="849000" cy="1070400"/>
          </a:xfrm>
          <a:prstGeom prst="straightConnector1">
            <a:avLst/>
          </a:prstGeom>
          <a:noFill/>
          <a:ln cap="flat" cmpd="sng" w="1143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07" name="Google Shape;407;p32"/>
          <p:cNvCxnSpPr>
            <a:stCxn id="405" idx="2"/>
            <a:endCxn id="387" idx="0"/>
          </p:cNvCxnSpPr>
          <p:nvPr/>
        </p:nvCxnSpPr>
        <p:spPr>
          <a:xfrm>
            <a:off x="13441608" y="3100839"/>
            <a:ext cx="0" cy="1373400"/>
          </a:xfrm>
          <a:prstGeom prst="straightConnector1">
            <a:avLst/>
          </a:prstGeom>
          <a:noFill/>
          <a:ln cap="flat" cmpd="sng" w="1143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08" name="Google Shape;408;p32"/>
          <p:cNvCxnSpPr>
            <a:stCxn id="399" idx="3"/>
          </p:cNvCxnSpPr>
          <p:nvPr/>
        </p:nvCxnSpPr>
        <p:spPr>
          <a:xfrm flipH="1" rot="10800000">
            <a:off x="11637398" y="6248767"/>
            <a:ext cx="696900" cy="952500"/>
          </a:xfrm>
          <a:prstGeom prst="straightConnector1">
            <a:avLst/>
          </a:prstGeom>
          <a:noFill/>
          <a:ln cap="flat" cmpd="sng" w="1143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09" name="Google Shape;409;p32"/>
          <p:cNvCxnSpPr>
            <a:stCxn id="390" idx="1"/>
          </p:cNvCxnSpPr>
          <p:nvPr/>
        </p:nvCxnSpPr>
        <p:spPr>
          <a:xfrm flipH="1">
            <a:off x="14613549" y="3732566"/>
            <a:ext cx="681300" cy="898500"/>
          </a:xfrm>
          <a:prstGeom prst="straightConnector1">
            <a:avLst/>
          </a:prstGeom>
          <a:noFill/>
          <a:ln cap="flat" cmpd="sng" w="1143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10" name="Google Shape;410;p32"/>
          <p:cNvCxnSpPr>
            <a:stCxn id="396" idx="0"/>
            <a:endCxn id="387" idx="2"/>
          </p:cNvCxnSpPr>
          <p:nvPr/>
        </p:nvCxnSpPr>
        <p:spPr>
          <a:xfrm rot="10800000">
            <a:off x="13441696" y="6259717"/>
            <a:ext cx="21000" cy="1511100"/>
          </a:xfrm>
          <a:prstGeom prst="straightConnector1">
            <a:avLst/>
          </a:prstGeom>
          <a:noFill/>
          <a:ln cap="flat" cmpd="sng" w="1143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11" name="Google Shape;411;p32"/>
          <p:cNvCxnSpPr>
            <a:stCxn id="393" idx="1"/>
          </p:cNvCxnSpPr>
          <p:nvPr/>
        </p:nvCxnSpPr>
        <p:spPr>
          <a:xfrm rot="10800000">
            <a:off x="14472867" y="6144292"/>
            <a:ext cx="865200" cy="903900"/>
          </a:xfrm>
          <a:prstGeom prst="straightConnector1">
            <a:avLst/>
          </a:prstGeom>
          <a:noFill/>
          <a:ln cap="flat" cmpd="sng" w="1143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12" name="Google Shape;412;p32"/>
          <p:cNvCxnSpPr/>
          <p:nvPr/>
        </p:nvCxnSpPr>
        <p:spPr>
          <a:xfrm flipH="1">
            <a:off x="9332325" y="2403738"/>
            <a:ext cx="5100" cy="6591900"/>
          </a:xfrm>
          <a:prstGeom prst="straightConnector1">
            <a:avLst/>
          </a:prstGeom>
          <a:noFill/>
          <a:ln cap="flat" cmpd="sng" w="76200">
            <a:solidFill>
              <a:srgbClr val="E95C3E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3" name="Google Shape;413;p32"/>
          <p:cNvSpPr txBox="1"/>
          <p:nvPr/>
        </p:nvSpPr>
        <p:spPr>
          <a:xfrm>
            <a:off x="1685249" y="529325"/>
            <a:ext cx="149175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EXAMPLES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3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19" name="Google Shape;419;p33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420" name="Google Shape;420;p33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21" name="Google Shape;421;p33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22" name="Google Shape;422;p33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23" name="Google Shape;423;p33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424" name="Google Shape;424;p33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25" name="Google Shape;425;p33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426" name="Google Shape;426;p33"/>
          <p:cNvSpPr txBox="1"/>
          <p:nvPr/>
        </p:nvSpPr>
        <p:spPr>
          <a:xfrm>
            <a:off x="295200" y="1673225"/>
            <a:ext cx="17697600" cy="12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9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CONTINUITY &amp; CHANGE OVER TIME</a:t>
            </a:r>
            <a:endParaRPr sz="900"/>
          </a:p>
        </p:txBody>
      </p:sp>
      <p:grpSp>
        <p:nvGrpSpPr>
          <p:cNvPr id="427" name="Google Shape;427;p33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428" name="Google Shape;428;p33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429" name="Google Shape;429;p33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0" name="Google Shape;430;p33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31" name="Google Shape;431;p33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8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432" name="Google Shape;432;p33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433" name="Google Shape;433;p33"/>
          <p:cNvPicPr preferRelativeResize="0"/>
          <p:nvPr/>
        </p:nvPicPr>
        <p:blipFill rotWithShape="1">
          <a:blip r:embed="rId4">
            <a:alphaModFix/>
          </a:blip>
          <a:srcRect b="10393" l="41971" r="26396" t="24442"/>
          <a:stretch/>
        </p:blipFill>
        <p:spPr>
          <a:xfrm>
            <a:off x="12592050" y="3014425"/>
            <a:ext cx="4526996" cy="6215575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434" name="Google Shape;434;p33"/>
          <p:cNvSpPr txBox="1"/>
          <p:nvPr/>
        </p:nvSpPr>
        <p:spPr>
          <a:xfrm>
            <a:off x="4390650" y="4855000"/>
            <a:ext cx="7315200" cy="11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Continuity &amp; Change over Time</a:t>
            </a:r>
            <a:endParaRPr b="1" sz="24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Thinking historically means identifying and exploring the reasons behind both what has changed and what has stayed the same within a given time period or around a specific historical event.</a:t>
            </a:r>
            <a:endParaRPr sz="24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435" name="Google Shape;435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42475" y="4434650"/>
            <a:ext cx="2724675" cy="2724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