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0E491F0F-3D3E-43E3-9AFC-B98E8762B3F5}">
  <a:tblStyle styleId="{0E491F0F-3D3E-43E3-9AFC-B98E8762B3F5}"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5e5ce66224_0_4: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5e5ce66224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332aef17b02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332aef17b0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28b150d53ac_0_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28b150d53ac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hyperlink" Target="https://docs.google.com/presentation/d/1v2emESdhUGsqTWTg94xfI2sR7SGCw0nW4GqqIem9vsg/view" TargetMode="External"/><Relationship Id="rId10" Type="http://schemas.openxmlformats.org/officeDocument/2006/relationships/hyperlink" Target="https://docs.google.com/presentation/d/1-6sX09mmp_wJg6Eka394iU4PZOICnTFAxdUUgAA2nSY/view" TargetMode="External"/><Relationship Id="rId13" Type="http://schemas.openxmlformats.org/officeDocument/2006/relationships/image" Target="../media/image2.png"/><Relationship Id="rId12" Type="http://schemas.openxmlformats.org/officeDocument/2006/relationships/hyperlink" Target="https://docs.google.com/presentation/d/16QeBTJGyk7QzMs1e1UUG3mRvRdDj7XJIzJGkRUtbfzs/view" TargetMode="External"/><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hyperlink" Target="https://docs.google.com/presentation/d/1-6sX09mmp_wJg6Eka394iU4PZOICnTFAxdUUgAA2nSY/view" TargetMode="External"/><Relationship Id="rId9" Type="http://schemas.openxmlformats.org/officeDocument/2006/relationships/hyperlink" Target="https://docs.google.com/presentation/d/1RJZOSLOi_PBwVkbQbeHT0zJGhsrPK9Z9oYVmwqUK3BQ/view" TargetMode="External"/><Relationship Id="rId5" Type="http://schemas.openxmlformats.org/officeDocument/2006/relationships/hyperlink" Target="https://docs.google.com/presentation/d/1v2emESdhUGsqTWTg94xfI2sR7SGCw0nW4GqqIem9vsg/view" TargetMode="External"/><Relationship Id="rId6" Type="http://schemas.openxmlformats.org/officeDocument/2006/relationships/hyperlink" Target="https://docs.google.com/presentation/d/16QeBTJGyk7QzMs1e1UUG3mRvRdDj7XJIzJGkRUtbfzs/view" TargetMode="External"/><Relationship Id="rId7" Type="http://schemas.openxmlformats.org/officeDocument/2006/relationships/hyperlink" Target="https://docs.google.com/presentation/d/1mJaNluPABdEwXLZ351H3x0tAF5sWWnMblQtCZeVCr3c/view" TargetMode="External"/><Relationship Id="rId8" Type="http://schemas.openxmlformats.org/officeDocument/2006/relationships/hyperlink" Target="https://docs.google.com/presentation/d/1S7XBF57PcyndU3eq-aLxWBIb4eMTyQIwMOLGrrydqF4/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hyperlink" Target="https://docs.google.com/presentation/d/1mJaNluPABdEwXLZ351H3x0tAF5sWWnMblQtCZeVCr3c/view" TargetMode="External"/><Relationship Id="rId5"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55" name="Google Shape;55;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6" name="Google Shape;56;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7" name="Google Shape;57;p13"/>
          <p:cNvGraphicFramePr/>
          <p:nvPr/>
        </p:nvGraphicFramePr>
        <p:xfrm>
          <a:off x="495275" y="568263"/>
          <a:ext cx="3000000" cy="3000000"/>
        </p:xfrm>
        <a:graphic>
          <a:graphicData uri="http://schemas.openxmlformats.org/drawingml/2006/table">
            <a:tbl>
              <a:tblPr>
                <a:noFill/>
                <a:tableStyleId>{0E491F0F-3D3E-43E3-9AFC-B98E8762B3F5}</a:tableStyleId>
              </a:tblPr>
              <a:tblGrid>
                <a:gridCol w="1268650"/>
                <a:gridCol w="3930825"/>
                <a:gridCol w="3854550"/>
              </a:tblGrid>
              <a:tr h="38085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b="1" lang="en" sz="1300">
                          <a:latin typeface="Inter"/>
                          <a:ea typeface="Inter"/>
                          <a:cs typeface="Inter"/>
                          <a:sym typeface="Inter"/>
                        </a:rPr>
                        <a:t>LESSON 9: Evaluating Arguments</a:t>
                      </a:r>
                      <a:endParaRPr b="1" sz="1300">
                        <a:latin typeface="Inter"/>
                        <a:ea typeface="Inter"/>
                        <a:cs typeface="Inter"/>
                        <a:sym typeface="Inter"/>
                      </a:endParaRPr>
                    </a:p>
                  </a:txBody>
                  <a:tcPr marT="91425" marB="91425" marR="91425" marL="91425"/>
                </a:tc>
                <a:tc hMerge="1"/>
              </a:tr>
              <a:tr h="556625">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SUPPORTING QUESTION</a:t>
                      </a:r>
                      <a:endParaRPr b="1">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can evaluating claims lead to a more accurate history?</a:t>
                      </a:r>
                      <a:endParaRPr sz="1200">
                        <a:solidFill>
                          <a:schemeClr val="dk1"/>
                        </a:solidFill>
                        <a:latin typeface="Inter"/>
                        <a:ea typeface="Inter"/>
                        <a:cs typeface="Inter"/>
                        <a:sym typeface="Inter"/>
                      </a:endParaRPr>
                    </a:p>
                  </a:txBody>
                  <a:tcPr marT="91425" marB="91425" marR="91425" marL="91425"/>
                </a:tc>
                <a:tc hMerge="1"/>
              </a:tr>
              <a:tr h="556625">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FOCUS SKILL(S)</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Evaluating Evidence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Evaluating Arguments</a:t>
                      </a:r>
                      <a:endParaRPr sz="12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1054700">
                <a:tc>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MATERIALS</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None/>
                      </a:pPr>
                      <a:r>
                        <a:rPr lang="en" sz="1200">
                          <a:latin typeface="Inter"/>
                          <a:ea typeface="Inter"/>
                          <a:cs typeface="Inter"/>
                          <a:sym typeface="Inter"/>
                        </a:rPr>
                        <a:t>TEACHER</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4"/>
                        </a:rPr>
                        <a:t>Do Firsts + Exemplars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Myth v. Fact Presentation</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6"/>
                        </a:rPr>
                        <a:t>Claims Testing Student Worksheet and Exemplars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7"/>
                        </a:rPr>
                        <a:t>Exit Tickets + Exemplars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STUDENT</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8"/>
                        </a:rPr>
                        <a:t>Do First Options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9"/>
                        </a:rPr>
                        <a:t>Printed Student Handouts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27325">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DO FIRST</a:t>
                      </a:r>
                      <a:endParaRPr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Claim</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2- Evaluate the Claim</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054700">
                <a:tc vMerge="1"/>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Select </a:t>
                      </a:r>
                      <a:r>
                        <a:rPr lang="en" sz="1200" u="sng">
                          <a:solidFill>
                            <a:schemeClr val="hlink"/>
                          </a:solidFill>
                          <a:latin typeface="Inter"/>
                          <a:ea typeface="Inter"/>
                          <a:cs typeface="Inter"/>
                          <a:sym typeface="Inter"/>
                          <a:hlinkClick r:id="rId10"/>
                        </a:rPr>
                        <a:t>“Do First”</a:t>
                      </a:r>
                      <a:r>
                        <a:rPr lang="en" sz="1200">
                          <a:solidFill>
                            <a:schemeClr val="dk1"/>
                          </a:solidFill>
                          <a:latin typeface="Inter"/>
                          <a:ea typeface="Inter"/>
                          <a:cs typeface="Inter"/>
                          <a:sym typeface="Inter"/>
                        </a:rPr>
                        <a:t> option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Play “Song of the Unit” or alternative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students with visual, online, or print access to “Do First”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“Do First” either online or by hand.</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703125">
                <a:tc rowSpan="2">
                  <a:txBody>
                    <a:bodyPr/>
                    <a:lstStyle/>
                    <a:p>
                      <a:pPr indent="0" lvl="0" marL="0" rtl="0" algn="l">
                        <a:lnSpc>
                          <a:spcPct val="100000"/>
                        </a:lnSpc>
                        <a:spcBef>
                          <a:spcPts val="0"/>
                        </a:spcBef>
                        <a:spcAft>
                          <a:spcPts val="0"/>
                        </a:spcAft>
                        <a:buNone/>
                      </a:pPr>
                      <a:r>
                        <a:rPr b="1" lang="en" sz="1200">
                          <a:latin typeface="Inter"/>
                          <a:ea typeface="Inter"/>
                          <a:cs typeface="Inter"/>
                          <a:sym typeface="Inter"/>
                        </a:rPr>
                        <a:t>ACTIVITY 1 - LAUNCH</a:t>
                      </a:r>
                      <a:endParaRPr b="1"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rgbClr val="000000"/>
                        </a:buClr>
                        <a:buSzPts val="1100"/>
                        <a:buFont typeface="Arial"/>
                        <a:buNone/>
                      </a:pPr>
                      <a:r>
                        <a:rPr lang="en" sz="1200">
                          <a:latin typeface="Inter"/>
                          <a:ea typeface="Inter"/>
                          <a:cs typeface="Inter"/>
                          <a:sym typeface="Inter"/>
                        </a:rPr>
                        <a:t>Using the </a:t>
                      </a:r>
                      <a:r>
                        <a:rPr lang="en" sz="1200" u="sng">
                          <a:solidFill>
                            <a:schemeClr val="hlink"/>
                          </a:solidFill>
                          <a:latin typeface="Inter"/>
                          <a:ea typeface="Inter"/>
                          <a:cs typeface="Inter"/>
                          <a:sym typeface="Inter"/>
                          <a:hlinkClick r:id="rId11"/>
                        </a:rPr>
                        <a:t>Myth v. Fact Presentation</a:t>
                      </a:r>
                      <a:r>
                        <a:rPr lang="en" sz="1200">
                          <a:latin typeface="Inter"/>
                          <a:ea typeface="Inter"/>
                          <a:cs typeface="Inter"/>
                          <a:sym typeface="Inter"/>
                        </a:rPr>
                        <a:t>, introduce the supporting question and the importance of understanding a claim and how to evaluate its accuracy using claims testers. Complete the first example or two as a class using the first page of the </a:t>
                      </a:r>
                      <a:r>
                        <a:rPr lang="en" sz="1200" u="sng">
                          <a:solidFill>
                            <a:schemeClr val="hlink"/>
                          </a:solidFill>
                          <a:latin typeface="Inter"/>
                          <a:ea typeface="Inter"/>
                          <a:cs typeface="Inter"/>
                          <a:sym typeface="Inter"/>
                          <a:hlinkClick r:id="rId12"/>
                        </a:rPr>
                        <a:t>Claims Testing Student Worksheet</a:t>
                      </a:r>
                      <a:r>
                        <a:rPr lang="en" sz="1200">
                          <a:latin typeface="Inter"/>
                          <a:ea typeface="Inter"/>
                          <a:cs typeface="Inter"/>
                          <a:sym typeface="Inter"/>
                        </a:rPr>
                        <a:t>. Then have students complete the last claim on their own or with a partner.</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265925">
                <a:tc vMerge="1"/>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Guide students through Myth v. Fact Presentation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Review the Claims Testers and hand out Claims Testing Student Worksheet</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Practice evaluating claims as a class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Listen and ask questions about Claims Testers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Fill out page one of Claims Testing Student Worksheet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8" name="Google Shape;58;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Foundational Methodology</a:t>
            </a:r>
            <a:r>
              <a:rPr lang="en" sz="1800">
                <a:solidFill>
                  <a:schemeClr val="dk1"/>
                </a:solidFill>
                <a:latin typeface="Plus Jakarta Sans Medium"/>
                <a:ea typeface="Plus Jakarta Sans Medium"/>
                <a:cs typeface="Plus Jakarta Sans Medium"/>
                <a:sym typeface="Plus Jakarta Sans Medium"/>
              </a:rPr>
              <a:t>: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59" name="Google Shape;59;p13"/>
          <p:cNvPicPr preferRelativeResize="0"/>
          <p:nvPr/>
        </p:nvPicPr>
        <p:blipFill>
          <a:blip r:embed="rId13">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3" name="Shape 63"/>
        <p:cNvGrpSpPr/>
        <p:nvPr/>
      </p:nvGrpSpPr>
      <p:grpSpPr>
        <a:xfrm>
          <a:off x="0" y="0"/>
          <a:ext cx="0" cy="0"/>
          <a:chOff x="0" y="0"/>
          <a:chExt cx="0" cy="0"/>
        </a:xfrm>
      </p:grpSpPr>
      <p:pic>
        <p:nvPicPr>
          <p:cNvPr id="64" name="Google Shape;64;p14"/>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65" name="Google Shape;65;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6" name="Google Shape;66;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7" name="Google Shape;67;p14"/>
          <p:cNvGraphicFramePr/>
          <p:nvPr/>
        </p:nvGraphicFramePr>
        <p:xfrm>
          <a:off x="488388" y="544638"/>
          <a:ext cx="3000000" cy="3000000"/>
        </p:xfrm>
        <a:graphic>
          <a:graphicData uri="http://schemas.openxmlformats.org/drawingml/2006/table">
            <a:tbl>
              <a:tblPr>
                <a:noFill/>
                <a:tableStyleId>{0E491F0F-3D3E-43E3-9AFC-B98E8762B3F5}</a:tableStyleId>
              </a:tblPr>
              <a:tblGrid>
                <a:gridCol w="1291025"/>
                <a:gridCol w="3986750"/>
                <a:gridCol w="3776250"/>
              </a:tblGrid>
              <a:tr h="22250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9: Evaluating Arguments</a:t>
                      </a:r>
                      <a:r>
                        <a:rPr b="1" lang="en" sz="1300">
                          <a:solidFill>
                            <a:schemeClr val="dk1"/>
                          </a:solidFill>
                          <a:latin typeface="Inter"/>
                          <a:ea typeface="Inter"/>
                          <a:cs typeface="Inter"/>
                          <a:sym typeface="Inter"/>
                        </a:rPr>
                        <a:t> - Continued</a:t>
                      </a:r>
                      <a:endParaRPr b="1" sz="13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513475">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2-</a:t>
                      </a:r>
                      <a:endParaRPr b="1"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PRACTICE</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After practicing with the claim testers, students now have the opportunity to think in this way about </a:t>
                      </a:r>
                      <a:r>
                        <a:rPr lang="en" sz="1200">
                          <a:solidFill>
                            <a:schemeClr val="dk1"/>
                          </a:solidFill>
                          <a:latin typeface="Inter"/>
                          <a:ea typeface="Inter"/>
                          <a:cs typeface="Inter"/>
                          <a:sym typeface="Inter"/>
                        </a:rPr>
                        <a:t>historical</a:t>
                      </a:r>
                      <a:r>
                        <a:rPr lang="en" sz="1200">
                          <a:solidFill>
                            <a:schemeClr val="dk1"/>
                          </a:solidFill>
                          <a:latin typeface="Inter"/>
                          <a:ea typeface="Inter"/>
                          <a:cs typeface="Inter"/>
                          <a:sym typeface="Inter"/>
                        </a:rPr>
                        <a:t> claims. As with the last lesson, this activity uses Indigenous history as a case study for the thinking skill. Use slide 10 of the Myths v. Fact Presentation to introduce the terminology used to refer to American Indians. Explain to students they will be using claims testers to assess statements about American Indians. Make sure to have students pay attention to the directions as the activity changes on page 3. There, students will identify potential sources that could contradict the claims being made. Pages 2 and 3 can be completed with a partner or individually. If wanting to turn this activity into a gallery walk, display the claims (in slides 12-19) around the room.</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49400">
                <a:tc vMerge="1"/>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an explanation of terminology</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Guide students through pages 2-3 of worksheet and claims about American Indians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directions and leave visual posted from Myth v. Fact presentation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Address the inaccuracy of the claims using the quote provided in the slides</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pages two and three of Claims Testing Student Worksheet</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Ask and answer questions as needed</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Discuss the connection of claim testers to the various claims with peers</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05875">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3- EXHIBIT</a:t>
                      </a:r>
                      <a:endParaRPr b="1"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To practice both evaluating and making arguments, as well as introducing the Claim, Evidence, Reasoning (CER) protocol for argumentative writing, students will complete a formative assessment on evaluating arguments. This assessment asks students to look at four thesis statements that address a prompt, deciding which thesis statement best answers the prompt. To justify their choice, they will </a:t>
                      </a:r>
                      <a:r>
                        <a:rPr lang="en" sz="1200">
                          <a:latin typeface="Inter"/>
                          <a:ea typeface="Inter"/>
                          <a:cs typeface="Inter"/>
                          <a:sym typeface="Inter"/>
                        </a:rPr>
                        <a:t>write</a:t>
                      </a:r>
                      <a:r>
                        <a:rPr lang="en" sz="1200">
                          <a:latin typeface="Inter"/>
                          <a:ea typeface="Inter"/>
                          <a:cs typeface="Inter"/>
                          <a:sym typeface="Inter"/>
                        </a:rPr>
                        <a:t> a CER(ER) paragraph. When using this protocol with a text, students can cite textual evidence; for this activity, however, students will identify two characteristics of the thesis statement they chose that support it being the strongest answer to the question (or explain why another choice was not as strong).</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†This can also be done on the Thinking Nation platform.</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49400">
                <a:tc vMerge="1"/>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students to pages 3-5 of the printed materials (or guide to Thinking Nation platform)</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If needed, read the source with students before having them answer the questions on their own.</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Guide students through CER protocol as needed.</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Evaluating Arguments formative assessment</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Write justification using CER protocol, using provided template.</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68" name="Google Shape;68;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Foundational Methodology: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69" name="Google Shape;69;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3" name="Shape 73"/>
        <p:cNvGrpSpPr/>
        <p:nvPr/>
      </p:nvGrpSpPr>
      <p:grpSpPr>
        <a:xfrm>
          <a:off x="0" y="0"/>
          <a:ext cx="0" cy="0"/>
          <a:chOff x="0" y="0"/>
          <a:chExt cx="0" cy="0"/>
        </a:xfrm>
      </p:grpSpPr>
      <p:pic>
        <p:nvPicPr>
          <p:cNvPr id="74" name="Google Shape;74;p15"/>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75" name="Google Shape;75;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6" name="Google Shape;76;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77" name="Google Shape;77;p15"/>
          <p:cNvGraphicFramePr/>
          <p:nvPr/>
        </p:nvGraphicFramePr>
        <p:xfrm>
          <a:off x="488388" y="620838"/>
          <a:ext cx="3000000" cy="3000000"/>
        </p:xfrm>
        <a:graphic>
          <a:graphicData uri="http://schemas.openxmlformats.org/drawingml/2006/table">
            <a:tbl>
              <a:tblPr>
                <a:noFill/>
                <a:tableStyleId>{0E491F0F-3D3E-43E3-9AFC-B98E8762B3F5}</a:tableStyleId>
              </a:tblPr>
              <a:tblGrid>
                <a:gridCol w="1346925"/>
                <a:gridCol w="3830225"/>
                <a:gridCol w="3876875"/>
              </a:tblGrid>
              <a:tr h="36765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9: Evaluating Arguments</a:t>
                      </a:r>
                      <a:r>
                        <a:rPr b="1" lang="en" sz="1300">
                          <a:solidFill>
                            <a:schemeClr val="dk1"/>
                          </a:solidFill>
                          <a:latin typeface="Inter"/>
                          <a:ea typeface="Inter"/>
                          <a:cs typeface="Inter"/>
                          <a:sym typeface="Inter"/>
                        </a:rPr>
                        <a:t>- Continued</a:t>
                      </a:r>
                      <a:endParaRPr b="1" sz="13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54060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Clr>
                          <a:srgbClr val="000000"/>
                        </a:buClr>
                        <a:buSzPts val="1100"/>
                        <a:buFont typeface="Arial"/>
                        <a:buNone/>
                      </a:pPr>
                      <a:r>
                        <a:rPr lang="en" sz="1200">
                          <a:latin typeface="Inter"/>
                          <a:ea typeface="Inter"/>
                          <a:cs typeface="Inter"/>
                          <a:sym typeface="Inter"/>
                        </a:rPr>
                        <a:t>Students will complete an </a:t>
                      </a:r>
                      <a:r>
                        <a:rPr lang="en" sz="1200" u="sng">
                          <a:solidFill>
                            <a:schemeClr val="hlink"/>
                          </a:solidFill>
                          <a:latin typeface="Inter"/>
                          <a:ea typeface="Inter"/>
                          <a:cs typeface="Inter"/>
                          <a:sym typeface="Inter"/>
                          <a:hlinkClick r:id="rId4"/>
                        </a:rPr>
                        <a:t>“Exit Ticket”</a:t>
                      </a:r>
                      <a:r>
                        <a:rPr lang="en" sz="1200">
                          <a:latin typeface="Inter"/>
                          <a:ea typeface="Inter"/>
                          <a:cs typeface="Inter"/>
                          <a:sym typeface="Inter"/>
                        </a:rPr>
                        <a:t> in which they reflect on their learnings from the day using a write and draw approach. The “Say it in Six” will require students to thoughtfully consider and synthesize information from the lesson. The illustration will provide a creative opportunity for students to demonstrate their understanding.</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78775">
                <a:tc vMerge="1"/>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Hand out Exit Ticket and provide instructions for “Say it in Six”</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Write a six word phrase and draw an illustration to demonstrate the main idea of the lesson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678775">
                <a:tc>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STANDARDS</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200">
                          <a:solidFill>
                            <a:schemeClr val="dk1"/>
                          </a:solidFill>
                          <a:latin typeface="Inter"/>
                          <a:ea typeface="Inter"/>
                          <a:cs typeface="Inter"/>
                          <a:sym typeface="Inter"/>
                        </a:rPr>
                        <a:t>CA HSS Analysis Skills (9–12): Historical Research, Evidence, and Point of View 1</a:t>
                      </a:r>
                      <a:r>
                        <a:rPr lang="en" sz="1200">
                          <a:solidFill>
                            <a:schemeClr val="dk1"/>
                          </a:solidFill>
                          <a:latin typeface="Inter"/>
                          <a:ea typeface="Inter"/>
                          <a:cs typeface="Inter"/>
                          <a:sym typeface="Inter"/>
                        </a:rPr>
                        <a:t> - Students distinguish valid arguments from fallacious arguments in historical interpretations.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CA HSS Analysis Skills (9–12): Historical Research, Evidence, and Point of View 2</a:t>
                      </a:r>
                      <a:r>
                        <a:rPr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Students identify bias and prejudice in historical interpretations.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CCSS RH9-10.1: </a:t>
                      </a:r>
                      <a:r>
                        <a:rPr lang="en" sz="1200">
                          <a:solidFill>
                            <a:schemeClr val="dk1"/>
                          </a:solidFill>
                          <a:latin typeface="Inter"/>
                          <a:ea typeface="Inter"/>
                          <a:cs typeface="Inter"/>
                          <a:sym typeface="Inter"/>
                        </a:rPr>
                        <a:t>Cite specific textual evidence to support analysis of primary and secondary sources, attending to such features as the date and origin.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CCSS RH9-10.8: </a:t>
                      </a:r>
                      <a:r>
                        <a:rPr lang="en" sz="1200">
                          <a:solidFill>
                            <a:schemeClr val="dk1"/>
                          </a:solidFill>
                          <a:latin typeface="Inter"/>
                          <a:ea typeface="Inter"/>
                          <a:cs typeface="Inter"/>
                          <a:sym typeface="Inter"/>
                        </a:rPr>
                        <a:t>Assess the extent to which the reasoning and evidence in a text support the author’s claims.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CCSS WHST9-10.1: </a:t>
                      </a:r>
                      <a:r>
                        <a:rPr lang="en" sz="1200">
                          <a:solidFill>
                            <a:schemeClr val="dk1"/>
                          </a:solidFill>
                          <a:latin typeface="Inter"/>
                          <a:ea typeface="Inter"/>
                          <a:cs typeface="Inter"/>
                          <a:sym typeface="Inter"/>
                        </a:rPr>
                        <a:t>Write arguments focused on discipline-specific content.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CCSS WHST9-10.9: </a:t>
                      </a:r>
                      <a:r>
                        <a:rPr lang="en" sz="1200">
                          <a:solidFill>
                            <a:schemeClr val="dk1"/>
                          </a:solidFill>
                          <a:latin typeface="Inter"/>
                          <a:ea typeface="Inter"/>
                          <a:cs typeface="Inter"/>
                          <a:sym typeface="Inter"/>
                        </a:rPr>
                        <a:t>Draw evidence from informational texts to support analysis, reflection, and research.</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bl>
          </a:graphicData>
        </a:graphic>
      </p:graphicFrame>
      <p:sp>
        <p:nvSpPr>
          <p:cNvPr id="78" name="Google Shape;78;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Foundational Methodology: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79" name="Google Shape;79;p15"/>
          <p:cNvPicPr preferRelativeResize="0"/>
          <p:nvPr/>
        </p:nvPicPr>
        <p:blipFill>
          <a:blip r:embed="rId5">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