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D43F289-70F9-4F87-829A-A8DEAE4C9A75}">
  <a:tblStyle styleId="{ED43F289-70F9-4F87-829A-A8DEAE4C9A7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11" Type="http://schemas.openxmlformats.org/officeDocument/2006/relationships/hyperlink" Target="https://docs.google.com/presentation/d/1ODEd77KHUGmaA3V4_3XC8W-iJIHl24rLH941z792MHE/view" TargetMode="External"/><Relationship Id="rId10" Type="http://schemas.openxmlformats.org/officeDocument/2006/relationships/hyperlink" Target="https://docs.google.com/presentation/d/1-6sX09mmp_wJg6Eka394iU4PZOICnTFAxdUUgAA2nSY/view" TargetMode="External"/><Relationship Id="rId12" Type="http://schemas.openxmlformats.org/officeDocument/2006/relationships/image" Target="../media/image2.png"/><Relationship Id="rId9" Type="http://schemas.openxmlformats.org/officeDocument/2006/relationships/hyperlink" Target="https://docs.google.com/presentation/d/1dm7bnyYOn9yKh_ZlvZg8cQuUD1JW14KbhODNb7-vGwE/view" TargetMode="External"/><Relationship Id="rId5" Type="http://schemas.openxmlformats.org/officeDocument/2006/relationships/hyperlink" Target="https://docs.google.com/presentation/d/1ODEd77KHUGmaA3V4_3XC8W-iJIHl24rLH941z792MHE/view" TargetMode="External"/><Relationship Id="rId6" Type="http://schemas.openxmlformats.org/officeDocument/2006/relationships/hyperlink" Target="https://docs.google.com/presentation/d/1Dj55Jqmy3MD-3x5b1ULxpXJSR2GquF5QfUHfVXkCr08/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Sdpw9Z7Rs1nJ8pYxfvo4mOj26700BD86cQsLIMB1FE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Dj55Jqmy3MD-3x5b1ULxpXJSR2GquF5QfUHfVXkCr08/view"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{ED43F289-70F9-4F87-829A-A8DEAE4C9A75}</a:tableStyleId>
              </a:tblPr>
              <a:tblGrid>
                <a:gridCol w="1268650"/>
                <a:gridCol w="3930825"/>
                <a:gridCol w="3854550"/>
              </a:tblGrid>
              <a:tr h="33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8: Historiography</a:t>
                      </a:r>
                      <a:endParaRPr b="1" sz="1300">
                        <a:latin typeface="Inter"/>
                        <a:ea typeface="Inter"/>
                        <a:cs typeface="Inter"/>
                        <a:sym typeface="Inter"/>
                      </a:endParaRPr>
                    </a:p>
                  </a:txBody>
                  <a:tcPr marT="91425" marB="91425" marR="91425" marL="91425"/>
                </a:tc>
                <a:tc hMerge="1"/>
              </a:tr>
              <a:tr h="496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the way history is written reflect the time in which it was written?</a:t>
                      </a:r>
                      <a:endParaRPr sz="1200">
                        <a:solidFill>
                          <a:schemeClr val="dk1"/>
                        </a:solidFill>
                        <a:latin typeface="Inter"/>
                        <a:ea typeface="Inter"/>
                        <a:cs typeface="Inter"/>
                        <a:sym typeface="Inter"/>
                      </a:endParaRPr>
                    </a:p>
                  </a:txBody>
                  <a:tcPr marT="91425" marB="91425" marR="91425" marL="91425"/>
                </a:tc>
                <a:tc hMerge="1"/>
              </a:tr>
              <a:tr h="496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968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Historiography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Historiography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700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Historiography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40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267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11"/>
                        </a:rPr>
                        <a:t>Historiography Presentation</a:t>
                      </a:r>
                      <a:r>
                        <a:rPr lang="en" sz="1200">
                          <a:latin typeface="Inter"/>
                          <a:ea typeface="Inter"/>
                          <a:cs typeface="Inter"/>
                          <a:sym typeface="Inter"/>
                        </a:rPr>
                        <a:t> (slides 1-8), guide students through the significance of understanding how the historical record is created and changed over time. Provide time for peer discussion during partner chat and “Questions to Consider” slides.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846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Historiography Presentation slides 1-8</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conversation during Partner Chat and Questions to Consider slides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presentation, engaging in partner chat and other discussion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{ED43F289-70F9-4F87-829A-A8DEAE4C9A75}</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Historiography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Before students engage with a historiography-focused activity, it’s important to acknowledge that “the history of history” often means employing the same historical methods into the </a:t>
                      </a:r>
                      <a:r>
                        <a:rPr lang="en" sz="1200">
                          <a:solidFill>
                            <a:schemeClr val="dk1"/>
                          </a:solidFill>
                          <a:latin typeface="Inter"/>
                          <a:ea typeface="Inter"/>
                          <a:cs typeface="Inter"/>
                          <a:sym typeface="Inter"/>
                        </a:rPr>
                        <a:t>study of how historians portray the past as we do when we study the past itself. Thus, take this time to explicitly introduce students to the historical thinking skill of Continuity and Change over Time.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and direct students to page 1 of the </a:t>
                      </a:r>
                      <a:r>
                        <a:rPr lang="en" sz="1200" u="sng">
                          <a:solidFill>
                            <a:schemeClr val="hlink"/>
                          </a:solidFill>
                          <a:latin typeface="Inter"/>
                          <a:ea typeface="Inter"/>
                          <a:cs typeface="Inter"/>
                          <a:sym typeface="Inter"/>
                          <a:hlinkClick r:id="rId4"/>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organizer (Consider only showing part of the organizer at a time)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students the opportunity to work on the questions either individually or with peers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as a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reading organizer and filling in blanks words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Apply continuity and change over time to two scenarios using final two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bulk of time in this class period is extended practice and analysis through a historiographical lens. In groups of 3, students will analyze 4 different American History textbooks from the last two centuries. Each student will read 1 of the first 3 sources, with all students reading the 4th, and most modern textbook. The accompanying graphic organizer will help students structure their notes as they consider both continuities and changes in how historians have characterized American history, particular how it relates to Indigenous Americans.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students into groups of 3</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reading materials (4 sources/group)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quiet reading time for first source, having students take notes on their source in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group sharing of first three sources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groups to read 4th source together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continuities and changes as a class once groups have filled out the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assigned textbook source silently, taking notes in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findings of source with group</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4th textbook source with group, completing graphic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historiographical learnings with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{ED43F289-70F9-4F87-829A-A8DEAE4C9A75}</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Historiography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3</a:t>
                      </a:r>
                      <a:r>
                        <a:rPr lang="en" sz="1200">
                          <a:solidFill>
                            <a:schemeClr val="dk1"/>
                          </a:solidFill>
                          <a:latin typeface="Inter"/>
                          <a:ea typeface="Inter"/>
                          <a:cs typeface="Inter"/>
                          <a:sym typeface="Inter"/>
                        </a:rPr>
                        <a:t> - Students evaluate major debates among historians concerning alternative interpretations of the past, including an analysis of authors’ use of evidence and the distinctions between sound generalizations and misleading oversimplifications.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RH9-10.1: </a:t>
                      </a:r>
                      <a:r>
                        <a:rPr lang="en" sz="1200">
                          <a:solidFill>
                            <a:schemeClr val="dk1"/>
                          </a:solidFill>
                          <a:latin typeface="Inter"/>
                          <a:ea typeface="Inter"/>
                          <a:cs typeface="Inter"/>
                          <a:sym typeface="Inter"/>
                        </a:rPr>
                        <a:t>Cite strong and thorough textual evidence to support analysis of what the text says explicitly as well as inferences drawn from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RH9-10.2: </a:t>
                      </a:r>
                      <a:r>
                        <a:rPr lang="en" sz="1200">
                          <a:solidFill>
                            <a:schemeClr val="dk1"/>
                          </a:solidFill>
                          <a:latin typeface="Inter"/>
                          <a:ea typeface="Inter"/>
                          <a:cs typeface="Inter"/>
                          <a:sym typeface="Inter"/>
                        </a:rPr>
                        <a:t>Determine a central idea of a text and analyze its development over the course of the text, including how it emerges and is shaped and refined by specific details; provide an objective summary of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RH9-10.3: </a:t>
                      </a:r>
                      <a:r>
                        <a:rPr lang="en" sz="1200">
                          <a:solidFill>
                            <a:schemeClr val="dk1"/>
                          </a:solidFill>
                          <a:latin typeface="Inter"/>
                          <a:ea typeface="Inter"/>
                          <a:cs typeface="Inter"/>
                          <a:sym typeface="Inter"/>
                        </a:rPr>
                        <a:t>Analyze how the author unfolds an analysis or series of ideas or events, including the order in which the points are made, how they are introduced and developed, and the connections that are drawn between them.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