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Lst>
  <p:sldSz cy="9601200" cx="73152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slideMaster" Target="slideMasters/slideMaster2.xml"/><Relationship Id="rId19" Type="http://schemas.openxmlformats.org/officeDocument/2006/relationships/font" Target="fonts/PlusJakartaSansMedium-italic.fntdata"/><Relationship Id="rId6" Type="http://schemas.openxmlformats.org/officeDocument/2006/relationships/notesMaster" Target="notesMasters/notesMaster1.xml"/><Relationship Id="rId18"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62d249fb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62d249f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18b3f1c9c_0_1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18b3f1c9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18b3f1c9c_0_3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618b3f1c9c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61abaf00b4_0_5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61abaf00b4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00" name="Google Shape;100;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1" name="Google Shape;101;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2" name="Google Shape;102;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1</a:t>
            </a:r>
            <a:endParaRPr sz="1800">
              <a:solidFill>
                <a:schemeClr val="dk1"/>
              </a:solidFill>
              <a:latin typeface="Halant"/>
              <a:ea typeface="Halant"/>
              <a:cs typeface="Halant"/>
              <a:sym typeface="Halant"/>
            </a:endParaRPr>
          </a:p>
        </p:txBody>
      </p:sp>
      <p:sp>
        <p:nvSpPr>
          <p:cNvPr id="103" name="Google Shape;103;p25"/>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04" name="Google Shape;104;p25"/>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2</a:t>
            </a:r>
            <a:endParaRPr sz="1800">
              <a:solidFill>
                <a:schemeClr val="dk1"/>
              </a:solidFill>
              <a:latin typeface="Halant"/>
              <a:ea typeface="Halant"/>
              <a:cs typeface="Halant"/>
              <a:sym typeface="Halant"/>
            </a:endParaRPr>
          </a:p>
        </p:txBody>
      </p:sp>
      <p:sp>
        <p:nvSpPr>
          <p:cNvPr id="105" name="Google Shape;105;p25"/>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06" name="Google Shape;106;p25"/>
          <p:cNvCxnSpPr>
            <a:stCxn id="105" idx="5"/>
            <a:endCxn id="105"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07" name="Google Shape;107;p25"/>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08" name="Google Shape;108;p25"/>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a:t>
            </a:r>
            <a:r>
              <a:rPr lang="en" sz="1000">
                <a:latin typeface="Inter"/>
                <a:ea typeface="Inter"/>
                <a:cs typeface="Inter"/>
                <a:sym typeface="Inter"/>
              </a:rPr>
              <a:t>fallacy</a:t>
            </a:r>
            <a:r>
              <a:rPr lang="en" sz="1000">
                <a:latin typeface="Inter"/>
                <a:ea typeface="Inter"/>
                <a:cs typeface="Inter"/>
                <a:sym typeface="Inter"/>
              </a:rPr>
              <a:t> in three words.</a:t>
            </a:r>
            <a:endParaRPr sz="1000">
              <a:solidFill>
                <a:srgbClr val="000000"/>
              </a:solidFill>
              <a:latin typeface="Inter"/>
              <a:ea typeface="Inter"/>
              <a:cs typeface="Inter"/>
              <a:sym typeface="Inter"/>
            </a:endParaRPr>
          </a:p>
        </p:txBody>
      </p:sp>
      <p:sp>
        <p:nvSpPr>
          <p:cNvPr id="109" name="Google Shape;109;p25"/>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10" name="Google Shape;110;p25"/>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111" name="Google Shape;111;p25"/>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12" name="Google Shape;112;p25"/>
          <p:cNvCxnSpPr>
            <a:stCxn id="111" idx="5"/>
            <a:endCxn id="111"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113" name="Google Shape;113;p25"/>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14" name="Google Shape;114;p25"/>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15" name="Google Shape;115;p25"/>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16" name="Google Shape;116;p25"/>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pic>
        <p:nvPicPr>
          <p:cNvPr id="121" name="Google Shape;121;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2" name="Google Shape;122;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3" name="Google Shape;123;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4" name="Google Shape;124;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3</a:t>
            </a:r>
            <a:endParaRPr sz="1800">
              <a:solidFill>
                <a:schemeClr val="dk1"/>
              </a:solidFill>
              <a:latin typeface="Halant"/>
              <a:ea typeface="Halant"/>
              <a:cs typeface="Halant"/>
              <a:sym typeface="Halant"/>
            </a:endParaRPr>
          </a:p>
        </p:txBody>
      </p:sp>
      <p:sp>
        <p:nvSpPr>
          <p:cNvPr id="125" name="Google Shape;125;p26"/>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26" name="Google Shape;126;p26"/>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4</a:t>
            </a:r>
            <a:endParaRPr sz="1800">
              <a:solidFill>
                <a:schemeClr val="dk1"/>
              </a:solidFill>
              <a:latin typeface="Halant"/>
              <a:ea typeface="Halant"/>
              <a:cs typeface="Halant"/>
              <a:sym typeface="Halant"/>
            </a:endParaRPr>
          </a:p>
        </p:txBody>
      </p:sp>
      <p:sp>
        <p:nvSpPr>
          <p:cNvPr id="127" name="Google Shape;127;p26"/>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28" name="Google Shape;128;p26"/>
          <p:cNvCxnSpPr>
            <a:stCxn id="127" idx="5"/>
            <a:endCxn id="127"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29" name="Google Shape;129;p26"/>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30" name="Google Shape;130;p26"/>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31" name="Google Shape;131;p26"/>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32" name="Google Shape;132;p26"/>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133" name="Google Shape;133;p26"/>
          <p:cNvSpPr/>
          <p:nvPr/>
        </p:nvSpPr>
        <p:spPr>
          <a:xfrm rot="10800000">
            <a:off x="809000" y="5320563"/>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34" name="Google Shape;134;p26"/>
          <p:cNvCxnSpPr>
            <a:stCxn id="133" idx="5"/>
            <a:endCxn id="133" idx="1"/>
          </p:cNvCxnSpPr>
          <p:nvPr/>
        </p:nvCxnSpPr>
        <p:spPr>
          <a:xfrm>
            <a:off x="1591025" y="7155813"/>
            <a:ext cx="1564200" cy="0"/>
          </a:xfrm>
          <a:prstGeom prst="straightConnector1">
            <a:avLst/>
          </a:prstGeom>
          <a:noFill/>
          <a:ln cap="flat" cmpd="sng" w="9525">
            <a:solidFill>
              <a:srgbClr val="595959"/>
            </a:solidFill>
            <a:prstDash val="solid"/>
            <a:round/>
            <a:headEnd len="med" w="med" type="none"/>
            <a:tailEnd len="med" w="med" type="none"/>
          </a:ln>
        </p:spPr>
      </p:cxnSp>
      <p:sp>
        <p:nvSpPr>
          <p:cNvPr id="135" name="Google Shape;135;p26"/>
          <p:cNvSpPr txBox="1"/>
          <p:nvPr/>
        </p:nvSpPr>
        <p:spPr>
          <a:xfrm>
            <a:off x="441450" y="6178113"/>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36" name="Google Shape;136;p26"/>
          <p:cNvSpPr txBox="1"/>
          <p:nvPr/>
        </p:nvSpPr>
        <p:spPr>
          <a:xfrm>
            <a:off x="1078925" y="7856288"/>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37" name="Google Shape;137;p26"/>
          <p:cNvSpPr txBox="1"/>
          <p:nvPr/>
        </p:nvSpPr>
        <p:spPr>
          <a:xfrm>
            <a:off x="4113225" y="5484038"/>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38" name="Google Shape;138;p26"/>
          <p:cNvSpPr txBox="1"/>
          <p:nvPr/>
        </p:nvSpPr>
        <p:spPr>
          <a:xfrm>
            <a:off x="3515975" y="7155813"/>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pic>
        <p:nvPicPr>
          <p:cNvPr id="143" name="Google Shape;143;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4" name="Google Shape;144;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5" name="Google Shape;145;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6" name="Google Shape;146;p2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Station 5</a:t>
            </a:r>
            <a:endParaRPr sz="1800">
              <a:solidFill>
                <a:schemeClr val="dk1"/>
              </a:solidFill>
              <a:latin typeface="Halant"/>
              <a:ea typeface="Halant"/>
              <a:cs typeface="Halant"/>
              <a:sym typeface="Halant"/>
            </a:endParaRPr>
          </a:p>
        </p:txBody>
      </p:sp>
      <p:sp>
        <p:nvSpPr>
          <p:cNvPr id="147" name="Google Shape;147;p27"/>
          <p:cNvSpPr txBox="1"/>
          <p:nvPr/>
        </p:nvSpPr>
        <p:spPr>
          <a:xfrm>
            <a:off x="630610" y="469491"/>
            <a:ext cx="6054000" cy="3879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Name: _____________________________________  Date: ________ Class: ___________________</a:t>
            </a:r>
            <a:endParaRPr b="1" sz="1100">
              <a:solidFill>
                <a:srgbClr val="000000"/>
              </a:solidFill>
              <a:latin typeface="Inter"/>
              <a:ea typeface="Inter"/>
              <a:cs typeface="Inter"/>
              <a:sym typeface="Inter"/>
            </a:endParaRPr>
          </a:p>
        </p:txBody>
      </p:sp>
      <p:sp>
        <p:nvSpPr>
          <p:cNvPr id="148" name="Google Shape;148;p27"/>
          <p:cNvSpPr txBox="1"/>
          <p:nvPr/>
        </p:nvSpPr>
        <p:spPr>
          <a:xfrm>
            <a:off x="0" y="4689563"/>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Historians’ Fallacies Stations Passport: Reflection</a:t>
            </a:r>
            <a:endParaRPr sz="1800">
              <a:solidFill>
                <a:schemeClr val="dk1"/>
              </a:solidFill>
              <a:latin typeface="Halant"/>
              <a:ea typeface="Halant"/>
              <a:cs typeface="Halant"/>
              <a:sym typeface="Halant"/>
            </a:endParaRPr>
          </a:p>
        </p:txBody>
      </p:sp>
      <p:sp>
        <p:nvSpPr>
          <p:cNvPr id="149" name="Google Shape;149;p27"/>
          <p:cNvSpPr/>
          <p:nvPr/>
        </p:nvSpPr>
        <p:spPr>
          <a:xfrm rot="10800000">
            <a:off x="764900" y="857550"/>
            <a:ext cx="3128100" cy="3670500"/>
          </a:xfrm>
          <a:prstGeom prst="triangle">
            <a:avLst>
              <a:gd fmla="val 50000" name="adj"/>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50" name="Google Shape;150;p27"/>
          <p:cNvCxnSpPr>
            <a:stCxn id="149" idx="5"/>
            <a:endCxn id="149" idx="1"/>
          </p:cNvCxnSpPr>
          <p:nvPr/>
        </p:nvCxnSpPr>
        <p:spPr>
          <a:xfrm>
            <a:off x="1546925" y="2692800"/>
            <a:ext cx="1564200" cy="0"/>
          </a:xfrm>
          <a:prstGeom prst="straightConnector1">
            <a:avLst/>
          </a:prstGeom>
          <a:noFill/>
          <a:ln cap="flat" cmpd="sng" w="9525">
            <a:solidFill>
              <a:srgbClr val="595959"/>
            </a:solidFill>
            <a:prstDash val="solid"/>
            <a:round/>
            <a:headEnd len="med" w="med" type="none"/>
            <a:tailEnd len="med" w="med" type="none"/>
          </a:ln>
        </p:spPr>
      </p:cxnSp>
      <p:sp>
        <p:nvSpPr>
          <p:cNvPr id="151" name="Google Shape;151;p27"/>
          <p:cNvSpPr txBox="1"/>
          <p:nvPr/>
        </p:nvSpPr>
        <p:spPr>
          <a:xfrm>
            <a:off x="397350" y="1715100"/>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Describe the fallacy in your own words in 2 sentences.</a:t>
            </a:r>
            <a:endParaRPr sz="1000">
              <a:solidFill>
                <a:srgbClr val="000000"/>
              </a:solidFill>
              <a:latin typeface="Inter"/>
              <a:ea typeface="Inter"/>
              <a:cs typeface="Inter"/>
              <a:sym typeface="Inter"/>
            </a:endParaRPr>
          </a:p>
        </p:txBody>
      </p:sp>
      <p:sp>
        <p:nvSpPr>
          <p:cNvPr id="152" name="Google Shape;152;p27"/>
          <p:cNvSpPr txBox="1"/>
          <p:nvPr/>
        </p:nvSpPr>
        <p:spPr>
          <a:xfrm>
            <a:off x="1034825" y="3393275"/>
            <a:ext cx="9378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Inter"/>
                <a:ea typeface="Inter"/>
                <a:cs typeface="Inter"/>
                <a:sym typeface="Inter"/>
              </a:rPr>
              <a:t>Summarize the fallacy in three words.</a:t>
            </a:r>
            <a:endParaRPr sz="1000">
              <a:solidFill>
                <a:srgbClr val="000000"/>
              </a:solidFill>
              <a:latin typeface="Inter"/>
              <a:ea typeface="Inter"/>
              <a:cs typeface="Inter"/>
              <a:sym typeface="Inter"/>
            </a:endParaRPr>
          </a:p>
        </p:txBody>
      </p:sp>
      <p:sp>
        <p:nvSpPr>
          <p:cNvPr id="153" name="Google Shape;153;p27"/>
          <p:cNvSpPr txBox="1"/>
          <p:nvPr/>
        </p:nvSpPr>
        <p:spPr>
          <a:xfrm>
            <a:off x="4069125" y="1021025"/>
            <a:ext cx="2870700" cy="694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a:t>
            </a:r>
            <a:endParaRPr sz="1200">
              <a:solidFill>
                <a:schemeClr val="dk1"/>
              </a:solidFill>
              <a:latin typeface="Inter"/>
              <a:ea typeface="Inter"/>
              <a:cs typeface="Inter"/>
              <a:sym typeface="Inter"/>
            </a:endParaRPr>
          </a:p>
        </p:txBody>
      </p:sp>
      <p:sp>
        <p:nvSpPr>
          <p:cNvPr id="154" name="Google Shape;154;p27"/>
          <p:cNvSpPr txBox="1"/>
          <p:nvPr/>
        </p:nvSpPr>
        <p:spPr>
          <a:xfrm>
            <a:off x="3471875" y="2692800"/>
            <a:ext cx="3468000" cy="18351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Fallacy Example:</a:t>
            </a:r>
            <a:endParaRPr sz="1200">
              <a:solidFill>
                <a:schemeClr val="dk1"/>
              </a:solidFill>
              <a:latin typeface="Inter"/>
              <a:ea typeface="Inter"/>
              <a:cs typeface="Inter"/>
              <a:sym typeface="Inter"/>
            </a:endParaRPr>
          </a:p>
        </p:txBody>
      </p:sp>
      <p:sp>
        <p:nvSpPr>
          <p:cNvPr id="155" name="Google Shape;155;p27"/>
          <p:cNvSpPr txBox="1"/>
          <p:nvPr/>
        </p:nvSpPr>
        <p:spPr>
          <a:xfrm>
            <a:off x="441450" y="6268413"/>
            <a:ext cx="6432300" cy="2568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CER Response:</a:t>
            </a:r>
            <a:endParaRPr sz="1200">
              <a:solidFill>
                <a:schemeClr val="dk1"/>
              </a:solidFill>
              <a:latin typeface="Inter"/>
              <a:ea typeface="Inter"/>
              <a:cs typeface="Inter"/>
              <a:sym typeface="Inter"/>
            </a:endParaRPr>
          </a:p>
        </p:txBody>
      </p:sp>
      <p:sp>
        <p:nvSpPr>
          <p:cNvPr id="156" name="Google Shape;156;p27"/>
          <p:cNvSpPr txBox="1"/>
          <p:nvPr/>
        </p:nvSpPr>
        <p:spPr>
          <a:xfrm>
            <a:off x="240450" y="5217825"/>
            <a:ext cx="68343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Reflect on the different fallacies by writing a CER paragraph to answer the following prompt:</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ctr">
              <a:spcBef>
                <a:spcPts val="0"/>
              </a:spcBef>
              <a:spcAft>
                <a:spcPts val="0"/>
              </a:spcAft>
              <a:buNone/>
            </a:pPr>
            <a:r>
              <a:rPr b="1" lang="en" sz="1200">
                <a:latin typeface="Inter"/>
                <a:ea typeface="Inter"/>
                <a:cs typeface="Inter"/>
                <a:sym typeface="Inter"/>
              </a:rPr>
              <a:t>How can avoiding fallacies help historians better understand the past?</a:t>
            </a:r>
            <a:endParaRPr b="1" sz="12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pic>
        <p:nvPicPr>
          <p:cNvPr id="161" name="Google Shape;161;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2" name="Google Shape;162;p28"/>
          <p:cNvSpPr txBox="1"/>
          <p:nvPr/>
        </p:nvSpPr>
        <p:spPr>
          <a:xfrm>
            <a:off x="688000" y="1943407"/>
            <a:ext cx="5939400" cy="10968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i="1" lang="en" sz="1600">
                <a:solidFill>
                  <a:schemeClr val="dk1"/>
                </a:solidFill>
                <a:latin typeface="Inter"/>
                <a:ea typeface="Inter"/>
                <a:cs typeface="Inter"/>
                <a:sym typeface="Inter"/>
              </a:rPr>
              <a:t>How can avoiding fallacies help historians better understand the past?</a:t>
            </a:r>
            <a:endParaRPr i="1" sz="1600">
              <a:solidFill>
                <a:schemeClr val="dk1"/>
              </a:solidFill>
              <a:latin typeface="Inter"/>
              <a:ea typeface="Inter"/>
              <a:cs typeface="Inter"/>
              <a:sym typeface="Inter"/>
            </a:endParaRPr>
          </a:p>
        </p:txBody>
      </p:sp>
      <p:sp>
        <p:nvSpPr>
          <p:cNvPr id="163" name="Google Shape;163;p28"/>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Unit 1: Foundational Methodology</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Exit Ticket - Lesson 10</a:t>
            </a:r>
            <a:endParaRPr sz="1400">
              <a:solidFill>
                <a:srgbClr val="000000"/>
              </a:solidFill>
              <a:latin typeface="Plus Jakarta Sans Medium"/>
              <a:ea typeface="Plus Jakarta Sans Medium"/>
              <a:cs typeface="Plus Jakarta Sans Medium"/>
              <a:sym typeface="Plus Jakarta Sans Medium"/>
            </a:endParaRPr>
          </a:p>
        </p:txBody>
      </p:sp>
      <p:pic>
        <p:nvPicPr>
          <p:cNvPr id="164" name="Google Shape;164;p28"/>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65" name="Google Shape;165;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6" name="Google Shape;166;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67" name="Google Shape;167;p28"/>
          <p:cNvSpPr txBox="1"/>
          <p:nvPr/>
        </p:nvSpPr>
        <p:spPr>
          <a:xfrm>
            <a:off x="428518" y="3036218"/>
            <a:ext cx="6458400" cy="682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Below is a list of the different historians’ fallacies you learned about this lesson. On the right, rank the list in order from “most essential” to “least essential” based on your own understanding. Then, provide a rationale for your #1 choice.</a:t>
            </a:r>
            <a:endParaRPr sz="1100">
              <a:solidFill>
                <a:schemeClr val="dk1"/>
              </a:solidFill>
              <a:latin typeface="Halant"/>
              <a:ea typeface="Halant"/>
              <a:cs typeface="Halant"/>
              <a:sym typeface="Halant"/>
            </a:endParaRPr>
          </a:p>
        </p:txBody>
      </p:sp>
      <p:sp>
        <p:nvSpPr>
          <p:cNvPr id="168" name="Google Shape;168;p28"/>
          <p:cNvSpPr/>
          <p:nvPr/>
        </p:nvSpPr>
        <p:spPr>
          <a:xfrm>
            <a:off x="688000" y="3759476"/>
            <a:ext cx="3512400" cy="2813100"/>
          </a:xfrm>
          <a:prstGeom prst="rect">
            <a:avLst/>
          </a:prstGeom>
          <a:noFill/>
          <a:ln cap="flat" cmpd="sng" w="9525">
            <a:solidFill>
              <a:srgbClr val="999999"/>
            </a:solidFill>
            <a:prstDash val="solid"/>
            <a:round/>
            <a:headEnd len="sm" w="sm" type="none"/>
            <a:tailEnd len="sm" w="sm" type="none"/>
          </a:ln>
        </p:spPr>
        <p:txBody>
          <a:bodyPr anchorCtr="0" anchor="t" bIns="86450" lIns="86450" spcFirstLastPara="1" rIns="86450" wrap="square" tIns="86450">
            <a:noAutofit/>
          </a:bodyPr>
          <a:lstStyle/>
          <a:p>
            <a:pPr indent="-298450" lvl="0" marL="431800" rtl="0" algn="l">
              <a:lnSpc>
                <a:spcPct val="100000"/>
              </a:lnSpc>
              <a:spcBef>
                <a:spcPts val="0"/>
              </a:spcBef>
              <a:spcAft>
                <a:spcPts val="0"/>
              </a:spcAft>
              <a:buSzPts val="1300"/>
              <a:buFont typeface="Inter"/>
              <a:buAutoNum type="arabicPeriod"/>
            </a:pPr>
            <a:r>
              <a:rPr lang="en" sz="1300">
                <a:latin typeface="Inter"/>
                <a:ea typeface="Inter"/>
                <a:cs typeface="Inter"/>
                <a:sym typeface="Inter"/>
              </a:rPr>
              <a:t>The fallacy of false dichotomous questions</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fallacy of the prevalent proof</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pragmatic fallacy</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fallacy of the lonely fact</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didactic fallacy</a:t>
            </a:r>
            <a:endParaRPr sz="1300">
              <a:latin typeface="Inter"/>
              <a:ea typeface="Inter"/>
              <a:cs typeface="Inter"/>
              <a:sym typeface="Inter"/>
            </a:endParaRPr>
          </a:p>
          <a:p>
            <a:pPr indent="-298450" lvl="0" marL="431800" rtl="0" algn="l">
              <a:lnSpc>
                <a:spcPct val="100000"/>
              </a:lnSpc>
              <a:spcBef>
                <a:spcPts val="900"/>
              </a:spcBef>
              <a:spcAft>
                <a:spcPts val="0"/>
              </a:spcAft>
              <a:buSzPts val="1300"/>
              <a:buFont typeface="Inter"/>
              <a:buAutoNum type="arabicPeriod"/>
            </a:pPr>
            <a:r>
              <a:rPr lang="en" sz="1300">
                <a:latin typeface="Inter"/>
                <a:ea typeface="Inter"/>
                <a:cs typeface="Inter"/>
                <a:sym typeface="Inter"/>
              </a:rPr>
              <a:t>The fallacy of the one-dimensional man</a:t>
            </a:r>
            <a:endParaRPr sz="1300">
              <a:latin typeface="Inter"/>
              <a:ea typeface="Inter"/>
              <a:cs typeface="Inter"/>
              <a:sym typeface="Inter"/>
            </a:endParaRPr>
          </a:p>
          <a:p>
            <a:pPr indent="-298450" lvl="0" marL="431800" rtl="0" algn="l">
              <a:lnSpc>
                <a:spcPct val="100000"/>
              </a:lnSpc>
              <a:spcBef>
                <a:spcPts val="900"/>
              </a:spcBef>
              <a:spcAft>
                <a:spcPts val="900"/>
              </a:spcAft>
              <a:buSzPts val="1300"/>
              <a:buFont typeface="Inter"/>
              <a:buAutoNum type="arabicPeriod"/>
            </a:pPr>
            <a:r>
              <a:rPr lang="en" sz="1300">
                <a:latin typeface="Inter"/>
                <a:ea typeface="Inter"/>
                <a:cs typeface="Inter"/>
                <a:sym typeface="Inter"/>
              </a:rPr>
              <a:t>The fallacy of composition</a:t>
            </a:r>
            <a:endParaRPr sz="1300">
              <a:latin typeface="Inter"/>
              <a:ea typeface="Inter"/>
              <a:cs typeface="Inter"/>
              <a:sym typeface="Inter"/>
            </a:endParaRPr>
          </a:p>
        </p:txBody>
      </p:sp>
      <p:sp>
        <p:nvSpPr>
          <p:cNvPr id="169" name="Google Shape;169;p28"/>
          <p:cNvSpPr/>
          <p:nvPr/>
        </p:nvSpPr>
        <p:spPr>
          <a:xfrm>
            <a:off x="4350259" y="3759477"/>
            <a:ext cx="2277000" cy="4281300"/>
          </a:xfrm>
          <a:prstGeom prst="rect">
            <a:avLst/>
          </a:prstGeom>
          <a:noFill/>
          <a:ln>
            <a:noFill/>
          </a:ln>
        </p:spPr>
        <p:txBody>
          <a:bodyPr anchorCtr="0" anchor="t" bIns="86450" lIns="86450" spcFirstLastPara="1" rIns="86450" wrap="square" tIns="86450">
            <a:noAutofit/>
          </a:bodyPr>
          <a:lstStyle/>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a:p>
            <a:pPr indent="-304800" lvl="0" marL="431800" rtl="0" algn="l">
              <a:lnSpc>
                <a:spcPct val="220000"/>
              </a:lnSpc>
              <a:spcBef>
                <a:spcPts val="0"/>
              </a:spcBef>
              <a:spcAft>
                <a:spcPts val="0"/>
              </a:spcAft>
              <a:buSzPts val="1400"/>
              <a:buFont typeface="Inter"/>
              <a:buAutoNum type="arabicPeriod"/>
            </a:pPr>
            <a:r>
              <a:t/>
            </a:r>
            <a:endParaRPr sz="1400">
              <a:latin typeface="Inter"/>
              <a:ea typeface="Inter"/>
              <a:cs typeface="Inter"/>
              <a:sym typeface="Inter"/>
            </a:endParaRPr>
          </a:p>
        </p:txBody>
      </p:sp>
      <p:sp>
        <p:nvSpPr>
          <p:cNvPr id="170" name="Google Shape;170;p28"/>
          <p:cNvSpPr/>
          <p:nvPr/>
        </p:nvSpPr>
        <p:spPr>
          <a:xfrm>
            <a:off x="688000" y="6785792"/>
            <a:ext cx="3512400" cy="2064300"/>
          </a:xfrm>
          <a:prstGeom prst="rect">
            <a:avLst/>
          </a:prstGeom>
          <a:noFill/>
          <a:ln cap="flat" cmpd="sng" w="9525">
            <a:solidFill>
              <a:schemeClr val="dk1"/>
            </a:solidFill>
            <a:prstDash val="solid"/>
            <a:round/>
            <a:headEnd len="sm" w="sm" type="none"/>
            <a:tailEnd len="sm" w="sm" type="none"/>
          </a:ln>
        </p:spPr>
        <p:txBody>
          <a:bodyPr anchorCtr="0" anchor="t" bIns="86450" lIns="86450" spcFirstLastPara="1" rIns="86450" wrap="square" tIns="86450">
            <a:noAutofit/>
          </a:bodyPr>
          <a:lstStyle/>
          <a:p>
            <a:pPr indent="0" lvl="0" marL="0" rtl="0" algn="l">
              <a:lnSpc>
                <a:spcPct val="150000"/>
              </a:lnSpc>
              <a:spcBef>
                <a:spcPts val="0"/>
              </a:spcBef>
              <a:spcAft>
                <a:spcPts val="0"/>
              </a:spcAft>
              <a:buNone/>
            </a:pPr>
            <a:r>
              <a:rPr lang="en" sz="1100">
                <a:latin typeface="Inter"/>
                <a:ea typeface="Inter"/>
                <a:cs typeface="Inter"/>
                <a:sym typeface="Inter"/>
              </a:rPr>
              <a:t>Rationale:</a:t>
            </a:r>
            <a:endParaRPr sz="1100">
              <a:latin typeface="Inter"/>
              <a:ea typeface="Inter"/>
              <a:cs typeface="Inter"/>
              <a:sym typeface="Inter"/>
            </a:endParaRPr>
          </a:p>
        </p:txBody>
      </p:sp>
      <p:sp>
        <p:nvSpPr>
          <p:cNvPr id="171" name="Google Shape;171;p28"/>
          <p:cNvSpPr txBox="1"/>
          <p:nvPr/>
        </p:nvSpPr>
        <p:spPr>
          <a:xfrm>
            <a:off x="310635" y="1570979"/>
            <a:ext cx="6693900" cy="3447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Clr>
                <a:srgbClr val="000000"/>
              </a:buClr>
              <a:buSzPts val="1000"/>
              <a:buFont typeface="Arial"/>
              <a:buNone/>
            </a:pPr>
            <a:r>
              <a:rPr b="1" lang="en" sz="1100">
                <a:solidFill>
                  <a:srgbClr val="000000"/>
                </a:solidFill>
                <a:latin typeface="Inter"/>
                <a:ea typeface="Inter"/>
                <a:cs typeface="Inter"/>
                <a:sym typeface="Inter"/>
              </a:rPr>
              <a:t>Name: ______________________________________  Date: ________ Class: ____________________</a:t>
            </a:r>
            <a:endParaRPr b="1"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