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Lst>
  <p:sldSz cy="10058400" cx="7772400"/>
  <p:notesSz cx="6858000" cy="9144000"/>
  <p:embeddedFontLst>
    <p:embeddedFont>
      <p:font typeface="Halant"/>
      <p:regular r:id="rId19"/>
      <p:bold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69BEFE2-F03E-40ED-9521-BEE766A7063F}">
  <a:tblStyle styleId="{369BEFE2-F03E-40ED-9521-BEE766A7063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bold.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Medium-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5.xml"/><Relationship Id="rId10" Type="http://schemas.openxmlformats.org/officeDocument/2006/relationships/slide" Target="slides/slide4.xml"/><Relationship Id="rId32" Type="http://schemas.openxmlformats.org/officeDocument/2006/relationships/font" Target="fonts/PlusJakartaSansMedium-boldItalic.fnt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font" Target="fonts/Halant-regular.fntdata"/><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4570435182_0_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4570435182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35e89f9568a_0_7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35e89f9568a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6030de6d5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36030de6d5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35e89f9568a_0_8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35e89f9568a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1573fbc6d3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31573fbc6d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1573fbc6d3_0_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1573fbc6d3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35e89f9568a_0_5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35e89f9568a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5e89f9568a_0_6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5e89f9568a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35e89f9568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35e89f9568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2f45c0825e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2f45c0825e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12309e6211_0_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12309e6211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12309e6211_0_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12309e6211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6.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image" Target="../media/image9.png"/><Relationship Id="rId6"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image" Target="../media/image9.png"/><Relationship Id="rId6"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image" Target="../media/image1.png"/><Relationship Id="rId6"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image" Target="../media/image1.png"/><Relationship Id="rId6"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1087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Claims Testing</a:t>
            </a:r>
            <a:endParaRPr sz="1500">
              <a:solidFill>
                <a:srgbClr val="000000"/>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9" name="Google Shape;59;p13"/>
          <p:cNvGraphicFramePr/>
          <p:nvPr/>
        </p:nvGraphicFramePr>
        <p:xfrm>
          <a:off x="427325" y="3080600"/>
          <a:ext cx="3000000" cy="3000000"/>
        </p:xfrm>
        <a:graphic>
          <a:graphicData uri="http://schemas.openxmlformats.org/drawingml/2006/table">
            <a:tbl>
              <a:tblPr>
                <a:noFill/>
                <a:tableStyleId>{369BEFE2-F03E-40ED-9521-BEE766A7063F}</a:tableStyleId>
              </a:tblPr>
              <a:tblGrid>
                <a:gridCol w="803725"/>
                <a:gridCol w="2807275"/>
                <a:gridCol w="937600"/>
                <a:gridCol w="588750"/>
                <a:gridCol w="932950"/>
                <a:gridCol w="847450"/>
              </a:tblGrid>
              <a:tr h="346150">
                <a:tc>
                  <a:txBody>
                    <a:bodyPr/>
                    <a:lstStyle/>
                    <a:p>
                      <a:pPr indent="0" lvl="0" marL="0" rtl="0" algn="ctr">
                        <a:spcBef>
                          <a:spcPts val="0"/>
                        </a:spcBef>
                        <a:spcAft>
                          <a:spcPts val="0"/>
                        </a:spcAft>
                        <a:buNone/>
                      </a:pPr>
                      <a:r>
                        <a:rPr b="1" lang="en" sz="1100">
                          <a:latin typeface="Halant"/>
                          <a:ea typeface="Halant"/>
                          <a:cs typeface="Halant"/>
                          <a:sym typeface="Halant"/>
                        </a:rPr>
                        <a:t>CLAIM</a:t>
                      </a:r>
                      <a:endParaRPr b="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Halant"/>
                          <a:ea typeface="Halant"/>
                          <a:cs typeface="Halant"/>
                          <a:sym typeface="Halant"/>
                        </a:rPr>
                        <a:t>SUPPORTING STATEMENT</a:t>
                      </a:r>
                      <a:endParaRPr b="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000">
                          <a:solidFill>
                            <a:schemeClr val="dk1"/>
                          </a:solidFill>
                          <a:latin typeface="Halant"/>
                          <a:ea typeface="Halant"/>
                          <a:cs typeface="Halant"/>
                          <a:sym typeface="Halant"/>
                        </a:rPr>
                        <a:t>INTUITION</a:t>
                      </a:r>
                      <a:endParaRPr b="1" sz="10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000">
                          <a:solidFill>
                            <a:schemeClr val="dk1"/>
                          </a:solidFill>
                          <a:latin typeface="Halant"/>
                          <a:ea typeface="Halant"/>
                          <a:cs typeface="Halant"/>
                          <a:sym typeface="Halant"/>
                        </a:rPr>
                        <a:t>LOGIC</a:t>
                      </a:r>
                      <a:endParaRPr b="1" sz="1000">
                        <a:latin typeface="Halant"/>
                        <a:ea typeface="Halant"/>
                        <a:cs typeface="Halant"/>
                        <a:sym typeface="Halant"/>
                      </a:endParaRPr>
                    </a:p>
                  </a:txBody>
                  <a:tcPr marT="91425" marB="91425" marR="91425" marL="91425" anchor="ctr">
                    <a:solidFill>
                      <a:srgbClr val="E95C3E"/>
                    </a:solidFill>
                  </a:tcPr>
                </a:tc>
                <a:tc>
                  <a:txBody>
                    <a:bodyPr/>
                    <a:lstStyle/>
                    <a:p>
                      <a:pPr indent="0" lvl="0" marL="0" rtl="0" algn="ctr">
                        <a:spcBef>
                          <a:spcPts val="0"/>
                        </a:spcBef>
                        <a:spcAft>
                          <a:spcPts val="0"/>
                        </a:spcAft>
                        <a:buNone/>
                      </a:pPr>
                      <a:r>
                        <a:rPr b="1" lang="en" sz="1000">
                          <a:solidFill>
                            <a:schemeClr val="dk1"/>
                          </a:solidFill>
                          <a:latin typeface="Halant"/>
                          <a:ea typeface="Halant"/>
                          <a:cs typeface="Halant"/>
                          <a:sym typeface="Halant"/>
                        </a:rPr>
                        <a:t>AUTHORITY</a:t>
                      </a:r>
                      <a:endParaRPr b="1" sz="1000">
                        <a:solidFill>
                          <a:schemeClr val="dk1"/>
                        </a:solidFill>
                        <a:latin typeface="Halant"/>
                        <a:ea typeface="Halant"/>
                        <a:cs typeface="Halant"/>
                        <a:sym typeface="Halant"/>
                      </a:endParaRPr>
                    </a:p>
                  </a:txBody>
                  <a:tcPr marT="91425" marB="91425" marR="91425" marL="91425" anchor="ctr">
                    <a:solidFill>
                      <a:srgbClr val="F1AF4B"/>
                    </a:solidFill>
                  </a:tcPr>
                </a:tc>
                <a:tc>
                  <a:txBody>
                    <a:bodyPr/>
                    <a:lstStyle/>
                    <a:p>
                      <a:pPr indent="0" lvl="0" marL="0" rtl="0" algn="ctr">
                        <a:spcBef>
                          <a:spcPts val="0"/>
                        </a:spcBef>
                        <a:spcAft>
                          <a:spcPts val="0"/>
                        </a:spcAft>
                        <a:buNone/>
                      </a:pPr>
                      <a:r>
                        <a:rPr b="1" lang="en" sz="1000">
                          <a:solidFill>
                            <a:schemeClr val="dk1"/>
                          </a:solidFill>
                          <a:latin typeface="Halant"/>
                          <a:ea typeface="Halant"/>
                          <a:cs typeface="Halant"/>
                          <a:sym typeface="Halant"/>
                        </a:rPr>
                        <a:t>EVIDENCE</a:t>
                      </a:r>
                      <a:endParaRPr b="1" sz="1000">
                        <a:solidFill>
                          <a:schemeClr val="dk1"/>
                        </a:solidFill>
                        <a:latin typeface="Halant"/>
                        <a:ea typeface="Halant"/>
                        <a:cs typeface="Halant"/>
                        <a:sym typeface="Halant"/>
                      </a:endParaRPr>
                    </a:p>
                  </a:txBody>
                  <a:tcPr marT="91425" marB="91425" marR="91425" marL="91425" anchor="ctr">
                    <a:solidFill>
                      <a:srgbClr val="6484F3"/>
                    </a:solidFill>
                  </a:tcPr>
                </a:tc>
              </a:tr>
              <a:tr h="481625">
                <a:tc rowSpan="4">
                  <a:txBody>
                    <a:bodyPr/>
                    <a:lstStyle/>
                    <a:p>
                      <a:pPr indent="0" lvl="0" marL="0" rtl="0" algn="ctr">
                        <a:lnSpc>
                          <a:spcPct val="96999"/>
                        </a:lnSpc>
                        <a:spcBef>
                          <a:spcPts val="0"/>
                        </a:spcBef>
                        <a:spcAft>
                          <a:spcPts val="0"/>
                        </a:spcAft>
                        <a:buClr>
                          <a:schemeClr val="dk1"/>
                        </a:buClr>
                        <a:buFont typeface="Arial"/>
                        <a:buNone/>
                      </a:pPr>
                      <a:r>
                        <a:rPr i="1" lang="en" sz="1100">
                          <a:latin typeface="Halant"/>
                          <a:ea typeface="Halant"/>
                          <a:cs typeface="Halant"/>
                          <a:sym typeface="Halant"/>
                        </a:rPr>
                        <a:t>The Earth is round.</a:t>
                      </a:r>
                      <a:endParaRPr i="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“My science teacher said the Earth is round.”</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feels right because a lot of things I see in nature are round.”</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“I’ve seen pictures from space that show the Earth is round.</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“I’ve never heard of anyone falling off the edge of the Earth, so it might be round.</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481625">
                <a:tc rowSpan="4">
                  <a:txBody>
                    <a:bodyPr/>
                    <a:lstStyle/>
                    <a:p>
                      <a:pPr indent="0" lvl="0" marL="0" rtl="0" algn="ctr">
                        <a:lnSpc>
                          <a:spcPct val="96999"/>
                        </a:lnSpc>
                        <a:spcBef>
                          <a:spcPts val="0"/>
                        </a:spcBef>
                        <a:spcAft>
                          <a:spcPts val="0"/>
                        </a:spcAft>
                        <a:buClr>
                          <a:schemeClr val="dk1"/>
                        </a:buClr>
                        <a:buFont typeface="Arial"/>
                        <a:buNone/>
                      </a:pPr>
                      <a:r>
                        <a:rPr i="1" lang="en" sz="1100">
                          <a:latin typeface="Halant"/>
                          <a:ea typeface="Halant"/>
                          <a:cs typeface="Halant"/>
                          <a:sym typeface="Halant"/>
                        </a:rPr>
                        <a:t>“Smoking is harmful to your health.”</a:t>
                      </a:r>
                      <a:endParaRPr i="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“Numerous studies show a high correlation between smoking and lung cancer.”</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“The Surgeon General warns that smoking causes cancer and other diseases.”</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“Smoking immediately causes coughing and discomfort so it isn’t healthy.”</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6150">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“I don’t think many athletes smoke.”</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32100">
                <a:tc rowSpan="4">
                  <a:txBody>
                    <a:bodyPr/>
                    <a:lstStyle/>
                    <a:p>
                      <a:pPr indent="0" lvl="0" marL="0" rtl="0" algn="ctr">
                        <a:lnSpc>
                          <a:spcPct val="96999"/>
                        </a:lnSpc>
                        <a:spcBef>
                          <a:spcPts val="0"/>
                        </a:spcBef>
                        <a:spcAft>
                          <a:spcPts val="0"/>
                        </a:spcAft>
                        <a:buClr>
                          <a:schemeClr val="dk1"/>
                        </a:buClr>
                        <a:buFont typeface="Arial"/>
                        <a:buNone/>
                      </a:pPr>
                      <a:r>
                        <a:rPr i="1" lang="en" sz="1100">
                          <a:latin typeface="Halant"/>
                          <a:ea typeface="Halant"/>
                          <a:cs typeface="Halant"/>
                          <a:sym typeface="Halant"/>
                        </a:rPr>
                        <a:t>“Social media influences public opinion.”</a:t>
                      </a:r>
                      <a:endParaRPr i="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“Campaign managers for political figures emphasize using social media during elections.” </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“Why else would companies spend millions on social media advertising?”</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“After I am online, I want certain products more.”</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38200">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“Recent polls show that many people use social media as their main source of news.”</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0" name="Google Shape;60;p13"/>
          <p:cNvSpPr txBox="1"/>
          <p:nvPr/>
        </p:nvSpPr>
        <p:spPr>
          <a:xfrm>
            <a:off x="1878100" y="14143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a:t>
            </a:r>
            <a:r>
              <a:rPr b="1" lang="en" sz="1300">
                <a:latin typeface="Halant"/>
                <a:ea typeface="Halant"/>
                <a:cs typeface="Halant"/>
                <a:sym typeface="Halant"/>
              </a:rPr>
              <a:t>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rgbClr val="000000"/>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pic>
        <p:nvPicPr>
          <p:cNvPr id="61" name="Google Shape;61;p13"/>
          <p:cNvPicPr preferRelativeResize="0"/>
          <p:nvPr/>
        </p:nvPicPr>
        <p:blipFill>
          <a:blip r:embed="rId5">
            <a:alphaModFix/>
          </a:blip>
          <a:stretch>
            <a:fillRect/>
          </a:stretch>
        </p:blipFill>
        <p:spPr>
          <a:xfrm>
            <a:off x="694375" y="1332063"/>
            <a:ext cx="1183725" cy="1183725"/>
          </a:xfrm>
          <a:prstGeom prst="rect">
            <a:avLst/>
          </a:prstGeom>
          <a:noFill/>
          <a:ln>
            <a:noFill/>
          </a:ln>
        </p:spPr>
      </p:pic>
      <p:sp>
        <p:nvSpPr>
          <p:cNvPr id="62" name="Google Shape;62;p13"/>
          <p:cNvSpPr txBox="1"/>
          <p:nvPr/>
        </p:nvSpPr>
        <p:spPr>
          <a:xfrm>
            <a:off x="352650" y="2443300"/>
            <a:ext cx="70671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200">
                <a:solidFill>
                  <a:srgbClr val="231F20"/>
                </a:solidFill>
                <a:latin typeface="Halant"/>
                <a:ea typeface="Halant"/>
                <a:cs typeface="Halant"/>
                <a:sym typeface="Halant"/>
              </a:rPr>
              <a:t>Read the CLAIM. Then look at each supporting statement. Determine which claim tester is being used. Place an X in the appropriate column for each supporting statement.</a:t>
            </a:r>
            <a:endParaRPr b="1" sz="1100">
              <a:solidFill>
                <a:schemeClr val="dk1"/>
              </a:solidFill>
              <a:latin typeface="Halant"/>
              <a:ea typeface="Halant"/>
              <a:cs typeface="Halant"/>
              <a:sym typeface="Halant"/>
            </a:endParaRPr>
          </a:p>
        </p:txBody>
      </p:sp>
      <p:sp>
        <p:nvSpPr>
          <p:cNvPr id="63" name="Google Shape;63;p13"/>
          <p:cNvSpPr txBox="1"/>
          <p:nvPr/>
        </p:nvSpPr>
        <p:spPr>
          <a:xfrm>
            <a:off x="330050" y="10871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9" name="Shape 179"/>
        <p:cNvGrpSpPr/>
        <p:nvPr/>
      </p:nvGrpSpPr>
      <p:grpSpPr>
        <a:xfrm>
          <a:off x="0" y="0"/>
          <a:ext cx="0" cy="0"/>
          <a:chOff x="0" y="0"/>
          <a:chExt cx="0" cy="0"/>
        </a:xfrm>
      </p:grpSpPr>
      <p:sp>
        <p:nvSpPr>
          <p:cNvPr id="180" name="Google Shape;180;p2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Teacher Key for Formative Assessment: Evaluating Arguments</a:t>
            </a:r>
            <a:endParaRPr sz="1900">
              <a:latin typeface="Halant"/>
              <a:ea typeface="Halant"/>
              <a:cs typeface="Halant"/>
              <a:sym typeface="Halant"/>
            </a:endParaRPr>
          </a:p>
        </p:txBody>
      </p:sp>
      <p:pic>
        <p:nvPicPr>
          <p:cNvPr id="181" name="Google Shape;181;p2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2" name="Google Shape;182;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3" name="Google Shape;183;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4" name="Google Shape;184;p22"/>
          <p:cNvSpPr txBox="1"/>
          <p:nvPr/>
        </p:nvSpPr>
        <p:spPr>
          <a:xfrm>
            <a:off x="423725" y="2043625"/>
            <a:ext cx="6903600" cy="3610200"/>
          </a:xfrm>
          <a:prstGeom prst="rect">
            <a:avLst/>
          </a:prstGeom>
          <a:noFill/>
          <a:ln>
            <a:noFill/>
          </a:ln>
        </p:spPr>
        <p:txBody>
          <a:bodyPr anchorCtr="0" anchor="t" bIns="91425" lIns="91425" spcFirstLastPara="1" rIns="91425" wrap="square" tIns="91425">
            <a:noAutofit/>
          </a:bodyPr>
          <a:lstStyle/>
          <a:p>
            <a:pPr indent="-311150" lvl="0" marL="457200" rtl="0" algn="l">
              <a:spcBef>
                <a:spcPts val="0"/>
              </a:spcBef>
              <a:spcAft>
                <a:spcPts val="0"/>
              </a:spcAft>
              <a:buClr>
                <a:schemeClr val="dk1"/>
              </a:buClr>
              <a:buSzPts val="1300"/>
              <a:buFont typeface="Inter"/>
              <a:buAutoNum type="arabicPeriod"/>
            </a:pPr>
            <a:r>
              <a:rPr lang="en" sz="1300">
                <a:solidFill>
                  <a:schemeClr val="dk1"/>
                </a:solidFill>
                <a:latin typeface="Inter"/>
                <a:ea typeface="Inter"/>
                <a:cs typeface="Inter"/>
                <a:sym typeface="Inter"/>
              </a:rPr>
              <a:t>Select the thesis statement that best answers the prompt above.</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3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a:t>
            </a:r>
            <a:r>
              <a:rPr lang="en" sz="1300">
                <a:solidFill>
                  <a:schemeClr val="dk1"/>
                </a:solidFill>
                <a:latin typeface="Inter"/>
                <a:ea typeface="Inter"/>
                <a:cs typeface="Inter"/>
                <a:sym typeface="Inter"/>
              </a:rPr>
              <a:t> Europeans and American Indians traded with one another all across colonial North America; Europeans brought cloth, farming and cooking tools, and guns, while American Indians traded a variety of food goods as well as animal pelts. </a:t>
            </a:r>
            <a:endParaRPr sz="13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300">
                <a:solidFill>
                  <a:schemeClr val="lt1"/>
                </a:solidFill>
                <a:highlight>
                  <a:schemeClr val="accent1"/>
                </a:highlight>
                <a:latin typeface="Inter"/>
                <a:ea typeface="Inter"/>
                <a:cs typeface="Inter"/>
                <a:sym typeface="Inter"/>
              </a:rPr>
              <a:t>(0 points)</a:t>
            </a:r>
            <a:endParaRPr b="1" sz="1300">
              <a:solidFill>
                <a:schemeClr val="lt1"/>
              </a:solidFill>
              <a:highlight>
                <a:schemeClr val="accent1"/>
              </a:highlight>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3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B. </a:t>
            </a:r>
            <a:r>
              <a:rPr lang="en" sz="1300">
                <a:solidFill>
                  <a:schemeClr val="dk1"/>
                </a:solidFill>
                <a:latin typeface="Inter"/>
                <a:ea typeface="Inter"/>
                <a:cs typeface="Inter"/>
                <a:sym typeface="Inter"/>
              </a:rPr>
              <a:t>Trade influenced the relationships between American Indians and Europeans in colonial North America by creating alliances and sustaining those alliances through providing benefits to both parties; however, it also hurt American Indians by spreading deadly diseases and slavery among tribal communities. </a:t>
            </a:r>
            <a:endParaRPr sz="13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300">
                <a:solidFill>
                  <a:schemeClr val="lt1"/>
                </a:solidFill>
                <a:highlight>
                  <a:schemeClr val="accent1"/>
                </a:highlight>
                <a:latin typeface="Inter"/>
                <a:ea typeface="Inter"/>
                <a:cs typeface="Inter"/>
                <a:sym typeface="Inter"/>
              </a:rPr>
              <a:t>(3 points)</a:t>
            </a:r>
            <a:endParaRPr b="1" sz="1300">
              <a:solidFill>
                <a:schemeClr val="lt1"/>
              </a:solidFill>
              <a:highlight>
                <a:schemeClr val="accent1"/>
              </a:highlight>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3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C. </a:t>
            </a:r>
            <a:r>
              <a:rPr lang="en" sz="1300">
                <a:solidFill>
                  <a:schemeClr val="dk1"/>
                </a:solidFill>
                <a:latin typeface="Inter"/>
                <a:ea typeface="Inter"/>
                <a:cs typeface="Inter"/>
                <a:sym typeface="Inter"/>
              </a:rPr>
              <a:t>Trade influenced the relationships between American Indians and Europeans in colonial North America in several different ways, both positive and negative. </a:t>
            </a:r>
            <a:r>
              <a:rPr b="1" lang="en" sz="1300">
                <a:solidFill>
                  <a:schemeClr val="lt1"/>
                </a:solidFill>
                <a:highlight>
                  <a:schemeClr val="accent1"/>
                </a:highlight>
                <a:latin typeface="Inter"/>
                <a:ea typeface="Inter"/>
                <a:cs typeface="Inter"/>
                <a:sym typeface="Inter"/>
              </a:rPr>
              <a:t>(1 point)</a:t>
            </a:r>
            <a:endParaRPr b="1" sz="1300">
              <a:solidFill>
                <a:schemeClr val="lt1"/>
              </a:solidFill>
              <a:highlight>
                <a:schemeClr val="accent1"/>
              </a:highlight>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300">
              <a:solidFill>
                <a:schemeClr val="dk1"/>
              </a:solidFill>
              <a:latin typeface="Inter"/>
              <a:ea typeface="Inter"/>
              <a:cs typeface="Inter"/>
              <a:sym typeface="Inter"/>
            </a:endParaRPr>
          </a:p>
          <a:p>
            <a:pPr indent="0" lvl="0" marL="457200" rtl="0" algn="l">
              <a:spcBef>
                <a:spcPts val="0"/>
              </a:spcBef>
              <a:spcAft>
                <a:spcPts val="0"/>
              </a:spcAft>
              <a:buNone/>
            </a:pPr>
            <a:r>
              <a:rPr b="1" lang="en" sz="1300">
                <a:solidFill>
                  <a:schemeClr val="dk1"/>
                </a:solidFill>
                <a:latin typeface="Inter"/>
                <a:ea typeface="Inter"/>
                <a:cs typeface="Inter"/>
                <a:sym typeface="Inter"/>
              </a:rPr>
              <a:t>D.</a:t>
            </a:r>
            <a:r>
              <a:rPr lang="en" sz="1300">
                <a:solidFill>
                  <a:schemeClr val="dk1"/>
                </a:solidFill>
                <a:latin typeface="Inter"/>
                <a:ea typeface="Inter"/>
                <a:cs typeface="Inter"/>
                <a:sym typeface="Inter"/>
              </a:rPr>
              <a:t> Trade influenced the relationships between American Indians and Europeans in colonial North America because both sides mutually benefited from what was being traded and therefore continued to trade with one another, even if violence did result between them and disease did spread throughout American Indian communities. </a:t>
            </a:r>
            <a:r>
              <a:rPr b="1" lang="en" sz="1300">
                <a:solidFill>
                  <a:schemeClr val="lt1"/>
                </a:solidFill>
                <a:highlight>
                  <a:schemeClr val="accent1"/>
                </a:highlight>
                <a:latin typeface="Inter"/>
                <a:ea typeface="Inter"/>
                <a:cs typeface="Inter"/>
                <a:sym typeface="Inter"/>
              </a:rPr>
              <a:t>(2 points)</a:t>
            </a:r>
            <a:endParaRPr b="1" sz="1300">
              <a:solidFill>
                <a:schemeClr val="lt1"/>
              </a:solidFill>
              <a:highlight>
                <a:schemeClr val="accent1"/>
              </a:highlight>
              <a:latin typeface="Inter"/>
              <a:ea typeface="Inter"/>
              <a:cs typeface="Inter"/>
              <a:sym typeface="Inter"/>
            </a:endParaRPr>
          </a:p>
        </p:txBody>
      </p:sp>
      <p:sp>
        <p:nvSpPr>
          <p:cNvPr id="185" name="Google Shape;185;p22"/>
          <p:cNvSpPr txBox="1"/>
          <p:nvPr/>
        </p:nvSpPr>
        <p:spPr>
          <a:xfrm>
            <a:off x="445175" y="575600"/>
            <a:ext cx="6903600" cy="1356300"/>
          </a:xfrm>
          <a:prstGeom prst="rect">
            <a:avLst/>
          </a:prstGeom>
          <a:noFill/>
          <a:ln cap="flat" cmpd="sng" w="2857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2200">
                <a:solidFill>
                  <a:schemeClr val="dk1"/>
                </a:solidFill>
                <a:latin typeface="Inter"/>
                <a:ea typeface="Inter"/>
                <a:cs typeface="Inter"/>
                <a:sym typeface="Inter"/>
              </a:rPr>
              <a:t>Prompt</a:t>
            </a:r>
            <a:r>
              <a:rPr lang="en" sz="2200">
                <a:solidFill>
                  <a:schemeClr val="dk1"/>
                </a:solidFill>
                <a:latin typeface="Inter"/>
                <a:ea typeface="Inter"/>
                <a:cs typeface="Inter"/>
                <a:sym typeface="Inter"/>
              </a:rPr>
              <a:t>: How did trade influence the relationships between American Indians and Europeans in colonial North America?</a:t>
            </a:r>
            <a:endParaRPr b="1" sz="2500">
              <a:solidFill>
                <a:schemeClr val="dk1"/>
              </a:solidFill>
              <a:latin typeface="Inter"/>
              <a:ea typeface="Inter"/>
              <a:cs typeface="Inter"/>
              <a:sym typeface="Inter"/>
            </a:endParaRPr>
          </a:p>
        </p:txBody>
      </p:sp>
      <p:sp>
        <p:nvSpPr>
          <p:cNvPr id="186" name="Google Shape;186;p22"/>
          <p:cNvSpPr txBox="1"/>
          <p:nvPr/>
        </p:nvSpPr>
        <p:spPr>
          <a:xfrm>
            <a:off x="919625" y="6615700"/>
            <a:ext cx="5954700" cy="2787300"/>
          </a:xfrm>
          <a:prstGeom prst="rect">
            <a:avLst/>
          </a:prstGeom>
          <a:noFill/>
          <a:ln cap="flat" cmpd="sng" w="28575">
            <a:solidFill>
              <a:srgbClr val="B7B7B7"/>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500">
                <a:latin typeface="Inter"/>
                <a:ea typeface="Inter"/>
                <a:cs typeface="Inter"/>
                <a:sym typeface="Inter"/>
              </a:rPr>
              <a:t>  2.  Justify your choice in the space below:</a:t>
            </a:r>
            <a:endParaRPr sz="1500">
              <a:latin typeface="Inter"/>
              <a:ea typeface="Inter"/>
              <a:cs typeface="Inter"/>
              <a:sym typeface="Inter"/>
            </a:endParaRPr>
          </a:p>
          <a:p>
            <a:pPr indent="457200" lvl="0" marL="0" rtl="0" algn="l">
              <a:spcBef>
                <a:spcPts val="0"/>
              </a:spcBef>
              <a:spcAft>
                <a:spcPts val="0"/>
              </a:spcAft>
              <a:buClr>
                <a:schemeClr val="dk1"/>
              </a:buClr>
              <a:buSzPts val="1100"/>
              <a:buFont typeface="Arial"/>
              <a:buNone/>
            </a:pPr>
            <a:r>
              <a:rPr b="1" lang="en" sz="1500">
                <a:solidFill>
                  <a:schemeClr val="accent1"/>
                </a:solidFill>
                <a:latin typeface="Inter"/>
                <a:ea typeface="Inter"/>
                <a:cs typeface="Inter"/>
                <a:sym typeface="Inter"/>
              </a:rPr>
              <a:t>Choice B is the </a:t>
            </a:r>
            <a:r>
              <a:rPr b="1" i="1" lang="en" sz="1500">
                <a:solidFill>
                  <a:schemeClr val="accent1"/>
                </a:solidFill>
                <a:latin typeface="Inter"/>
                <a:ea typeface="Inter"/>
                <a:cs typeface="Inter"/>
                <a:sym typeface="Inter"/>
              </a:rPr>
              <a:t>best</a:t>
            </a:r>
            <a:r>
              <a:rPr b="1" lang="en" sz="1500">
                <a:solidFill>
                  <a:schemeClr val="accent1"/>
                </a:solidFill>
                <a:latin typeface="Inter"/>
                <a:ea typeface="Inter"/>
                <a:cs typeface="Inter"/>
                <a:sym typeface="Inter"/>
              </a:rPr>
              <a:t> statement, as it clearly addresses the prompt by using the language of the prompt as well as being historically defensible. Each of the pieces of evidence are specific enough to be proven with appropriate evidence. Choice D, being 2 points, is clear and historically defensible, but it is not quite as clear as Choice B. Choice C notes that there were both positive and negative effects, but it gives no specifics, making it worth 1 point. Lastly, Choice A does not clearly address the prompt, but only explains what was traded, so is worth 0 points.</a:t>
            </a:r>
            <a:endParaRPr b="1" sz="1500">
              <a:solidFill>
                <a:schemeClr val="accent1"/>
              </a:solidFill>
              <a:latin typeface="Inter"/>
              <a:ea typeface="Inter"/>
              <a:cs typeface="Inter"/>
              <a:sym typeface="Inter"/>
            </a:endParaRPr>
          </a:p>
        </p:txBody>
      </p:sp>
      <p:cxnSp>
        <p:nvCxnSpPr>
          <p:cNvPr id="187" name="Google Shape;187;p22"/>
          <p:cNvCxnSpPr/>
          <p:nvPr/>
        </p:nvCxnSpPr>
        <p:spPr>
          <a:xfrm>
            <a:off x="975075" y="7072000"/>
            <a:ext cx="5904900" cy="1910400"/>
          </a:xfrm>
          <a:prstGeom prst="straightConnector1">
            <a:avLst/>
          </a:prstGeom>
          <a:noFill/>
          <a:ln cap="flat" cmpd="sng" w="9525">
            <a:solidFill>
              <a:srgbClr val="9E9E9E"/>
            </a:solidFill>
            <a:prstDash val="solid"/>
            <a:round/>
            <a:headEnd len="med" w="med" type="none"/>
            <a:tailEnd len="med" w="med" type="none"/>
          </a:ln>
        </p:spPr>
      </p:cxnSp>
      <p:cxnSp>
        <p:nvCxnSpPr>
          <p:cNvPr id="188" name="Google Shape;188;p22"/>
          <p:cNvCxnSpPr/>
          <p:nvPr/>
        </p:nvCxnSpPr>
        <p:spPr>
          <a:xfrm flipH="1" rot="10800000">
            <a:off x="975075" y="7072125"/>
            <a:ext cx="5832300" cy="1823400"/>
          </a:xfrm>
          <a:prstGeom prst="straightConnector1">
            <a:avLst/>
          </a:prstGeom>
          <a:noFill/>
          <a:ln cap="flat" cmpd="sng" w="9525">
            <a:solidFill>
              <a:srgbClr val="9E9E9E"/>
            </a:solidFill>
            <a:prstDash val="solid"/>
            <a:round/>
            <a:headEnd len="med" w="med" type="none"/>
            <a:tailEnd len="med" w="med" type="none"/>
          </a:ln>
        </p:spPr>
      </p:cxnSp>
      <p:sp>
        <p:nvSpPr>
          <p:cNvPr id="189" name="Google Shape;189;p22"/>
          <p:cNvSpPr txBox="1"/>
          <p:nvPr/>
        </p:nvSpPr>
        <p:spPr>
          <a:xfrm>
            <a:off x="2335500" y="7520650"/>
            <a:ext cx="3068100" cy="9696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Use CER Template</a:t>
            </a:r>
            <a:endParaRPr sz="1900">
              <a:solidFill>
                <a:schemeClr val="dk1"/>
              </a:solidFill>
              <a:latin typeface="Plus Jakarta Sans"/>
              <a:ea typeface="Plus Jakarta Sans"/>
              <a:cs typeface="Plus Jakarta Sans"/>
              <a:sym typeface="Plus Jakarta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3" name="Shape 193"/>
        <p:cNvGrpSpPr/>
        <p:nvPr/>
      </p:nvGrpSpPr>
      <p:grpSpPr>
        <a:xfrm>
          <a:off x="0" y="0"/>
          <a:ext cx="0" cy="0"/>
          <a:chOff x="0" y="0"/>
          <a:chExt cx="0" cy="0"/>
        </a:xfrm>
      </p:grpSpPr>
      <p:pic>
        <p:nvPicPr>
          <p:cNvPr id="194" name="Google Shape;194;p2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5" name="Google Shape;195;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6" name="Google Shape;196;p2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97" name="Google Shape;197;p23"/>
          <p:cNvGraphicFramePr/>
          <p:nvPr/>
        </p:nvGraphicFramePr>
        <p:xfrm>
          <a:off x="443891" y="1982738"/>
          <a:ext cx="3000000" cy="3000000"/>
        </p:xfrm>
        <a:graphic>
          <a:graphicData uri="http://schemas.openxmlformats.org/drawingml/2006/table">
            <a:tbl>
              <a:tblPr>
                <a:noFill/>
                <a:tableStyleId>{369BEFE2-F03E-40ED-9521-BEE766A7063F}</a:tableStyleId>
              </a:tblPr>
              <a:tblGrid>
                <a:gridCol w="1434050"/>
                <a:gridCol w="5450675"/>
              </a:tblGrid>
              <a:tr h="104475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(Your argument)</a:t>
                      </a:r>
                      <a:endParaRPr>
                        <a:solidFill>
                          <a:schemeClr val="dk1"/>
                        </a:solidFill>
                        <a:latin typeface="Inter"/>
                        <a:ea typeface="Inter"/>
                        <a:cs typeface="Inter"/>
                        <a:sym typeface="Inter"/>
                      </a:endParaRPr>
                    </a:p>
                  </a:txBody>
                  <a:tcPr marT="67050" marB="67050" marR="68000" marL="68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500">
                          <a:solidFill>
                            <a:srgbClr val="E95C3E"/>
                          </a:solidFill>
                          <a:latin typeface="Inter"/>
                          <a:ea typeface="Inter"/>
                          <a:cs typeface="Inter"/>
                          <a:sym typeface="Inter"/>
                        </a:rPr>
                        <a:t>Choice B is the </a:t>
                      </a:r>
                      <a:r>
                        <a:rPr b="1" i="1" lang="en" sz="1500">
                          <a:solidFill>
                            <a:srgbClr val="E95C3E"/>
                          </a:solidFill>
                          <a:latin typeface="Inter"/>
                          <a:ea typeface="Inter"/>
                          <a:cs typeface="Inter"/>
                          <a:sym typeface="Inter"/>
                        </a:rPr>
                        <a:t>best</a:t>
                      </a:r>
                      <a:r>
                        <a:rPr b="1" lang="en" sz="1500">
                          <a:solidFill>
                            <a:srgbClr val="E95C3E"/>
                          </a:solidFill>
                          <a:latin typeface="Inter"/>
                          <a:ea typeface="Inter"/>
                          <a:cs typeface="Inter"/>
                          <a:sym typeface="Inter"/>
                        </a:rPr>
                        <a:t> statement.</a:t>
                      </a:r>
                      <a:endParaRPr b="1" sz="1500">
                        <a:solidFill>
                          <a:srgbClr val="E95C3E"/>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08625">
                <a:tc>
                  <a:txBody>
                    <a:bodyPr/>
                    <a:lstStyle/>
                    <a:p>
                      <a:pPr indent="0" lvl="0" marL="0" rtl="0" algn="l">
                        <a:spcBef>
                          <a:spcPts val="0"/>
                        </a:spcBef>
                        <a:spcAft>
                          <a:spcPts val="0"/>
                        </a:spcAft>
                        <a:buNone/>
                      </a:pPr>
                      <a:r>
                        <a:rPr lang="en" sz="1200">
                          <a:latin typeface="Inter"/>
                          <a:ea typeface="Inter"/>
                          <a:cs typeface="Inter"/>
                          <a:sym typeface="Inter"/>
                        </a:rPr>
                        <a:t>EVIDENCE #1</a:t>
                      </a:r>
                      <a:endParaRPr sz="8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(Facts, examples, sources)</a:t>
                      </a:r>
                      <a:endParaRPr sz="10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500">
                          <a:solidFill>
                            <a:srgbClr val="E95C3E"/>
                          </a:solidFill>
                          <a:latin typeface="Inter"/>
                          <a:ea typeface="Inter"/>
                          <a:cs typeface="Inter"/>
                          <a:sym typeface="Inter"/>
                        </a:rPr>
                        <a:t>I</a:t>
                      </a:r>
                      <a:r>
                        <a:rPr b="1" lang="en" sz="1500">
                          <a:solidFill>
                            <a:srgbClr val="E95C3E"/>
                          </a:solidFill>
                          <a:latin typeface="Inter"/>
                          <a:ea typeface="Inter"/>
                          <a:cs typeface="Inter"/>
                          <a:sym typeface="Inter"/>
                        </a:rPr>
                        <a:t>t clearly addresses the prompt by using the language of the prompt as well as being historically defensible, “ by creating alliances and sustaining those alliances through providing benefits to both parties.”</a:t>
                      </a:r>
                      <a:endParaRPr b="1" sz="1500">
                        <a:solidFill>
                          <a:srgbClr val="E95C3E"/>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7040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REASONING #1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(Explanation of how the evidence supports the claim)</a:t>
                      </a:r>
                      <a:endParaRPr sz="1200">
                        <a:solidFill>
                          <a:schemeClr val="dk1"/>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500">
                          <a:solidFill>
                            <a:srgbClr val="E95C3E"/>
                          </a:solidFill>
                          <a:latin typeface="Inter"/>
                          <a:ea typeface="Inter"/>
                          <a:cs typeface="Inter"/>
                          <a:sym typeface="Inter"/>
                        </a:rPr>
                        <a:t>Each of the pieces of evidence are specific enough to be proven with appropriate evidence. </a:t>
                      </a:r>
                      <a:endParaRPr b="1" sz="1500">
                        <a:solidFill>
                          <a:srgbClr val="E95C3E"/>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0862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EVIDENCE #2</a:t>
                      </a:r>
                      <a:endParaRPr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(Facts, examples, sources)</a:t>
                      </a:r>
                      <a:endParaRPr sz="8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500">
                          <a:solidFill>
                            <a:srgbClr val="E95C3E"/>
                          </a:solidFill>
                          <a:latin typeface="Inter"/>
                          <a:ea typeface="Inter"/>
                          <a:cs typeface="Inter"/>
                          <a:sym typeface="Inter"/>
                        </a:rPr>
                        <a:t>Choice D, being 2 points, is clear and historically defensible, but it is not quite as clear as Choice B, “because both sides mutually benefited from what was being traded.”</a:t>
                      </a:r>
                      <a:endParaRPr b="1" sz="1500">
                        <a:solidFill>
                          <a:srgbClr val="E95C3E"/>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9468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REASONING #2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(Explanation of how the evidence supports the claim)</a:t>
                      </a:r>
                      <a:endParaRPr sz="8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500">
                          <a:solidFill>
                            <a:srgbClr val="E95C3E"/>
                          </a:solidFill>
                          <a:latin typeface="Inter"/>
                          <a:ea typeface="Inter"/>
                          <a:cs typeface="Inter"/>
                          <a:sym typeface="Inter"/>
                        </a:rPr>
                        <a:t>This statement claims that both sides “mutually benefited” but it does say how like Choice B does with “creating alliances.”</a:t>
                      </a:r>
                      <a:endParaRPr b="1" sz="1500">
                        <a:solidFill>
                          <a:srgbClr val="E95C3E"/>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98" name="Google Shape;198;p23"/>
          <p:cNvSpPr txBox="1"/>
          <p:nvPr/>
        </p:nvSpPr>
        <p:spPr>
          <a:xfrm>
            <a:off x="0" y="0"/>
            <a:ext cx="7772400" cy="1123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Paragraph Template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 Evidence, Reasoning (Exemplar)</a:t>
            </a:r>
            <a:endParaRPr sz="2500">
              <a:latin typeface="Plus Jakarta Sans Medium"/>
              <a:ea typeface="Plus Jakarta Sans Medium"/>
              <a:cs typeface="Plus Jakarta Sans Medium"/>
              <a:sym typeface="Plus Jakarta Sans Medium"/>
            </a:endParaRPr>
          </a:p>
        </p:txBody>
      </p:sp>
      <p:pic>
        <p:nvPicPr>
          <p:cNvPr id="199" name="Google Shape;199;p2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00" name="Google Shape;200;p23"/>
          <p:cNvSpPr txBox="1"/>
          <p:nvPr/>
        </p:nvSpPr>
        <p:spPr>
          <a:xfrm>
            <a:off x="770550" y="1292100"/>
            <a:ext cx="6231300" cy="438000"/>
          </a:xfrm>
          <a:prstGeom prst="rect">
            <a:avLst/>
          </a:prstGeom>
          <a:noFill/>
          <a:ln cap="flat" cmpd="sng" w="28575">
            <a:solidFill>
              <a:srgbClr val="B7B7B7"/>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a:latin typeface="Inter"/>
                <a:ea typeface="Inter"/>
                <a:cs typeface="Inter"/>
                <a:sym typeface="Inter"/>
              </a:rPr>
              <a:t>  2.  Justify your choice of thesis statement using the template below:</a:t>
            </a:r>
            <a:endParaRPr>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4" name="Shape 204"/>
        <p:cNvGrpSpPr/>
        <p:nvPr/>
      </p:nvGrpSpPr>
      <p:grpSpPr>
        <a:xfrm>
          <a:off x="0" y="0"/>
          <a:ext cx="0" cy="0"/>
          <a:chOff x="0" y="0"/>
          <a:chExt cx="0" cy="0"/>
        </a:xfrm>
      </p:grpSpPr>
      <p:sp>
        <p:nvSpPr>
          <p:cNvPr id="205" name="Google Shape;205;p24"/>
          <p:cNvSpPr txBox="1"/>
          <p:nvPr/>
        </p:nvSpPr>
        <p:spPr>
          <a:xfrm>
            <a:off x="1446800" y="902050"/>
            <a:ext cx="49098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 Prompt </a:t>
            </a:r>
            <a:endParaRPr b="1" sz="1900">
              <a:solidFill>
                <a:schemeClr val="dk1"/>
              </a:solidFill>
              <a:latin typeface="Plus Jakarta Sans"/>
              <a:ea typeface="Plus Jakarta Sans"/>
              <a:cs typeface="Plus Jakarta Sans"/>
              <a:sym typeface="Plus Jakarta Sans"/>
            </a:endParaRPr>
          </a:p>
        </p:txBody>
      </p:sp>
      <p:graphicFrame>
        <p:nvGraphicFramePr>
          <p:cNvPr id="206" name="Google Shape;206;p24"/>
          <p:cNvGraphicFramePr/>
          <p:nvPr/>
        </p:nvGraphicFramePr>
        <p:xfrm>
          <a:off x="969478" y="1521929"/>
          <a:ext cx="3000000" cy="3000000"/>
        </p:xfrm>
        <a:graphic>
          <a:graphicData uri="http://schemas.openxmlformats.org/drawingml/2006/table">
            <a:tbl>
              <a:tblPr>
                <a:noFill/>
                <a:tableStyleId>{369BEFE2-F03E-40ED-9521-BEE766A7063F}</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3 points (Choice B)</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07" name="Google Shape;207;p24"/>
          <p:cNvSpPr txBox="1"/>
          <p:nvPr/>
        </p:nvSpPr>
        <p:spPr>
          <a:xfrm>
            <a:off x="1250456" y="352518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Justify Your Answer</a:t>
            </a:r>
            <a:endParaRPr b="1" sz="1900">
              <a:solidFill>
                <a:schemeClr val="dk1"/>
              </a:solidFill>
              <a:latin typeface="Plus Jakarta Sans"/>
              <a:ea typeface="Plus Jakarta Sans"/>
              <a:cs typeface="Plus Jakarta Sans"/>
              <a:sym typeface="Plus Jakarta Sans"/>
            </a:endParaRPr>
          </a:p>
        </p:txBody>
      </p:sp>
      <p:graphicFrame>
        <p:nvGraphicFramePr>
          <p:cNvPr id="208" name="Google Shape;208;p24"/>
          <p:cNvGraphicFramePr/>
          <p:nvPr/>
        </p:nvGraphicFramePr>
        <p:xfrm>
          <a:off x="559991" y="4094910"/>
          <a:ext cx="3000000" cy="3000000"/>
        </p:xfrm>
        <a:graphic>
          <a:graphicData uri="http://schemas.openxmlformats.org/drawingml/2006/table">
            <a:tbl>
              <a:tblPr>
                <a:noFill/>
                <a:tableStyleId>{369BEFE2-F03E-40ED-9521-BEE766A7063F}</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300">
                          <a:latin typeface="Inter"/>
                          <a:ea typeface="Inter"/>
                          <a:cs typeface="Inter"/>
                          <a:sym typeface="Inter"/>
                        </a:rPr>
                        <a:t>3 points</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a:t>
                      </a:r>
                      <a:endParaRPr sz="1300">
                        <a:latin typeface="Inter"/>
                        <a:ea typeface="Inter"/>
                        <a:cs typeface="Inter"/>
                        <a:sym typeface="Inter"/>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None/>
                      </a:pPr>
                      <a:r>
                        <a:rPr lang="en" sz="1300">
                          <a:solidFill>
                            <a:srgbClr val="000000"/>
                          </a:solidFill>
                          <a:latin typeface="Inter"/>
                          <a:ea typeface="Inter"/>
                          <a:cs typeface="Inter"/>
                          <a:sym typeface="Inter"/>
                        </a:rPr>
                        <a:t>Student thoroughly justifies their choice of the </a:t>
                      </a:r>
                      <a:r>
                        <a:rPr i="1" lang="en" sz="1300">
                          <a:solidFill>
                            <a:srgbClr val="000000"/>
                          </a:solidFill>
                          <a:latin typeface="Inter"/>
                          <a:ea typeface="Inter"/>
                          <a:cs typeface="Inter"/>
                          <a:sym typeface="Inter"/>
                        </a:rPr>
                        <a:t>best</a:t>
                      </a:r>
                      <a:r>
                        <a:rPr lang="en" sz="1300">
                          <a:solidFill>
                            <a:srgbClr val="000000"/>
                          </a:solidFill>
                          <a:latin typeface="Inter"/>
                          <a:ea typeface="Inter"/>
                          <a:cs typeface="Inter"/>
                          <a:sym typeface="Inter"/>
                        </a:rPr>
                        <a:t> thesis statement —which is worth three points as shown on the teacher key—that would answer the prompt.</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solidFill>
                            <a:srgbClr val="000000"/>
                          </a:solidFill>
                          <a:latin typeface="Inter"/>
                          <a:ea typeface="Inter"/>
                          <a:cs typeface="Inter"/>
                          <a:sym typeface="Inter"/>
                        </a:rPr>
                        <a:t>Student thoroughly justifies their choice of either the 1 or 2 point option from the WMC question. </a:t>
                      </a:r>
                      <a:endParaRPr sz="1300">
                        <a:solidFill>
                          <a:srgbClr val="000000"/>
                        </a:solidFill>
                        <a:latin typeface="Inter"/>
                        <a:ea typeface="Inter"/>
                        <a:cs typeface="Inter"/>
                        <a:sym typeface="Inter"/>
                      </a:endParaRPr>
                    </a:p>
                    <a:p>
                      <a:pPr indent="0" lvl="0" marL="0" rtl="0" algn="l">
                        <a:spcBef>
                          <a:spcPts val="0"/>
                        </a:spcBef>
                        <a:spcAft>
                          <a:spcPts val="0"/>
                        </a:spcAft>
                        <a:buNone/>
                      </a:pPr>
                      <a:r>
                        <a:rPr lang="en" sz="1300">
                          <a:solidFill>
                            <a:srgbClr val="000000"/>
                          </a:solidFill>
                          <a:latin typeface="Inter"/>
                          <a:ea typeface="Inter"/>
                          <a:cs typeface="Inter"/>
                          <a:sym typeface="Inter"/>
                        </a:rPr>
                        <a:t>OR</a:t>
                      </a:r>
                      <a:endParaRPr sz="1300">
                        <a:solidFill>
                          <a:srgbClr val="000000"/>
                        </a:solidFill>
                        <a:latin typeface="Inter"/>
                        <a:ea typeface="Inter"/>
                        <a:cs typeface="Inter"/>
                        <a:sym typeface="Inter"/>
                      </a:endParaRPr>
                    </a:p>
                    <a:p>
                      <a:pPr indent="0" lvl="0" marL="0" rtl="0" algn="l">
                        <a:spcBef>
                          <a:spcPts val="0"/>
                        </a:spcBef>
                        <a:spcAft>
                          <a:spcPts val="0"/>
                        </a:spcAft>
                        <a:buNone/>
                      </a:pPr>
                      <a:r>
                        <a:rPr lang="en" sz="1300">
                          <a:solidFill>
                            <a:srgbClr val="000000"/>
                          </a:solidFill>
                          <a:latin typeface="Inter"/>
                          <a:ea typeface="Inter"/>
                          <a:cs typeface="Inter"/>
                          <a:sym typeface="Inter"/>
                        </a:rPr>
                        <a:t>Student’s justification of the 3 point option needs deeper analysis.</a:t>
                      </a:r>
                      <a:endParaRPr sz="1300">
                        <a:solidFill>
                          <a:srgbClr val="000000"/>
                        </a:solidFill>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Student’s justification of their choice (either the 1 or 2 point option) lacks deep analysis.</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 either makes no attempt to justify their choice OR try to justify the 0 point option.</a:t>
                      </a:r>
                      <a:endParaRPr sz="1300">
                        <a:latin typeface="Inter"/>
                        <a:ea typeface="Inter"/>
                        <a:cs typeface="Inter"/>
                        <a:sym typeface="Inter"/>
                      </a:endParaRPr>
                    </a:p>
                  </a:txBody>
                  <a:tcPr marT="91425" marB="91425" marR="91425" marL="91425">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09" name="Google Shape;209;p24"/>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210" name="Google Shape;210;p2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Rubric for Formative Assessment: Evaluating Arguments</a:t>
            </a:r>
            <a:endParaRPr sz="1900">
              <a:latin typeface="Halant"/>
              <a:ea typeface="Halant"/>
              <a:cs typeface="Halant"/>
              <a:sym typeface="Halant"/>
            </a:endParaRPr>
          </a:p>
        </p:txBody>
      </p:sp>
      <p:pic>
        <p:nvPicPr>
          <p:cNvPr id="211" name="Google Shape;211;p2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2" name="Google Shape;212;p2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3" name="Google Shape;213;p2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7" name="Shape 67"/>
        <p:cNvGrpSpPr/>
        <p:nvPr/>
      </p:nvGrpSpPr>
      <p:grpSpPr>
        <a:xfrm>
          <a:off x="0" y="0"/>
          <a:ext cx="0" cy="0"/>
          <a:chOff x="0" y="0"/>
          <a:chExt cx="0" cy="0"/>
        </a:xfrm>
      </p:grpSpPr>
      <p:pic>
        <p:nvPicPr>
          <p:cNvPr id="68" name="Google Shape;68;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9" name="Google Shape;6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0" name="Google Shape;7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1" name="Google Shape;71;p14"/>
          <p:cNvSpPr txBox="1"/>
          <p:nvPr/>
        </p:nvSpPr>
        <p:spPr>
          <a:xfrm>
            <a:off x="322950" y="2601175"/>
            <a:ext cx="4852800" cy="153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endParaRPr b="1" sz="11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Halant"/>
                <a:ea typeface="Halant"/>
                <a:cs typeface="Halant"/>
                <a:sym typeface="Halant"/>
              </a:rPr>
              <a:t>1) Read each claim/myth about American Indians.</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Halant"/>
                <a:ea typeface="Halant"/>
                <a:cs typeface="Halant"/>
                <a:sym typeface="Halant"/>
              </a:rPr>
              <a:t>2) Using logic and intuition, write a statement that explains why you believe the claim to be false.</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Halant"/>
                <a:ea typeface="Halant"/>
                <a:cs typeface="Halant"/>
                <a:sym typeface="Halant"/>
              </a:rPr>
              <a:t>3) Write which claims tester (logic or intuition) you used when thinking about the myth.</a:t>
            </a:r>
            <a:endParaRPr sz="1100">
              <a:solidFill>
                <a:schemeClr val="dk1"/>
              </a:solidFill>
              <a:latin typeface="Halant"/>
              <a:ea typeface="Halant"/>
              <a:cs typeface="Halant"/>
              <a:sym typeface="Halant"/>
            </a:endParaRPr>
          </a:p>
        </p:txBody>
      </p:sp>
      <p:pic>
        <p:nvPicPr>
          <p:cNvPr id="72" name="Google Shape;72;p14"/>
          <p:cNvPicPr preferRelativeResize="0"/>
          <p:nvPr/>
        </p:nvPicPr>
        <p:blipFill rotWithShape="1">
          <a:blip r:embed="rId4">
            <a:alphaModFix/>
          </a:blip>
          <a:srcRect b="22201" l="42203" r="22121" t="25089"/>
          <a:stretch/>
        </p:blipFill>
        <p:spPr>
          <a:xfrm>
            <a:off x="5175724" y="2324912"/>
            <a:ext cx="1839898" cy="1811816"/>
          </a:xfrm>
          <a:prstGeom prst="rect">
            <a:avLst/>
          </a:prstGeom>
          <a:noFill/>
          <a:ln>
            <a:noFill/>
          </a:ln>
        </p:spPr>
      </p:pic>
      <p:graphicFrame>
        <p:nvGraphicFramePr>
          <p:cNvPr id="73" name="Google Shape;73;p14"/>
          <p:cNvGraphicFramePr/>
          <p:nvPr/>
        </p:nvGraphicFramePr>
        <p:xfrm>
          <a:off x="419100" y="4305300"/>
          <a:ext cx="3000000" cy="3000000"/>
        </p:xfrm>
        <a:graphic>
          <a:graphicData uri="http://schemas.openxmlformats.org/drawingml/2006/table">
            <a:tbl>
              <a:tblPr>
                <a:noFill/>
                <a:tableStyleId>{369BEFE2-F03E-40ED-9521-BEE766A7063F}</a:tableStyleId>
              </a:tblPr>
              <a:tblGrid>
                <a:gridCol w="2198850"/>
                <a:gridCol w="2852325"/>
                <a:gridCol w="1545375"/>
              </a:tblGrid>
              <a:tr h="381000">
                <a:tc>
                  <a:txBody>
                    <a:bodyPr/>
                    <a:lstStyle/>
                    <a:p>
                      <a:pPr indent="0" lvl="0" marL="0" rtl="0" algn="ctr">
                        <a:spcBef>
                          <a:spcPts val="0"/>
                        </a:spcBef>
                        <a:spcAft>
                          <a:spcPts val="0"/>
                        </a:spcAft>
                        <a:buNone/>
                      </a:pPr>
                      <a:r>
                        <a:rPr b="1" lang="en">
                          <a:latin typeface="Halant"/>
                          <a:ea typeface="Halant"/>
                          <a:cs typeface="Halant"/>
                          <a:sym typeface="Halant"/>
                        </a:rPr>
                        <a:t>Claim/Myth</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Halant"/>
                          <a:ea typeface="Halant"/>
                          <a:cs typeface="Halant"/>
                          <a:sym typeface="Halant"/>
                        </a:rPr>
                        <a:t>Statement</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Halant"/>
                          <a:ea typeface="Halant"/>
                          <a:cs typeface="Halant"/>
                          <a:sym typeface="Halant"/>
                        </a:rPr>
                        <a:t>Claims Tester(s)</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r>
              <a:tr h="381000">
                <a:tc>
                  <a:txBody>
                    <a:bodyPr/>
                    <a:lstStyle/>
                    <a:p>
                      <a:pPr indent="0" lvl="0" marL="0" rtl="0" algn="l">
                        <a:lnSpc>
                          <a:spcPct val="96999"/>
                        </a:lnSpc>
                        <a:spcBef>
                          <a:spcPts val="0"/>
                        </a:spcBef>
                        <a:spcAft>
                          <a:spcPts val="0"/>
                        </a:spcAft>
                        <a:buClr>
                          <a:schemeClr val="dk1"/>
                        </a:buClr>
                        <a:buFont typeface="Arial"/>
                        <a:buNone/>
                      </a:pPr>
                      <a:r>
                        <a:rPr i="1" lang="en" sz="1100">
                          <a:solidFill>
                            <a:schemeClr val="dk1"/>
                          </a:solidFill>
                          <a:latin typeface="Halant"/>
                          <a:ea typeface="Halant"/>
                          <a:cs typeface="Halant"/>
                          <a:sym typeface="Halant"/>
                        </a:rPr>
                        <a:t>Native Americans lived in a state of anarchy without any form of structured government, laws, or order .</a:t>
                      </a:r>
                      <a:endParaRPr i="1">
                        <a:solidFill>
                          <a:schemeClr val="dk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lnSpc>
                          <a:spcPct val="96999"/>
                        </a:lnSpc>
                        <a:spcBef>
                          <a:spcPts val="0"/>
                        </a:spcBef>
                        <a:spcAft>
                          <a:spcPts val="0"/>
                        </a:spcAft>
                        <a:buNone/>
                      </a:pPr>
                      <a:r>
                        <a:rPr i="1" lang="en" sz="1100">
                          <a:solidFill>
                            <a:schemeClr val="dk1"/>
                          </a:solidFill>
                          <a:latin typeface="Halant"/>
                          <a:ea typeface="Halant"/>
                          <a:cs typeface="Halant"/>
                          <a:sym typeface="Halant"/>
                        </a:rPr>
                        <a:t>Thanksgiving proves that Indians welcomed the Pilgrims, and there existed a mutually beneficial relationship between the Native Americans and the early colonists.</a:t>
                      </a:r>
                      <a:endParaRPr i="1">
                        <a:solidFill>
                          <a:schemeClr val="dk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lnSpc>
                          <a:spcPct val="96999"/>
                        </a:lnSpc>
                        <a:spcBef>
                          <a:spcPts val="0"/>
                        </a:spcBef>
                        <a:spcAft>
                          <a:spcPts val="0"/>
                        </a:spcAft>
                        <a:buNone/>
                      </a:pPr>
                      <a:r>
                        <a:rPr i="1" lang="en" sz="1100">
                          <a:solidFill>
                            <a:srgbClr val="231F20"/>
                          </a:solidFill>
                          <a:latin typeface="Halant"/>
                          <a:ea typeface="Halant"/>
                          <a:cs typeface="Halant"/>
                          <a:sym typeface="Halant"/>
                        </a:rPr>
                        <a:t>Indians were savage and warlike, engaging in constant battles and violent practices that justified European efforts to civilize and pacify them.</a:t>
                      </a:r>
                      <a:endParaRPr i="1">
                        <a:solidFill>
                          <a:schemeClr val="dk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lnSpc>
                          <a:spcPct val="96999"/>
                        </a:lnSpc>
                        <a:spcBef>
                          <a:spcPts val="0"/>
                        </a:spcBef>
                        <a:spcAft>
                          <a:spcPts val="0"/>
                        </a:spcAft>
                        <a:buClr>
                          <a:schemeClr val="dk1"/>
                        </a:buClr>
                        <a:buSzPts val="1100"/>
                        <a:buFont typeface="Arial"/>
                        <a:buNone/>
                      </a:pPr>
                      <a:r>
                        <a:rPr i="1" lang="en" sz="1100">
                          <a:solidFill>
                            <a:srgbClr val="231F20"/>
                          </a:solidFill>
                          <a:latin typeface="Halant"/>
                          <a:ea typeface="Halant"/>
                          <a:cs typeface="Halant"/>
                          <a:sym typeface="Halant"/>
                        </a:rPr>
                        <a:t>Columbus discovered America, bringing European civilization to an unknown and uncharted land, previously isolated from the rest of the world.</a:t>
                      </a:r>
                      <a:endParaRPr i="1">
                        <a:solidFill>
                          <a:schemeClr val="dk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4" name="Google Shape;74;p14"/>
          <p:cNvSpPr txBox="1"/>
          <p:nvPr/>
        </p:nvSpPr>
        <p:spPr>
          <a:xfrm>
            <a:off x="862100" y="8777425"/>
            <a:ext cx="6048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000000"/>
                </a:solidFill>
                <a:latin typeface="Halant"/>
                <a:ea typeface="Halant"/>
                <a:cs typeface="Halant"/>
                <a:sym typeface="Halant"/>
              </a:rPr>
              <a:t>Note: Myths adapted from </a:t>
            </a:r>
            <a:r>
              <a:rPr i="1" lang="en" sz="1200">
                <a:solidFill>
                  <a:srgbClr val="000000"/>
                </a:solidFill>
                <a:latin typeface="Halant"/>
                <a:ea typeface="Halant"/>
                <a:cs typeface="Halant"/>
                <a:sym typeface="Halant"/>
              </a:rPr>
              <a:t>“All the Real Indians Died Off” and 20 other Myths About Native Americans</a:t>
            </a:r>
            <a:r>
              <a:rPr lang="en" sz="1200">
                <a:solidFill>
                  <a:srgbClr val="000000"/>
                </a:solidFill>
                <a:latin typeface="Halant"/>
                <a:ea typeface="Halant"/>
                <a:cs typeface="Halant"/>
                <a:sym typeface="Halant"/>
              </a:rPr>
              <a:t> by Roxanne Dunbar-Ortiz and Dina Gilio-Whitaker</a:t>
            </a:r>
            <a:endParaRPr sz="1200"/>
          </a:p>
        </p:txBody>
      </p:sp>
      <p:sp>
        <p:nvSpPr>
          <p:cNvPr id="75" name="Google Shape;75;p14"/>
          <p:cNvSpPr txBox="1"/>
          <p:nvPr/>
        </p:nvSpPr>
        <p:spPr>
          <a:xfrm>
            <a:off x="1878100" y="14143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a:t>
            </a:r>
            <a:r>
              <a:rPr b="1" lang="en" sz="1300">
                <a:latin typeface="Halant"/>
                <a:ea typeface="Halant"/>
                <a:cs typeface="Halant"/>
                <a:sym typeface="Halant"/>
              </a:rPr>
              <a:t>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rgbClr val="000000"/>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pic>
        <p:nvPicPr>
          <p:cNvPr id="76" name="Google Shape;76;p14"/>
          <p:cNvPicPr preferRelativeResize="0"/>
          <p:nvPr/>
        </p:nvPicPr>
        <p:blipFill>
          <a:blip r:embed="rId5">
            <a:alphaModFix/>
          </a:blip>
          <a:stretch>
            <a:fillRect/>
          </a:stretch>
        </p:blipFill>
        <p:spPr>
          <a:xfrm>
            <a:off x="694375" y="1332063"/>
            <a:ext cx="1183725" cy="1183725"/>
          </a:xfrm>
          <a:prstGeom prst="rect">
            <a:avLst/>
          </a:prstGeom>
          <a:noFill/>
          <a:ln>
            <a:noFill/>
          </a:ln>
        </p:spPr>
      </p:pic>
      <p:sp>
        <p:nvSpPr>
          <p:cNvPr id="77" name="Google Shape;77;p14"/>
          <p:cNvSpPr txBox="1"/>
          <p:nvPr/>
        </p:nvSpPr>
        <p:spPr>
          <a:xfrm>
            <a:off x="0" y="0"/>
            <a:ext cx="7772400" cy="1087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Claims Testing</a:t>
            </a:r>
            <a:endParaRPr sz="1500">
              <a:solidFill>
                <a:srgbClr val="000000"/>
              </a:solidFill>
              <a:latin typeface="Plus Jakarta Sans Medium"/>
              <a:ea typeface="Plus Jakarta Sans Medium"/>
              <a:cs typeface="Plus Jakarta Sans Medium"/>
              <a:sym typeface="Plus Jakarta Sans Medium"/>
            </a:endParaRPr>
          </a:p>
        </p:txBody>
      </p:sp>
      <p:pic>
        <p:nvPicPr>
          <p:cNvPr id="78" name="Google Shape;78;p14"/>
          <p:cNvPicPr preferRelativeResize="0"/>
          <p:nvPr/>
        </p:nvPicPr>
        <p:blipFill>
          <a:blip r:embed="rId6">
            <a:alphaModFix/>
          </a:blip>
          <a:stretch>
            <a:fillRect/>
          </a:stretch>
        </p:blipFill>
        <p:spPr>
          <a:xfrm>
            <a:off x="216272" y="230997"/>
            <a:ext cx="1056536" cy="438114"/>
          </a:xfrm>
          <a:prstGeom prst="rect">
            <a:avLst/>
          </a:prstGeom>
          <a:noFill/>
          <a:ln>
            <a:noFill/>
          </a:ln>
        </p:spPr>
      </p:pic>
      <p:sp>
        <p:nvSpPr>
          <p:cNvPr id="79" name="Google Shape;79;p14"/>
          <p:cNvSpPr txBox="1"/>
          <p:nvPr/>
        </p:nvSpPr>
        <p:spPr>
          <a:xfrm>
            <a:off x="330050" y="10871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3" name="Shape 83"/>
        <p:cNvGrpSpPr/>
        <p:nvPr/>
      </p:nvGrpSpPr>
      <p:grpSpPr>
        <a:xfrm>
          <a:off x="0" y="0"/>
          <a:ext cx="0" cy="0"/>
          <a:chOff x="0" y="0"/>
          <a:chExt cx="0" cy="0"/>
        </a:xfrm>
      </p:grpSpPr>
      <p:pic>
        <p:nvPicPr>
          <p:cNvPr id="84" name="Google Shape;84;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5" name="Google Shape;85;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6" name="Google Shape;86;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7" name="Google Shape;87;p15"/>
          <p:cNvSpPr txBox="1"/>
          <p:nvPr/>
        </p:nvSpPr>
        <p:spPr>
          <a:xfrm>
            <a:off x="322950" y="2601175"/>
            <a:ext cx="4852800" cy="153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endParaRPr b="1" sz="11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Halant"/>
                <a:ea typeface="Halant"/>
                <a:cs typeface="Halant"/>
                <a:sym typeface="Halant"/>
              </a:rPr>
              <a:t>1) Read each claim/myth about American Indians.</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Halant"/>
                <a:ea typeface="Halant"/>
                <a:cs typeface="Halant"/>
                <a:sym typeface="Halant"/>
              </a:rPr>
              <a:t>2) Thinking about authority and evidence, what sources could contradict and challenge the claim/myth.</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Halant"/>
                <a:ea typeface="Halant"/>
                <a:cs typeface="Halant"/>
                <a:sym typeface="Halant"/>
              </a:rPr>
              <a:t>3) Write which claims tester (authority or evidence)  you used when thinking about the myth.</a:t>
            </a:r>
            <a:endParaRPr sz="1100">
              <a:solidFill>
                <a:schemeClr val="dk1"/>
              </a:solidFill>
              <a:latin typeface="Halant"/>
              <a:ea typeface="Halant"/>
              <a:cs typeface="Halant"/>
              <a:sym typeface="Halant"/>
            </a:endParaRPr>
          </a:p>
        </p:txBody>
      </p:sp>
      <p:pic>
        <p:nvPicPr>
          <p:cNvPr id="88" name="Google Shape;88;p15"/>
          <p:cNvPicPr preferRelativeResize="0"/>
          <p:nvPr/>
        </p:nvPicPr>
        <p:blipFill rotWithShape="1">
          <a:blip r:embed="rId4">
            <a:alphaModFix/>
          </a:blip>
          <a:srcRect b="22201" l="42203" r="22121" t="25089"/>
          <a:stretch/>
        </p:blipFill>
        <p:spPr>
          <a:xfrm>
            <a:off x="5175724" y="2324912"/>
            <a:ext cx="1839898" cy="1811816"/>
          </a:xfrm>
          <a:prstGeom prst="rect">
            <a:avLst/>
          </a:prstGeom>
          <a:noFill/>
          <a:ln>
            <a:noFill/>
          </a:ln>
        </p:spPr>
      </p:pic>
      <p:graphicFrame>
        <p:nvGraphicFramePr>
          <p:cNvPr id="89" name="Google Shape;89;p15"/>
          <p:cNvGraphicFramePr/>
          <p:nvPr/>
        </p:nvGraphicFramePr>
        <p:xfrm>
          <a:off x="419100" y="4305300"/>
          <a:ext cx="3000000" cy="3000000"/>
        </p:xfrm>
        <a:graphic>
          <a:graphicData uri="http://schemas.openxmlformats.org/drawingml/2006/table">
            <a:tbl>
              <a:tblPr>
                <a:noFill/>
                <a:tableStyleId>{369BEFE2-F03E-40ED-9521-BEE766A7063F}</a:tableStyleId>
              </a:tblPr>
              <a:tblGrid>
                <a:gridCol w="2198850"/>
                <a:gridCol w="2852325"/>
                <a:gridCol w="1545375"/>
              </a:tblGrid>
              <a:tr h="381000">
                <a:tc>
                  <a:txBody>
                    <a:bodyPr/>
                    <a:lstStyle/>
                    <a:p>
                      <a:pPr indent="0" lvl="0" marL="0" rtl="0" algn="ctr">
                        <a:spcBef>
                          <a:spcPts val="0"/>
                        </a:spcBef>
                        <a:spcAft>
                          <a:spcPts val="0"/>
                        </a:spcAft>
                        <a:buNone/>
                      </a:pPr>
                      <a:r>
                        <a:rPr b="1" lang="en">
                          <a:latin typeface="Halant"/>
                          <a:ea typeface="Halant"/>
                          <a:cs typeface="Halant"/>
                          <a:sym typeface="Halant"/>
                        </a:rPr>
                        <a:t>Claim/Myth</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Halant"/>
                          <a:ea typeface="Halant"/>
                          <a:cs typeface="Halant"/>
                          <a:sym typeface="Halant"/>
                        </a:rPr>
                        <a:t>Potential Source</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Halant"/>
                          <a:ea typeface="Halant"/>
                          <a:cs typeface="Halant"/>
                          <a:sym typeface="Halant"/>
                        </a:rPr>
                        <a:t>Claims Tester(s)</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r>
              <a:tr h="381000">
                <a:tc>
                  <a:txBody>
                    <a:bodyPr/>
                    <a:lstStyle/>
                    <a:p>
                      <a:pPr indent="0" lvl="0" marL="0" rtl="0" algn="l">
                        <a:lnSpc>
                          <a:spcPct val="96999"/>
                        </a:lnSpc>
                        <a:spcBef>
                          <a:spcPts val="0"/>
                        </a:spcBef>
                        <a:spcAft>
                          <a:spcPts val="0"/>
                        </a:spcAft>
                        <a:buClr>
                          <a:schemeClr val="dk1"/>
                        </a:buClr>
                        <a:buFont typeface="Arial"/>
                        <a:buNone/>
                      </a:pPr>
                      <a:r>
                        <a:rPr i="1" lang="en" sz="1100">
                          <a:solidFill>
                            <a:schemeClr val="dk1"/>
                          </a:solidFill>
                          <a:latin typeface="Halant"/>
                          <a:ea typeface="Halant"/>
                          <a:cs typeface="Halant"/>
                          <a:sym typeface="Halant"/>
                        </a:rPr>
                        <a:t>All the real Indians died off, leaving behind no true American Indian descendents or cultural continuity in the present day.</a:t>
                      </a:r>
                      <a:endParaRPr i="1">
                        <a:solidFill>
                          <a:schemeClr val="dk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lnSpc>
                          <a:spcPct val="96999"/>
                        </a:lnSpc>
                        <a:spcBef>
                          <a:spcPts val="0"/>
                        </a:spcBef>
                        <a:spcAft>
                          <a:spcPts val="0"/>
                        </a:spcAft>
                        <a:buClr>
                          <a:schemeClr val="dk1"/>
                        </a:buClr>
                        <a:buFont typeface="Arial"/>
                        <a:buNone/>
                      </a:pPr>
                      <a:r>
                        <a:rPr i="1" lang="en" sz="1100">
                          <a:solidFill>
                            <a:schemeClr val="dk1"/>
                          </a:solidFill>
                          <a:latin typeface="Halant"/>
                          <a:ea typeface="Halant"/>
                          <a:cs typeface="Halant"/>
                          <a:sym typeface="Halant"/>
                        </a:rPr>
                        <a:t>All the first peoples to live in the Western Hemisphere arrived from Asia through the Bering Land Bridge during the last Ice Age.</a:t>
                      </a:r>
                      <a:endParaRPr i="1">
                        <a:solidFill>
                          <a:schemeClr val="dk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lnSpc>
                          <a:spcPct val="96999"/>
                        </a:lnSpc>
                        <a:spcBef>
                          <a:spcPts val="0"/>
                        </a:spcBef>
                        <a:spcAft>
                          <a:spcPts val="0"/>
                        </a:spcAft>
                        <a:buNone/>
                      </a:pPr>
                      <a:r>
                        <a:rPr i="1" lang="en" sz="1100">
                          <a:solidFill>
                            <a:srgbClr val="231F20"/>
                          </a:solidFill>
                          <a:latin typeface="Halant"/>
                          <a:ea typeface="Halant"/>
                          <a:cs typeface="Halant"/>
                          <a:sym typeface="Halant"/>
                        </a:rPr>
                        <a:t>Europeans brought civilization to the Indians, who lived in primitive conditions and lacked the advanced knowledge and cultural achievements of the Europeans.</a:t>
                      </a:r>
                      <a:endParaRPr i="1">
                        <a:solidFill>
                          <a:schemeClr val="dk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lnSpc>
                          <a:spcPct val="96999"/>
                        </a:lnSpc>
                        <a:spcBef>
                          <a:spcPts val="0"/>
                        </a:spcBef>
                        <a:spcAft>
                          <a:spcPts val="0"/>
                        </a:spcAft>
                        <a:buClr>
                          <a:schemeClr val="dk1"/>
                        </a:buClr>
                        <a:buSzPts val="1100"/>
                        <a:buFont typeface="Arial"/>
                        <a:buNone/>
                      </a:pPr>
                      <a:r>
                        <a:rPr i="1" lang="en" sz="1100">
                          <a:solidFill>
                            <a:srgbClr val="231F20"/>
                          </a:solidFill>
                          <a:latin typeface="Halant"/>
                          <a:ea typeface="Halant"/>
                          <a:cs typeface="Halant"/>
                          <a:sym typeface="Halant"/>
                        </a:rPr>
                        <a:t>The Americas were a vast wilderness inhabited by small, scattered bands of Indigenous peoples who lived in harmony with nature, leaving it virtually unchanged by human activity.</a:t>
                      </a:r>
                      <a:endParaRPr i="1">
                        <a:solidFill>
                          <a:schemeClr val="dk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90" name="Google Shape;90;p15"/>
          <p:cNvSpPr txBox="1"/>
          <p:nvPr/>
        </p:nvSpPr>
        <p:spPr>
          <a:xfrm>
            <a:off x="862100" y="8777425"/>
            <a:ext cx="6048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000000"/>
                </a:solidFill>
                <a:latin typeface="Halant"/>
                <a:ea typeface="Halant"/>
                <a:cs typeface="Halant"/>
                <a:sym typeface="Halant"/>
              </a:rPr>
              <a:t>Note: Myths adapted from </a:t>
            </a:r>
            <a:r>
              <a:rPr i="1" lang="en" sz="1200">
                <a:solidFill>
                  <a:srgbClr val="000000"/>
                </a:solidFill>
                <a:latin typeface="Halant"/>
                <a:ea typeface="Halant"/>
                <a:cs typeface="Halant"/>
                <a:sym typeface="Halant"/>
              </a:rPr>
              <a:t>“All the Real Indians Died Off” and 20 other Myths About Native Americans</a:t>
            </a:r>
            <a:r>
              <a:rPr lang="en" sz="1200">
                <a:solidFill>
                  <a:srgbClr val="000000"/>
                </a:solidFill>
                <a:latin typeface="Halant"/>
                <a:ea typeface="Halant"/>
                <a:cs typeface="Halant"/>
                <a:sym typeface="Halant"/>
              </a:rPr>
              <a:t> by Roxanne Dunbar-Ortiz and Dina Gilio-Whitaker</a:t>
            </a:r>
            <a:endParaRPr sz="1200"/>
          </a:p>
        </p:txBody>
      </p:sp>
      <p:sp>
        <p:nvSpPr>
          <p:cNvPr id="91" name="Google Shape;91;p15"/>
          <p:cNvSpPr txBox="1"/>
          <p:nvPr/>
        </p:nvSpPr>
        <p:spPr>
          <a:xfrm>
            <a:off x="1878100" y="14143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a:t>
            </a:r>
            <a:r>
              <a:rPr b="1" lang="en" sz="1300">
                <a:latin typeface="Halant"/>
                <a:ea typeface="Halant"/>
                <a:cs typeface="Halant"/>
                <a:sym typeface="Halant"/>
              </a:rPr>
              <a:t>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rgbClr val="000000"/>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pic>
        <p:nvPicPr>
          <p:cNvPr id="92" name="Google Shape;92;p15"/>
          <p:cNvPicPr preferRelativeResize="0"/>
          <p:nvPr/>
        </p:nvPicPr>
        <p:blipFill>
          <a:blip r:embed="rId5">
            <a:alphaModFix/>
          </a:blip>
          <a:stretch>
            <a:fillRect/>
          </a:stretch>
        </p:blipFill>
        <p:spPr>
          <a:xfrm>
            <a:off x="694375" y="1332063"/>
            <a:ext cx="1183725" cy="1183725"/>
          </a:xfrm>
          <a:prstGeom prst="rect">
            <a:avLst/>
          </a:prstGeom>
          <a:noFill/>
          <a:ln>
            <a:noFill/>
          </a:ln>
        </p:spPr>
      </p:pic>
      <p:sp>
        <p:nvSpPr>
          <p:cNvPr id="93" name="Google Shape;93;p15"/>
          <p:cNvSpPr txBox="1"/>
          <p:nvPr/>
        </p:nvSpPr>
        <p:spPr>
          <a:xfrm>
            <a:off x="0" y="0"/>
            <a:ext cx="7772400" cy="1087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Claims Testing</a:t>
            </a:r>
            <a:endParaRPr sz="1500">
              <a:solidFill>
                <a:srgbClr val="000000"/>
              </a:solidFill>
              <a:latin typeface="Plus Jakarta Sans Medium"/>
              <a:ea typeface="Plus Jakarta Sans Medium"/>
              <a:cs typeface="Plus Jakarta Sans Medium"/>
              <a:sym typeface="Plus Jakarta Sans Medium"/>
            </a:endParaRPr>
          </a:p>
        </p:txBody>
      </p:sp>
      <p:pic>
        <p:nvPicPr>
          <p:cNvPr id="94" name="Google Shape;94;p15"/>
          <p:cNvPicPr preferRelativeResize="0"/>
          <p:nvPr/>
        </p:nvPicPr>
        <p:blipFill>
          <a:blip r:embed="rId6">
            <a:alphaModFix/>
          </a:blip>
          <a:stretch>
            <a:fillRect/>
          </a:stretch>
        </p:blipFill>
        <p:spPr>
          <a:xfrm>
            <a:off x="216272" y="230997"/>
            <a:ext cx="1056536" cy="438114"/>
          </a:xfrm>
          <a:prstGeom prst="rect">
            <a:avLst/>
          </a:prstGeom>
          <a:noFill/>
          <a:ln>
            <a:noFill/>
          </a:ln>
        </p:spPr>
      </p:pic>
      <p:sp>
        <p:nvSpPr>
          <p:cNvPr id="95" name="Google Shape;95;p15"/>
          <p:cNvSpPr txBox="1"/>
          <p:nvPr/>
        </p:nvSpPr>
        <p:spPr>
          <a:xfrm>
            <a:off x="330050" y="10871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9" name="Shape 99"/>
        <p:cNvGrpSpPr/>
        <p:nvPr/>
      </p:nvGrpSpPr>
      <p:grpSpPr>
        <a:xfrm>
          <a:off x="0" y="0"/>
          <a:ext cx="0" cy="0"/>
          <a:chOff x="0" y="0"/>
          <a:chExt cx="0" cy="0"/>
        </a:xfrm>
      </p:grpSpPr>
      <p:pic>
        <p:nvPicPr>
          <p:cNvPr id="100" name="Google Shape;100;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16"/>
          <p:cNvSpPr txBox="1"/>
          <p:nvPr/>
        </p:nvSpPr>
        <p:spPr>
          <a:xfrm>
            <a:off x="2757050" y="2292925"/>
            <a:ext cx="4479000" cy="18348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assessing the validity of an claim using the available evidence. Furthermore, by utilizing other skills, like contextualization, perspective, and continuity and change over time, the rationale behind an argument can be better understood.</a:t>
            </a:r>
            <a:endParaRPr b="1" sz="1500">
              <a:solidFill>
                <a:schemeClr val="dk1"/>
              </a:solidFill>
              <a:latin typeface="Plus Jakarta Sans"/>
              <a:ea typeface="Plus Jakarta Sans"/>
              <a:cs typeface="Plus Jakarta Sans"/>
              <a:sym typeface="Plus Jakarta Sans"/>
            </a:endParaRPr>
          </a:p>
        </p:txBody>
      </p:sp>
      <p:sp>
        <p:nvSpPr>
          <p:cNvPr id="102" name="Google Shape;102;p16"/>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Arguments</a:t>
            </a:r>
            <a:endParaRPr sz="1500">
              <a:solidFill>
                <a:srgbClr val="000000"/>
              </a:solidFill>
              <a:latin typeface="Plus Jakarta Sans Medium"/>
              <a:ea typeface="Plus Jakarta Sans Medium"/>
              <a:cs typeface="Plus Jakarta Sans Medium"/>
              <a:sym typeface="Plus Jakarta Sans Medium"/>
            </a:endParaRPr>
          </a:p>
        </p:txBody>
      </p:sp>
      <p:pic>
        <p:nvPicPr>
          <p:cNvPr id="103" name="Google Shape;103;p1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4" name="Google Shape;104;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5" name="Google Shape;105;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6" name="Google Shape;106;p16"/>
          <p:cNvSpPr txBox="1"/>
          <p:nvPr/>
        </p:nvSpPr>
        <p:spPr>
          <a:xfrm>
            <a:off x="536450" y="4625100"/>
            <a:ext cx="6699600" cy="13473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07" name="Google Shape;107;p16"/>
          <p:cNvPicPr preferRelativeResize="0"/>
          <p:nvPr/>
        </p:nvPicPr>
        <p:blipFill>
          <a:blip r:embed="rId5">
            <a:alphaModFix/>
          </a:blip>
          <a:stretch>
            <a:fillRect/>
          </a:stretch>
        </p:blipFill>
        <p:spPr>
          <a:xfrm>
            <a:off x="461874" y="2232375"/>
            <a:ext cx="1955925" cy="19559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sp>
        <p:nvSpPr>
          <p:cNvPr id="112" name="Google Shape;112;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Arguments</a:t>
            </a:r>
            <a:endParaRPr sz="1900">
              <a:latin typeface="Halant"/>
              <a:ea typeface="Halant"/>
              <a:cs typeface="Halant"/>
              <a:sym typeface="Halant"/>
            </a:endParaRPr>
          </a:p>
        </p:txBody>
      </p:sp>
      <p:pic>
        <p:nvPicPr>
          <p:cNvPr id="113" name="Google Shape;113;p17"/>
          <p:cNvPicPr preferRelativeResize="0"/>
          <p:nvPr/>
        </p:nvPicPr>
        <p:blipFill>
          <a:blip r:embed="rId3">
            <a:alphaModFix/>
          </a:blip>
          <a:stretch>
            <a:fillRect/>
          </a:stretch>
        </p:blipFill>
        <p:spPr>
          <a:xfrm>
            <a:off x="381544" y="9424471"/>
            <a:ext cx="431174" cy="431174"/>
          </a:xfrm>
          <a:prstGeom prst="rect">
            <a:avLst/>
          </a:prstGeom>
          <a:noFill/>
          <a:ln>
            <a:noFill/>
          </a:ln>
        </p:spPr>
      </p:pic>
      <p:sp>
        <p:nvSpPr>
          <p:cNvPr id="114" name="Google Shape;114;p17"/>
          <p:cNvSpPr txBox="1"/>
          <p:nvPr/>
        </p:nvSpPr>
        <p:spPr>
          <a:xfrm>
            <a:off x="5533766" y="95482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5" name="Google Shape;115;p17"/>
          <p:cNvSpPr txBox="1"/>
          <p:nvPr/>
        </p:nvSpPr>
        <p:spPr>
          <a:xfrm>
            <a:off x="2966288" y="95482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6" name="Google Shape;116;p17"/>
          <p:cNvSpPr txBox="1"/>
          <p:nvPr/>
        </p:nvSpPr>
        <p:spPr>
          <a:xfrm>
            <a:off x="423725" y="2196025"/>
            <a:ext cx="6903600" cy="3610200"/>
          </a:xfrm>
          <a:prstGeom prst="rect">
            <a:avLst/>
          </a:prstGeom>
          <a:noFill/>
          <a:ln>
            <a:noFill/>
          </a:ln>
        </p:spPr>
        <p:txBody>
          <a:bodyPr anchorCtr="0" anchor="t" bIns="91425" lIns="91425" spcFirstLastPara="1" rIns="91425" wrap="square" tIns="91425">
            <a:noAutofit/>
          </a:bodyPr>
          <a:lstStyle/>
          <a:p>
            <a:pPr indent="-323850" lvl="0" marL="457200" rtl="0" algn="l">
              <a:spcBef>
                <a:spcPts val="0"/>
              </a:spcBef>
              <a:spcAft>
                <a:spcPts val="0"/>
              </a:spcAft>
              <a:buClr>
                <a:schemeClr val="dk1"/>
              </a:buClr>
              <a:buSzPts val="1500"/>
              <a:buFont typeface="Inter"/>
              <a:buAutoNum type="arabicPeriod"/>
            </a:pPr>
            <a:r>
              <a:rPr lang="en" sz="1500">
                <a:solidFill>
                  <a:schemeClr val="dk1"/>
                </a:solidFill>
                <a:latin typeface="Inter"/>
                <a:ea typeface="Inter"/>
                <a:cs typeface="Inter"/>
                <a:sym typeface="Inter"/>
              </a:rPr>
              <a:t>Select the thesis statement that best answers the prompt above.</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A.</a:t>
            </a:r>
            <a:r>
              <a:rPr lang="en" sz="1500">
                <a:solidFill>
                  <a:schemeClr val="dk1"/>
                </a:solidFill>
                <a:latin typeface="Inter"/>
                <a:ea typeface="Inter"/>
                <a:cs typeface="Inter"/>
                <a:sym typeface="Inter"/>
              </a:rPr>
              <a:t> Europeans and American Indians traded with one another all across colonial North America; Europeans brought cloth, farming and cooking tools, and guns, while American Indians traded a variety of food goods as well as animal pelts.</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B. </a:t>
            </a:r>
            <a:r>
              <a:rPr lang="en" sz="1500">
                <a:solidFill>
                  <a:schemeClr val="dk1"/>
                </a:solidFill>
                <a:latin typeface="Inter"/>
                <a:ea typeface="Inter"/>
                <a:cs typeface="Inter"/>
                <a:sym typeface="Inter"/>
              </a:rPr>
              <a:t>Trade influenced the relationships between American Indians and Europeans in colonial North America by creating alliances and sustaining those alliances through providing benefits to both parties; however, it also hurt American Indians by spreading deadly diseases and slavery among tribal communities.</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C. </a:t>
            </a:r>
            <a:r>
              <a:rPr lang="en" sz="1500">
                <a:solidFill>
                  <a:schemeClr val="dk1"/>
                </a:solidFill>
                <a:latin typeface="Inter"/>
                <a:ea typeface="Inter"/>
                <a:cs typeface="Inter"/>
                <a:sym typeface="Inter"/>
              </a:rPr>
              <a:t>Trade influenced the relationships between American Indians and Europeans in colonial North America in several different ways, both positive and negative.</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None/>
            </a:pPr>
            <a:r>
              <a:rPr b="1" lang="en" sz="1500">
                <a:solidFill>
                  <a:schemeClr val="dk1"/>
                </a:solidFill>
                <a:latin typeface="Inter"/>
                <a:ea typeface="Inter"/>
                <a:cs typeface="Inter"/>
                <a:sym typeface="Inter"/>
              </a:rPr>
              <a:t>D.</a:t>
            </a:r>
            <a:r>
              <a:rPr lang="en" sz="1500">
                <a:solidFill>
                  <a:schemeClr val="dk1"/>
                </a:solidFill>
                <a:latin typeface="Inter"/>
                <a:ea typeface="Inter"/>
                <a:cs typeface="Inter"/>
                <a:sym typeface="Inter"/>
              </a:rPr>
              <a:t> Trade influenced the relationships between American Indians and Europeans in colonial North America because both sides mutually benefited from what was being traded and therefore continued to trade with one another, even if violence did result between them and disease did spread throughout American Indian communities.</a:t>
            </a:r>
            <a:endParaRPr sz="1500">
              <a:solidFill>
                <a:schemeClr val="dk1"/>
              </a:solidFill>
              <a:latin typeface="Inter"/>
              <a:ea typeface="Inter"/>
              <a:cs typeface="Inter"/>
              <a:sym typeface="Inter"/>
            </a:endParaRPr>
          </a:p>
        </p:txBody>
      </p:sp>
      <p:sp>
        <p:nvSpPr>
          <p:cNvPr id="117" name="Google Shape;117;p17"/>
          <p:cNvSpPr txBox="1"/>
          <p:nvPr/>
        </p:nvSpPr>
        <p:spPr>
          <a:xfrm>
            <a:off x="445175" y="728000"/>
            <a:ext cx="6903600" cy="1356300"/>
          </a:xfrm>
          <a:prstGeom prst="rect">
            <a:avLst/>
          </a:prstGeom>
          <a:noFill/>
          <a:ln cap="flat" cmpd="sng" w="2857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2200">
                <a:solidFill>
                  <a:schemeClr val="dk1"/>
                </a:solidFill>
                <a:latin typeface="Inter"/>
                <a:ea typeface="Inter"/>
                <a:cs typeface="Inter"/>
                <a:sym typeface="Inter"/>
              </a:rPr>
              <a:t>Prompt</a:t>
            </a:r>
            <a:r>
              <a:rPr lang="en" sz="2200">
                <a:solidFill>
                  <a:schemeClr val="dk1"/>
                </a:solidFill>
                <a:latin typeface="Inter"/>
                <a:ea typeface="Inter"/>
                <a:cs typeface="Inter"/>
                <a:sym typeface="Inter"/>
              </a:rPr>
              <a:t>: How did trade influence the relationships between American Indians and Europeans in colonial North America?</a:t>
            </a:r>
            <a:endParaRPr b="1" sz="2200">
              <a:solidFill>
                <a:schemeClr val="dk1"/>
              </a:solidFill>
              <a:latin typeface="Inter"/>
              <a:ea typeface="Inter"/>
              <a:cs typeface="Inter"/>
              <a:sym typeface="Inter"/>
            </a:endParaRPr>
          </a:p>
        </p:txBody>
      </p:sp>
      <p:sp>
        <p:nvSpPr>
          <p:cNvPr id="118" name="Google Shape;118;p17"/>
          <p:cNvSpPr txBox="1"/>
          <p:nvPr/>
        </p:nvSpPr>
        <p:spPr>
          <a:xfrm>
            <a:off x="919625" y="7606300"/>
            <a:ext cx="5954700" cy="2000400"/>
          </a:xfrm>
          <a:prstGeom prst="rect">
            <a:avLst/>
          </a:prstGeom>
          <a:noFill/>
          <a:ln cap="flat" cmpd="sng" w="28575">
            <a:solidFill>
              <a:srgbClr val="B7B7B7"/>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500">
                <a:latin typeface="Inter"/>
                <a:ea typeface="Inter"/>
                <a:cs typeface="Inter"/>
                <a:sym typeface="Inter"/>
              </a:rPr>
              <a:t>  2.  Justify your choice in the space below:</a:t>
            </a:r>
            <a:endParaRPr sz="1500">
              <a:latin typeface="Inter"/>
              <a:ea typeface="Inter"/>
              <a:cs typeface="Inter"/>
              <a:sym typeface="Inter"/>
            </a:endParaRPr>
          </a:p>
        </p:txBody>
      </p:sp>
      <p:cxnSp>
        <p:nvCxnSpPr>
          <p:cNvPr id="119" name="Google Shape;119;p17"/>
          <p:cNvCxnSpPr/>
          <p:nvPr/>
        </p:nvCxnSpPr>
        <p:spPr>
          <a:xfrm>
            <a:off x="975075" y="7681600"/>
            <a:ext cx="5904900" cy="1910400"/>
          </a:xfrm>
          <a:prstGeom prst="straightConnector1">
            <a:avLst/>
          </a:prstGeom>
          <a:noFill/>
          <a:ln cap="flat" cmpd="sng" w="9525">
            <a:solidFill>
              <a:srgbClr val="9E9E9E"/>
            </a:solidFill>
            <a:prstDash val="solid"/>
            <a:round/>
            <a:headEnd len="med" w="med" type="none"/>
            <a:tailEnd len="med" w="med" type="none"/>
          </a:ln>
        </p:spPr>
      </p:cxnSp>
      <p:cxnSp>
        <p:nvCxnSpPr>
          <p:cNvPr id="120" name="Google Shape;120;p17"/>
          <p:cNvCxnSpPr/>
          <p:nvPr/>
        </p:nvCxnSpPr>
        <p:spPr>
          <a:xfrm flipH="1" rot="10800000">
            <a:off x="975075" y="7681725"/>
            <a:ext cx="5832300" cy="1823400"/>
          </a:xfrm>
          <a:prstGeom prst="straightConnector1">
            <a:avLst/>
          </a:prstGeom>
          <a:noFill/>
          <a:ln cap="flat" cmpd="sng" w="9525">
            <a:solidFill>
              <a:srgbClr val="9E9E9E"/>
            </a:solidFill>
            <a:prstDash val="solid"/>
            <a:round/>
            <a:headEnd len="med" w="med" type="none"/>
            <a:tailEnd len="med" w="med" type="none"/>
          </a:ln>
        </p:spPr>
      </p:cxnSp>
      <p:sp>
        <p:nvSpPr>
          <p:cNvPr id="121" name="Google Shape;121;p17"/>
          <p:cNvSpPr txBox="1"/>
          <p:nvPr/>
        </p:nvSpPr>
        <p:spPr>
          <a:xfrm>
            <a:off x="2335500" y="8130250"/>
            <a:ext cx="3068100" cy="9696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Use CER Template</a:t>
            </a:r>
            <a:endParaRPr sz="1900">
              <a:solidFill>
                <a:schemeClr val="dk1"/>
              </a:solidFill>
              <a:latin typeface="Plus Jakarta Sans"/>
              <a:ea typeface="Plus Jakarta Sans"/>
              <a:cs typeface="Plus Jakarta Sans"/>
              <a:sym typeface="Plus Jakarta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5" name="Shape 125"/>
        <p:cNvGrpSpPr/>
        <p:nvPr/>
      </p:nvGrpSpPr>
      <p:grpSpPr>
        <a:xfrm>
          <a:off x="0" y="0"/>
          <a:ext cx="0" cy="0"/>
          <a:chOff x="0" y="0"/>
          <a:chExt cx="0" cy="0"/>
        </a:xfrm>
      </p:grpSpPr>
      <p:pic>
        <p:nvPicPr>
          <p:cNvPr id="126" name="Google Shape;126;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7" name="Google Shape;127;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8" name="Google Shape;128;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9" name="Google Shape;129;p18"/>
          <p:cNvGraphicFramePr/>
          <p:nvPr/>
        </p:nvGraphicFramePr>
        <p:xfrm>
          <a:off x="443891" y="1982738"/>
          <a:ext cx="3000000" cy="3000000"/>
        </p:xfrm>
        <a:graphic>
          <a:graphicData uri="http://schemas.openxmlformats.org/drawingml/2006/table">
            <a:tbl>
              <a:tblPr>
                <a:noFill/>
                <a:tableStyleId>{369BEFE2-F03E-40ED-9521-BEE766A7063F}</a:tableStyleId>
              </a:tblPr>
              <a:tblGrid>
                <a:gridCol w="1434050"/>
                <a:gridCol w="5450675"/>
              </a:tblGrid>
              <a:tr h="104475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(Your argument)</a:t>
                      </a:r>
                      <a:endParaRPr>
                        <a:solidFill>
                          <a:schemeClr val="dk1"/>
                        </a:solidFill>
                        <a:latin typeface="Inter"/>
                        <a:ea typeface="Inter"/>
                        <a:cs typeface="Inter"/>
                        <a:sym typeface="Inter"/>
                      </a:endParaRPr>
                    </a:p>
                  </a:txBody>
                  <a:tcPr marT="67050" marB="67050" marR="68000" marL="68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08625">
                <a:tc>
                  <a:txBody>
                    <a:bodyPr/>
                    <a:lstStyle/>
                    <a:p>
                      <a:pPr indent="0" lvl="0" marL="0" rtl="0" algn="l">
                        <a:spcBef>
                          <a:spcPts val="0"/>
                        </a:spcBef>
                        <a:spcAft>
                          <a:spcPts val="0"/>
                        </a:spcAft>
                        <a:buNone/>
                      </a:pPr>
                      <a:r>
                        <a:rPr lang="en" sz="1200">
                          <a:latin typeface="Inter"/>
                          <a:ea typeface="Inter"/>
                          <a:cs typeface="Inter"/>
                          <a:sym typeface="Inter"/>
                        </a:rPr>
                        <a:t>EVIDENCE #1</a:t>
                      </a:r>
                      <a:endParaRPr sz="8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(Facts, examples, sources)</a:t>
                      </a:r>
                      <a:endParaRPr sz="10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7040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REASONING #1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(Explanation of how the evidence supports the claim)</a:t>
                      </a:r>
                      <a:endParaRPr sz="1200">
                        <a:solidFill>
                          <a:schemeClr val="dk1"/>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0862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EVIDENCE #2</a:t>
                      </a:r>
                      <a:endParaRPr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(Facts, examples, sources)</a:t>
                      </a:r>
                      <a:endParaRPr sz="8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9468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REASONING #2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(Explanation of how the evidence supports the claim)</a:t>
                      </a:r>
                      <a:endParaRPr sz="8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30" name="Google Shape;130;p18"/>
          <p:cNvSpPr txBox="1"/>
          <p:nvPr/>
        </p:nvSpPr>
        <p:spPr>
          <a:xfrm>
            <a:off x="0" y="0"/>
            <a:ext cx="7772400" cy="1123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Paragraph Template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 Evidence, Reasoning</a:t>
            </a:r>
            <a:endParaRPr sz="2500">
              <a:latin typeface="Plus Jakarta Sans Medium"/>
              <a:ea typeface="Plus Jakarta Sans Medium"/>
              <a:cs typeface="Plus Jakarta Sans Medium"/>
              <a:sym typeface="Plus Jakarta Sans Medium"/>
            </a:endParaRPr>
          </a:p>
        </p:txBody>
      </p:sp>
      <p:pic>
        <p:nvPicPr>
          <p:cNvPr id="131" name="Google Shape;131;p1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2" name="Google Shape;132;p18"/>
          <p:cNvSpPr txBox="1"/>
          <p:nvPr/>
        </p:nvSpPr>
        <p:spPr>
          <a:xfrm>
            <a:off x="770550" y="1292100"/>
            <a:ext cx="6231300" cy="438000"/>
          </a:xfrm>
          <a:prstGeom prst="rect">
            <a:avLst/>
          </a:prstGeom>
          <a:noFill/>
          <a:ln cap="flat" cmpd="sng" w="28575">
            <a:solidFill>
              <a:srgbClr val="B7B7B7"/>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a:latin typeface="Inter"/>
                <a:ea typeface="Inter"/>
                <a:cs typeface="Inter"/>
                <a:sym typeface="Inter"/>
              </a:rPr>
              <a:t>  2.  Justify your choice of thesis statement using the template below:</a:t>
            </a:r>
            <a:endParaRPr>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6" name="Shape 136"/>
        <p:cNvGrpSpPr/>
        <p:nvPr/>
      </p:nvGrpSpPr>
      <p:grpSpPr>
        <a:xfrm>
          <a:off x="0" y="0"/>
          <a:ext cx="0" cy="0"/>
          <a:chOff x="0" y="0"/>
          <a:chExt cx="0" cy="0"/>
        </a:xfrm>
      </p:grpSpPr>
      <p:pic>
        <p:nvPicPr>
          <p:cNvPr id="137" name="Google Shape;137;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8" name="Google Shape;138;p19"/>
          <p:cNvSpPr txBox="1"/>
          <p:nvPr/>
        </p:nvSpPr>
        <p:spPr>
          <a:xfrm>
            <a:off x="0" y="0"/>
            <a:ext cx="7772400" cy="1347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Claims Testing (Exemplar)</a:t>
            </a:r>
            <a:endParaRPr sz="1500">
              <a:solidFill>
                <a:srgbClr val="000000"/>
              </a:solidFill>
              <a:latin typeface="Plus Jakarta Sans Medium"/>
              <a:ea typeface="Plus Jakarta Sans Medium"/>
              <a:cs typeface="Plus Jakarta Sans Medium"/>
              <a:sym typeface="Plus Jakarta Sans Medium"/>
            </a:endParaRPr>
          </a:p>
        </p:txBody>
      </p:sp>
      <p:pic>
        <p:nvPicPr>
          <p:cNvPr id="139" name="Google Shape;139;p1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0" name="Google Shape;140;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1" name="Google Shape;141;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2" name="Google Shape;142;p19"/>
          <p:cNvGraphicFramePr/>
          <p:nvPr/>
        </p:nvGraphicFramePr>
        <p:xfrm>
          <a:off x="427325" y="3004400"/>
          <a:ext cx="3000000" cy="3000000"/>
        </p:xfrm>
        <a:graphic>
          <a:graphicData uri="http://schemas.openxmlformats.org/drawingml/2006/table">
            <a:tbl>
              <a:tblPr>
                <a:noFill/>
                <a:tableStyleId>{369BEFE2-F03E-40ED-9521-BEE766A7063F}</a:tableStyleId>
              </a:tblPr>
              <a:tblGrid>
                <a:gridCol w="803725"/>
                <a:gridCol w="2807275"/>
                <a:gridCol w="937600"/>
                <a:gridCol w="588750"/>
                <a:gridCol w="932950"/>
                <a:gridCol w="847450"/>
              </a:tblGrid>
              <a:tr h="346150">
                <a:tc>
                  <a:txBody>
                    <a:bodyPr/>
                    <a:lstStyle/>
                    <a:p>
                      <a:pPr indent="0" lvl="0" marL="0" rtl="0" algn="ctr">
                        <a:spcBef>
                          <a:spcPts val="0"/>
                        </a:spcBef>
                        <a:spcAft>
                          <a:spcPts val="0"/>
                        </a:spcAft>
                        <a:buNone/>
                      </a:pPr>
                      <a:r>
                        <a:rPr b="1" lang="en" sz="1100">
                          <a:latin typeface="Halant"/>
                          <a:ea typeface="Halant"/>
                          <a:cs typeface="Halant"/>
                          <a:sym typeface="Halant"/>
                        </a:rPr>
                        <a:t>CLAIM</a:t>
                      </a:r>
                      <a:endParaRPr b="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Halant"/>
                          <a:ea typeface="Halant"/>
                          <a:cs typeface="Halant"/>
                          <a:sym typeface="Halant"/>
                        </a:rPr>
                        <a:t>SUPPORTING STATEMENT</a:t>
                      </a:r>
                      <a:endParaRPr b="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000">
                          <a:solidFill>
                            <a:schemeClr val="dk1"/>
                          </a:solidFill>
                          <a:latin typeface="Halant"/>
                          <a:ea typeface="Halant"/>
                          <a:cs typeface="Halant"/>
                          <a:sym typeface="Halant"/>
                        </a:rPr>
                        <a:t>INTUITION</a:t>
                      </a:r>
                      <a:endParaRPr b="1" sz="10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000">
                          <a:solidFill>
                            <a:schemeClr val="dk1"/>
                          </a:solidFill>
                          <a:latin typeface="Halant"/>
                          <a:ea typeface="Halant"/>
                          <a:cs typeface="Halant"/>
                          <a:sym typeface="Halant"/>
                        </a:rPr>
                        <a:t>LOGIC</a:t>
                      </a:r>
                      <a:endParaRPr b="1" sz="1000">
                        <a:latin typeface="Halant"/>
                        <a:ea typeface="Halant"/>
                        <a:cs typeface="Halant"/>
                        <a:sym typeface="Halant"/>
                      </a:endParaRPr>
                    </a:p>
                  </a:txBody>
                  <a:tcPr marT="91425" marB="91425" marR="91425" marL="91425" anchor="ctr">
                    <a:solidFill>
                      <a:srgbClr val="E95C3E"/>
                    </a:solidFill>
                  </a:tcPr>
                </a:tc>
                <a:tc>
                  <a:txBody>
                    <a:bodyPr/>
                    <a:lstStyle/>
                    <a:p>
                      <a:pPr indent="0" lvl="0" marL="0" rtl="0" algn="ctr">
                        <a:spcBef>
                          <a:spcPts val="0"/>
                        </a:spcBef>
                        <a:spcAft>
                          <a:spcPts val="0"/>
                        </a:spcAft>
                        <a:buNone/>
                      </a:pPr>
                      <a:r>
                        <a:rPr b="1" lang="en" sz="1000">
                          <a:solidFill>
                            <a:schemeClr val="dk1"/>
                          </a:solidFill>
                          <a:latin typeface="Halant"/>
                          <a:ea typeface="Halant"/>
                          <a:cs typeface="Halant"/>
                          <a:sym typeface="Halant"/>
                        </a:rPr>
                        <a:t>AUTHORITY</a:t>
                      </a:r>
                      <a:endParaRPr b="1" sz="1000">
                        <a:solidFill>
                          <a:schemeClr val="dk1"/>
                        </a:solidFill>
                        <a:latin typeface="Halant"/>
                        <a:ea typeface="Halant"/>
                        <a:cs typeface="Halant"/>
                        <a:sym typeface="Halant"/>
                      </a:endParaRPr>
                    </a:p>
                  </a:txBody>
                  <a:tcPr marT="91425" marB="91425" marR="91425" marL="91425" anchor="ctr">
                    <a:solidFill>
                      <a:srgbClr val="F1AF4B"/>
                    </a:solidFill>
                  </a:tcPr>
                </a:tc>
                <a:tc>
                  <a:txBody>
                    <a:bodyPr/>
                    <a:lstStyle/>
                    <a:p>
                      <a:pPr indent="0" lvl="0" marL="0" rtl="0" algn="ctr">
                        <a:spcBef>
                          <a:spcPts val="0"/>
                        </a:spcBef>
                        <a:spcAft>
                          <a:spcPts val="0"/>
                        </a:spcAft>
                        <a:buNone/>
                      </a:pPr>
                      <a:r>
                        <a:rPr b="1" lang="en" sz="1000">
                          <a:solidFill>
                            <a:schemeClr val="dk1"/>
                          </a:solidFill>
                          <a:latin typeface="Halant"/>
                          <a:ea typeface="Halant"/>
                          <a:cs typeface="Halant"/>
                          <a:sym typeface="Halant"/>
                        </a:rPr>
                        <a:t>EVIDENCE</a:t>
                      </a:r>
                      <a:endParaRPr b="1" sz="1000">
                        <a:solidFill>
                          <a:schemeClr val="dk1"/>
                        </a:solidFill>
                        <a:latin typeface="Halant"/>
                        <a:ea typeface="Halant"/>
                        <a:cs typeface="Halant"/>
                        <a:sym typeface="Halant"/>
                      </a:endParaRPr>
                    </a:p>
                  </a:txBody>
                  <a:tcPr marT="91425" marB="91425" marR="91425" marL="91425" anchor="ctr">
                    <a:solidFill>
                      <a:srgbClr val="6484F3"/>
                    </a:solidFill>
                  </a:tcPr>
                </a:tc>
              </a:tr>
              <a:tr h="481625">
                <a:tc rowSpan="4">
                  <a:txBody>
                    <a:bodyPr/>
                    <a:lstStyle/>
                    <a:p>
                      <a:pPr indent="0" lvl="0" marL="0" rtl="0" algn="ctr">
                        <a:lnSpc>
                          <a:spcPct val="96999"/>
                        </a:lnSpc>
                        <a:spcBef>
                          <a:spcPts val="0"/>
                        </a:spcBef>
                        <a:spcAft>
                          <a:spcPts val="0"/>
                        </a:spcAft>
                        <a:buClr>
                          <a:schemeClr val="dk1"/>
                        </a:buClr>
                        <a:buFont typeface="Arial"/>
                        <a:buNone/>
                      </a:pPr>
                      <a:r>
                        <a:rPr i="1" lang="en" sz="1100">
                          <a:latin typeface="Halant"/>
                          <a:ea typeface="Halant"/>
                          <a:cs typeface="Halant"/>
                          <a:sym typeface="Halant"/>
                        </a:rPr>
                        <a:t>The Earth is round.</a:t>
                      </a:r>
                      <a:endParaRPr i="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“My science teacher said the Earth is round.”</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100">
                          <a:solidFill>
                            <a:srgbClr val="E95C3E"/>
                          </a:solidFill>
                          <a:latin typeface="Inter"/>
                          <a:ea typeface="Inter"/>
                          <a:cs typeface="Inter"/>
                          <a:sym typeface="Inter"/>
                        </a:rPr>
                        <a:t>X</a:t>
                      </a:r>
                      <a:endParaRPr b="1" sz="1100">
                        <a:solidFill>
                          <a:srgbClr val="E95C3E"/>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feels right because a lot of things I see in nature are round.”</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E95C3E"/>
                          </a:solidFill>
                          <a:latin typeface="Inter"/>
                          <a:ea typeface="Inter"/>
                          <a:cs typeface="Inter"/>
                          <a:sym typeface="Inter"/>
                        </a:rPr>
                        <a:t>X</a:t>
                      </a:r>
                      <a:endParaRPr b="1" sz="1100">
                        <a:solidFill>
                          <a:srgbClr val="E95C3E"/>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“I’ve seen pictures from space that show the Earth is round.</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100">
                          <a:solidFill>
                            <a:srgbClr val="E95C3E"/>
                          </a:solidFill>
                          <a:latin typeface="Inter"/>
                          <a:ea typeface="Inter"/>
                          <a:cs typeface="Inter"/>
                          <a:sym typeface="Inter"/>
                        </a:rPr>
                        <a:t>X</a:t>
                      </a:r>
                      <a:endParaRPr b="1" sz="1100">
                        <a:solidFill>
                          <a:srgbClr val="E95C3E"/>
                        </a:solidFill>
                        <a:latin typeface="Inter"/>
                        <a:ea typeface="Inter"/>
                        <a:cs typeface="Inter"/>
                        <a:sym typeface="Inter"/>
                      </a:endParaRPr>
                    </a:p>
                  </a:txBody>
                  <a:tcPr marT="91425" marB="91425" marR="91425" marL="91425" anchor="ctr"/>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“I’ve never heard of anyone falling off the edge of the Earth, so it might be round.</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E95C3E"/>
                          </a:solidFill>
                          <a:latin typeface="Inter"/>
                          <a:ea typeface="Inter"/>
                          <a:cs typeface="Inter"/>
                          <a:sym typeface="Inter"/>
                        </a:rPr>
                        <a:t>X</a:t>
                      </a:r>
                      <a:endParaRPr b="1" sz="1100">
                        <a:solidFill>
                          <a:srgbClr val="E95C3E"/>
                        </a:solidFill>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r>
              <a:tr h="481625">
                <a:tc rowSpan="4">
                  <a:txBody>
                    <a:bodyPr/>
                    <a:lstStyle/>
                    <a:p>
                      <a:pPr indent="0" lvl="0" marL="0" rtl="0" algn="ctr">
                        <a:lnSpc>
                          <a:spcPct val="96999"/>
                        </a:lnSpc>
                        <a:spcBef>
                          <a:spcPts val="0"/>
                        </a:spcBef>
                        <a:spcAft>
                          <a:spcPts val="0"/>
                        </a:spcAft>
                        <a:buClr>
                          <a:schemeClr val="dk1"/>
                        </a:buClr>
                        <a:buFont typeface="Arial"/>
                        <a:buNone/>
                      </a:pPr>
                      <a:r>
                        <a:rPr i="1" lang="en" sz="1100">
                          <a:latin typeface="Halant"/>
                          <a:ea typeface="Halant"/>
                          <a:cs typeface="Halant"/>
                          <a:sym typeface="Halant"/>
                        </a:rPr>
                        <a:t>“Smoking is harmful to your health.”</a:t>
                      </a:r>
                      <a:endParaRPr i="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“Numerous studies show a high correlation between smoking and lung cancer.”</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E95C3E"/>
                          </a:solidFill>
                          <a:latin typeface="Inter"/>
                          <a:ea typeface="Inter"/>
                          <a:cs typeface="Inter"/>
                          <a:sym typeface="Inter"/>
                        </a:rPr>
                        <a:t>X</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“The Surgeon General warns that smoking causes cancer and other diseases.”</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E95C3E"/>
                          </a:solidFill>
                          <a:latin typeface="Inter"/>
                          <a:ea typeface="Inter"/>
                          <a:cs typeface="Inter"/>
                          <a:sym typeface="Inter"/>
                        </a:rPr>
                        <a:t>X</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“Smoking immediately causes coughing and discomfort so it isn’t healthy.”</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E95C3E"/>
                          </a:solidFill>
                          <a:latin typeface="Inter"/>
                          <a:ea typeface="Inter"/>
                          <a:cs typeface="Inter"/>
                          <a:sym typeface="Inter"/>
                        </a:rPr>
                        <a:t>X</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6150">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“I don’t think many athletes smoke.”</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E95C3E"/>
                          </a:solidFill>
                          <a:latin typeface="Inter"/>
                          <a:ea typeface="Inter"/>
                          <a:cs typeface="Inter"/>
                          <a:sym typeface="Inter"/>
                        </a:rPr>
                        <a:t>X</a:t>
                      </a:r>
                      <a:endParaRPr b="1" sz="1100">
                        <a:solidFill>
                          <a:srgbClr val="E95C3E"/>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32100">
                <a:tc rowSpan="4">
                  <a:txBody>
                    <a:bodyPr/>
                    <a:lstStyle/>
                    <a:p>
                      <a:pPr indent="0" lvl="0" marL="0" rtl="0" algn="ctr">
                        <a:lnSpc>
                          <a:spcPct val="96999"/>
                        </a:lnSpc>
                        <a:spcBef>
                          <a:spcPts val="0"/>
                        </a:spcBef>
                        <a:spcAft>
                          <a:spcPts val="0"/>
                        </a:spcAft>
                        <a:buClr>
                          <a:schemeClr val="dk1"/>
                        </a:buClr>
                        <a:buFont typeface="Arial"/>
                        <a:buNone/>
                      </a:pPr>
                      <a:r>
                        <a:rPr i="1" lang="en" sz="1100">
                          <a:latin typeface="Halant"/>
                          <a:ea typeface="Halant"/>
                          <a:cs typeface="Halant"/>
                          <a:sym typeface="Halant"/>
                        </a:rPr>
                        <a:t>“Social media influences public opinion.”</a:t>
                      </a:r>
                      <a:endParaRPr i="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“Campaign managers for political figures emphasize using social media during elections.” </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E95C3E"/>
                          </a:solidFill>
                          <a:latin typeface="Inter"/>
                          <a:ea typeface="Inter"/>
                          <a:cs typeface="Inter"/>
                          <a:sym typeface="Inter"/>
                        </a:rPr>
                        <a:t>X</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“Why else would companies spend millions on social media advertising?”</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E95C3E"/>
                          </a:solidFill>
                          <a:latin typeface="Inter"/>
                          <a:ea typeface="Inter"/>
                          <a:cs typeface="Inter"/>
                          <a:sym typeface="Inter"/>
                        </a:rPr>
                        <a:t>X</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“After I am online, I want certain products more.”</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E95C3E"/>
                          </a:solidFill>
                          <a:latin typeface="Inter"/>
                          <a:ea typeface="Inter"/>
                          <a:cs typeface="Inter"/>
                          <a:sym typeface="Inter"/>
                        </a:rPr>
                        <a:t>X</a:t>
                      </a:r>
                      <a:endParaRPr b="1" sz="1100">
                        <a:solidFill>
                          <a:srgbClr val="E95C3E"/>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38200">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“Recent polls show that many people use social media as their main source of news.”</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E95C3E"/>
                          </a:solidFill>
                          <a:latin typeface="Inter"/>
                          <a:ea typeface="Inter"/>
                          <a:cs typeface="Inter"/>
                          <a:sym typeface="Inter"/>
                        </a:rPr>
                        <a:t>X</a:t>
                      </a:r>
                      <a:endParaRPr b="1" sz="11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43" name="Google Shape;143;p19"/>
          <p:cNvSpPr txBox="1"/>
          <p:nvPr/>
        </p:nvSpPr>
        <p:spPr>
          <a:xfrm>
            <a:off x="352650" y="2443300"/>
            <a:ext cx="70671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200">
                <a:solidFill>
                  <a:srgbClr val="231F20"/>
                </a:solidFill>
                <a:latin typeface="Halant"/>
                <a:ea typeface="Halant"/>
                <a:cs typeface="Halant"/>
                <a:sym typeface="Halant"/>
              </a:rPr>
              <a:t>Read the CLAIM. Then look at each supporting statement. Determine which claim tester is being used. Place an X in the appropriate column for each supporting statement.</a:t>
            </a:r>
            <a:endParaRPr b="1" sz="1100">
              <a:solidFill>
                <a:schemeClr val="dk1"/>
              </a:solidFill>
              <a:latin typeface="Halant"/>
              <a:ea typeface="Halant"/>
              <a:cs typeface="Halant"/>
              <a:sym typeface="Halant"/>
            </a:endParaRPr>
          </a:p>
        </p:txBody>
      </p:sp>
      <p:sp>
        <p:nvSpPr>
          <p:cNvPr id="144" name="Google Shape;144;p19"/>
          <p:cNvSpPr txBox="1"/>
          <p:nvPr/>
        </p:nvSpPr>
        <p:spPr>
          <a:xfrm>
            <a:off x="1878100" y="14143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a:t>
            </a:r>
            <a:r>
              <a:rPr b="1" lang="en" sz="1300">
                <a:latin typeface="Halant"/>
                <a:ea typeface="Halant"/>
                <a:cs typeface="Halant"/>
                <a:sym typeface="Halant"/>
              </a:rPr>
              <a:t>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rgbClr val="000000"/>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pic>
        <p:nvPicPr>
          <p:cNvPr id="145" name="Google Shape;145;p19"/>
          <p:cNvPicPr preferRelativeResize="0"/>
          <p:nvPr/>
        </p:nvPicPr>
        <p:blipFill>
          <a:blip r:embed="rId5">
            <a:alphaModFix/>
          </a:blip>
          <a:stretch>
            <a:fillRect/>
          </a:stretch>
        </p:blipFill>
        <p:spPr>
          <a:xfrm>
            <a:off x="694375" y="1332063"/>
            <a:ext cx="1183725" cy="11837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9" name="Shape 149"/>
        <p:cNvGrpSpPr/>
        <p:nvPr/>
      </p:nvGrpSpPr>
      <p:grpSpPr>
        <a:xfrm>
          <a:off x="0" y="0"/>
          <a:ext cx="0" cy="0"/>
          <a:chOff x="0" y="0"/>
          <a:chExt cx="0" cy="0"/>
        </a:xfrm>
      </p:grpSpPr>
      <p:pic>
        <p:nvPicPr>
          <p:cNvPr id="150" name="Google Shape;150;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1" name="Google Shape;151;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2" name="Google Shape;152;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3" name="Google Shape;153;p20"/>
          <p:cNvSpPr txBox="1"/>
          <p:nvPr/>
        </p:nvSpPr>
        <p:spPr>
          <a:xfrm>
            <a:off x="322950" y="2601175"/>
            <a:ext cx="4852800" cy="153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endParaRPr b="1" sz="11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Halant"/>
                <a:ea typeface="Halant"/>
                <a:cs typeface="Halant"/>
                <a:sym typeface="Halant"/>
              </a:rPr>
              <a:t>1) Read each claim/myth about American Indians.</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Halant"/>
                <a:ea typeface="Halant"/>
                <a:cs typeface="Halant"/>
                <a:sym typeface="Halant"/>
              </a:rPr>
              <a:t>2) </a:t>
            </a:r>
            <a:r>
              <a:rPr lang="en" sz="1100">
                <a:solidFill>
                  <a:schemeClr val="dk1"/>
                </a:solidFill>
                <a:latin typeface="Halant"/>
                <a:ea typeface="Halant"/>
                <a:cs typeface="Halant"/>
                <a:sym typeface="Halant"/>
              </a:rPr>
              <a:t>Using logic and intuition</a:t>
            </a:r>
            <a:r>
              <a:rPr lang="en" sz="1100">
                <a:solidFill>
                  <a:schemeClr val="dk1"/>
                </a:solidFill>
                <a:latin typeface="Halant"/>
                <a:ea typeface="Halant"/>
                <a:cs typeface="Halant"/>
                <a:sym typeface="Halant"/>
              </a:rPr>
              <a:t>, </a:t>
            </a:r>
            <a:r>
              <a:rPr lang="en" sz="1100">
                <a:solidFill>
                  <a:schemeClr val="dk1"/>
                </a:solidFill>
                <a:latin typeface="Halant"/>
                <a:ea typeface="Halant"/>
                <a:cs typeface="Halant"/>
                <a:sym typeface="Halant"/>
              </a:rPr>
              <a:t>write a statement that explains why you believe the claim to be false.</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Halant"/>
                <a:ea typeface="Halant"/>
                <a:cs typeface="Halant"/>
                <a:sym typeface="Halant"/>
              </a:rPr>
              <a:t>3) Write which claims tester (</a:t>
            </a:r>
            <a:r>
              <a:rPr lang="en" sz="1100">
                <a:solidFill>
                  <a:schemeClr val="dk1"/>
                </a:solidFill>
                <a:latin typeface="Halant"/>
                <a:ea typeface="Halant"/>
                <a:cs typeface="Halant"/>
                <a:sym typeface="Halant"/>
              </a:rPr>
              <a:t>logic or intuition) </a:t>
            </a:r>
            <a:r>
              <a:rPr lang="en" sz="1100">
                <a:solidFill>
                  <a:schemeClr val="dk1"/>
                </a:solidFill>
                <a:latin typeface="Halant"/>
                <a:ea typeface="Halant"/>
                <a:cs typeface="Halant"/>
                <a:sym typeface="Halant"/>
              </a:rPr>
              <a:t>you used when thinking about the myth.</a:t>
            </a:r>
            <a:endParaRPr sz="1100">
              <a:solidFill>
                <a:schemeClr val="dk1"/>
              </a:solidFill>
              <a:latin typeface="Halant"/>
              <a:ea typeface="Halant"/>
              <a:cs typeface="Halant"/>
              <a:sym typeface="Halant"/>
            </a:endParaRPr>
          </a:p>
        </p:txBody>
      </p:sp>
      <p:pic>
        <p:nvPicPr>
          <p:cNvPr id="154" name="Google Shape;154;p20"/>
          <p:cNvPicPr preferRelativeResize="0"/>
          <p:nvPr/>
        </p:nvPicPr>
        <p:blipFill rotWithShape="1">
          <a:blip r:embed="rId4">
            <a:alphaModFix/>
          </a:blip>
          <a:srcRect b="22201" l="42203" r="22121" t="25089"/>
          <a:stretch/>
        </p:blipFill>
        <p:spPr>
          <a:xfrm>
            <a:off x="5175724" y="2324912"/>
            <a:ext cx="1839898" cy="1811816"/>
          </a:xfrm>
          <a:prstGeom prst="rect">
            <a:avLst/>
          </a:prstGeom>
          <a:noFill/>
          <a:ln>
            <a:noFill/>
          </a:ln>
        </p:spPr>
      </p:pic>
      <p:sp>
        <p:nvSpPr>
          <p:cNvPr id="155" name="Google Shape;155;p20"/>
          <p:cNvSpPr txBox="1"/>
          <p:nvPr/>
        </p:nvSpPr>
        <p:spPr>
          <a:xfrm>
            <a:off x="0" y="0"/>
            <a:ext cx="7772400" cy="1347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Claims Testing</a:t>
            </a:r>
            <a:r>
              <a:rPr lang="en" sz="2500">
                <a:latin typeface="Plus Jakarta Sans Medium"/>
                <a:ea typeface="Plus Jakarta Sans Medium"/>
                <a:cs typeface="Plus Jakarta Sans Medium"/>
                <a:sym typeface="Plus Jakarta Sans Medium"/>
              </a:rPr>
              <a:t> (Exemplar)</a:t>
            </a:r>
            <a:endParaRPr sz="1500">
              <a:solidFill>
                <a:srgbClr val="000000"/>
              </a:solidFill>
              <a:latin typeface="Plus Jakarta Sans Medium"/>
              <a:ea typeface="Plus Jakarta Sans Medium"/>
              <a:cs typeface="Plus Jakarta Sans Medium"/>
              <a:sym typeface="Plus Jakarta Sans Medium"/>
            </a:endParaRPr>
          </a:p>
        </p:txBody>
      </p:sp>
      <p:pic>
        <p:nvPicPr>
          <p:cNvPr id="156" name="Google Shape;156;p20"/>
          <p:cNvPicPr preferRelativeResize="0"/>
          <p:nvPr/>
        </p:nvPicPr>
        <p:blipFill>
          <a:blip r:embed="rId5">
            <a:alphaModFix/>
          </a:blip>
          <a:stretch>
            <a:fillRect/>
          </a:stretch>
        </p:blipFill>
        <p:spPr>
          <a:xfrm>
            <a:off x="216272" y="230997"/>
            <a:ext cx="1056536" cy="438114"/>
          </a:xfrm>
          <a:prstGeom prst="rect">
            <a:avLst/>
          </a:prstGeom>
          <a:noFill/>
          <a:ln>
            <a:noFill/>
          </a:ln>
        </p:spPr>
      </p:pic>
      <p:graphicFrame>
        <p:nvGraphicFramePr>
          <p:cNvPr id="157" name="Google Shape;157;p20"/>
          <p:cNvGraphicFramePr/>
          <p:nvPr/>
        </p:nvGraphicFramePr>
        <p:xfrm>
          <a:off x="419100" y="4305300"/>
          <a:ext cx="3000000" cy="3000000"/>
        </p:xfrm>
        <a:graphic>
          <a:graphicData uri="http://schemas.openxmlformats.org/drawingml/2006/table">
            <a:tbl>
              <a:tblPr>
                <a:noFill/>
                <a:tableStyleId>{369BEFE2-F03E-40ED-9521-BEE766A7063F}</a:tableStyleId>
              </a:tblPr>
              <a:tblGrid>
                <a:gridCol w="2198850"/>
                <a:gridCol w="2852325"/>
                <a:gridCol w="1545375"/>
              </a:tblGrid>
              <a:tr h="381000">
                <a:tc>
                  <a:txBody>
                    <a:bodyPr/>
                    <a:lstStyle/>
                    <a:p>
                      <a:pPr indent="0" lvl="0" marL="0" rtl="0" algn="ctr">
                        <a:spcBef>
                          <a:spcPts val="0"/>
                        </a:spcBef>
                        <a:spcAft>
                          <a:spcPts val="0"/>
                        </a:spcAft>
                        <a:buNone/>
                      </a:pPr>
                      <a:r>
                        <a:rPr b="1" lang="en">
                          <a:latin typeface="Halant"/>
                          <a:ea typeface="Halant"/>
                          <a:cs typeface="Halant"/>
                          <a:sym typeface="Halant"/>
                        </a:rPr>
                        <a:t>Claim/Myth</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Halant"/>
                          <a:ea typeface="Halant"/>
                          <a:cs typeface="Halant"/>
                          <a:sym typeface="Halant"/>
                        </a:rPr>
                        <a:t>Statement</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Halant"/>
                          <a:ea typeface="Halant"/>
                          <a:cs typeface="Halant"/>
                          <a:sym typeface="Halant"/>
                        </a:rPr>
                        <a:t>Claims Tester(s)</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r>
              <a:tr h="381000">
                <a:tc>
                  <a:txBody>
                    <a:bodyPr/>
                    <a:lstStyle/>
                    <a:p>
                      <a:pPr indent="0" lvl="0" marL="0" rtl="0" algn="l">
                        <a:lnSpc>
                          <a:spcPct val="96999"/>
                        </a:lnSpc>
                        <a:spcBef>
                          <a:spcPts val="0"/>
                        </a:spcBef>
                        <a:spcAft>
                          <a:spcPts val="0"/>
                        </a:spcAft>
                        <a:buClr>
                          <a:schemeClr val="dk1"/>
                        </a:buClr>
                        <a:buFont typeface="Arial"/>
                        <a:buNone/>
                      </a:pPr>
                      <a:r>
                        <a:rPr i="1" lang="en" sz="1100">
                          <a:solidFill>
                            <a:schemeClr val="dk1"/>
                          </a:solidFill>
                          <a:latin typeface="Halant"/>
                          <a:ea typeface="Halant"/>
                          <a:cs typeface="Halant"/>
                          <a:sym typeface="Halant"/>
                        </a:rPr>
                        <a:t>Native Americans lived in a state of anarchy without any form of structured government, laws, or order .</a:t>
                      </a:r>
                      <a:endParaRPr i="1">
                        <a:solidFill>
                          <a:schemeClr val="dk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E"/>
                          </a:solidFill>
                          <a:latin typeface="Inter"/>
                          <a:ea typeface="Inter"/>
                          <a:cs typeface="Inter"/>
                          <a:sym typeface="Inter"/>
                        </a:rPr>
                        <a:t>Anarchy could lead to chaos so it doesn’t make sense that this is how all Native Americans would live.</a:t>
                      </a:r>
                      <a:endParaRPr b="1" sz="1200">
                        <a:solidFill>
                          <a:srgbClr val="E95C3E"/>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E"/>
                          </a:solidFill>
                          <a:latin typeface="Inter"/>
                          <a:ea typeface="Inter"/>
                          <a:cs typeface="Inter"/>
                          <a:sym typeface="Inter"/>
                        </a:rPr>
                        <a:t>Intuition</a:t>
                      </a:r>
                      <a:endParaRPr b="1" sz="12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lnSpc>
                          <a:spcPct val="96999"/>
                        </a:lnSpc>
                        <a:spcBef>
                          <a:spcPts val="0"/>
                        </a:spcBef>
                        <a:spcAft>
                          <a:spcPts val="0"/>
                        </a:spcAft>
                        <a:buNone/>
                      </a:pPr>
                      <a:r>
                        <a:rPr i="1" lang="en" sz="1100">
                          <a:solidFill>
                            <a:schemeClr val="dk1"/>
                          </a:solidFill>
                          <a:latin typeface="Halant"/>
                          <a:ea typeface="Halant"/>
                          <a:cs typeface="Halant"/>
                          <a:sym typeface="Halant"/>
                        </a:rPr>
                        <a:t>Thanksgiving proves that Indians welcomed the Pilgrims, and there existed a mutually beneficial relationship between the Native Americans and the early colonists.</a:t>
                      </a:r>
                      <a:endParaRPr i="1">
                        <a:solidFill>
                          <a:schemeClr val="dk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E"/>
                          </a:solidFill>
                          <a:latin typeface="Inter"/>
                          <a:ea typeface="Inter"/>
                          <a:cs typeface="Inter"/>
                          <a:sym typeface="Inter"/>
                        </a:rPr>
                        <a:t>One event does not characterize an entire relationship. This might just represent one moment in time.</a:t>
                      </a:r>
                      <a:endParaRPr b="1" sz="1200">
                        <a:solidFill>
                          <a:srgbClr val="E95C3E"/>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E"/>
                          </a:solidFill>
                          <a:latin typeface="Inter"/>
                          <a:ea typeface="Inter"/>
                          <a:cs typeface="Inter"/>
                          <a:sym typeface="Inter"/>
                        </a:rPr>
                        <a:t>Logic</a:t>
                      </a:r>
                      <a:endParaRPr b="1" sz="12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lnSpc>
                          <a:spcPct val="96999"/>
                        </a:lnSpc>
                        <a:spcBef>
                          <a:spcPts val="0"/>
                        </a:spcBef>
                        <a:spcAft>
                          <a:spcPts val="0"/>
                        </a:spcAft>
                        <a:buNone/>
                      </a:pPr>
                      <a:r>
                        <a:rPr i="1" lang="en" sz="1100">
                          <a:solidFill>
                            <a:srgbClr val="231F20"/>
                          </a:solidFill>
                          <a:latin typeface="Halant"/>
                          <a:ea typeface="Halant"/>
                          <a:cs typeface="Halant"/>
                          <a:sym typeface="Halant"/>
                        </a:rPr>
                        <a:t>Indians were savage and warlike, engaging in constant battles and violent practices that justified European efforts to civilize and pacify them.</a:t>
                      </a:r>
                      <a:endParaRPr i="1">
                        <a:solidFill>
                          <a:schemeClr val="dk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E"/>
                          </a:solidFill>
                          <a:latin typeface="Inter"/>
                          <a:ea typeface="Inter"/>
                          <a:cs typeface="Inter"/>
                          <a:sym typeface="Inter"/>
                        </a:rPr>
                        <a:t>This feels like a stereotype. I know that you </a:t>
                      </a:r>
                      <a:r>
                        <a:rPr b="1" lang="en" sz="1200">
                          <a:solidFill>
                            <a:srgbClr val="E95C3E"/>
                          </a:solidFill>
                          <a:latin typeface="Inter"/>
                          <a:ea typeface="Inter"/>
                          <a:cs typeface="Inter"/>
                          <a:sym typeface="Inter"/>
                        </a:rPr>
                        <a:t>can</a:t>
                      </a:r>
                      <a:r>
                        <a:rPr b="1" lang="en" sz="1200">
                          <a:solidFill>
                            <a:srgbClr val="E95C3E"/>
                          </a:solidFill>
                          <a:latin typeface="Inter"/>
                          <a:ea typeface="Inter"/>
                          <a:cs typeface="Inter"/>
                          <a:sym typeface="Inter"/>
                        </a:rPr>
                        <a:t>’t characterize all people within a group as having the same behavior.</a:t>
                      </a:r>
                      <a:endParaRPr b="1" sz="1200">
                        <a:solidFill>
                          <a:srgbClr val="E95C3E"/>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E"/>
                          </a:solidFill>
                          <a:latin typeface="Inter"/>
                          <a:ea typeface="Inter"/>
                          <a:cs typeface="Inter"/>
                          <a:sym typeface="Inter"/>
                        </a:rPr>
                        <a:t>Logic</a:t>
                      </a:r>
                      <a:endParaRPr b="1" sz="12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lnSpc>
                          <a:spcPct val="96999"/>
                        </a:lnSpc>
                        <a:spcBef>
                          <a:spcPts val="0"/>
                        </a:spcBef>
                        <a:spcAft>
                          <a:spcPts val="0"/>
                        </a:spcAft>
                        <a:buClr>
                          <a:schemeClr val="dk1"/>
                        </a:buClr>
                        <a:buSzPts val="1100"/>
                        <a:buFont typeface="Arial"/>
                        <a:buNone/>
                      </a:pPr>
                      <a:r>
                        <a:rPr i="1" lang="en" sz="1100">
                          <a:solidFill>
                            <a:srgbClr val="231F20"/>
                          </a:solidFill>
                          <a:latin typeface="Halant"/>
                          <a:ea typeface="Halant"/>
                          <a:cs typeface="Halant"/>
                          <a:sym typeface="Halant"/>
                        </a:rPr>
                        <a:t>Columbus discovered America, bringing European civilization to an unknown and uncharted land, previously isolated from the rest of the world.</a:t>
                      </a:r>
                      <a:endParaRPr i="1">
                        <a:solidFill>
                          <a:schemeClr val="dk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E"/>
                          </a:solidFill>
                          <a:latin typeface="Inter"/>
                          <a:ea typeface="Inter"/>
                          <a:cs typeface="Inter"/>
                          <a:sym typeface="Inter"/>
                        </a:rPr>
                        <a:t>How can someone discover something that is already inhabited by millions of people?</a:t>
                      </a:r>
                      <a:endParaRPr b="1" sz="1200">
                        <a:solidFill>
                          <a:srgbClr val="E95C3E"/>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E"/>
                          </a:solidFill>
                          <a:latin typeface="Inter"/>
                          <a:ea typeface="Inter"/>
                          <a:cs typeface="Inter"/>
                          <a:sym typeface="Inter"/>
                        </a:rPr>
                        <a:t>Logic</a:t>
                      </a:r>
                      <a:endParaRPr b="1" sz="12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58" name="Google Shape;158;p20"/>
          <p:cNvSpPr txBox="1"/>
          <p:nvPr/>
        </p:nvSpPr>
        <p:spPr>
          <a:xfrm>
            <a:off x="862100" y="8777425"/>
            <a:ext cx="6048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000000"/>
                </a:solidFill>
                <a:latin typeface="Halant"/>
                <a:ea typeface="Halant"/>
                <a:cs typeface="Halant"/>
                <a:sym typeface="Halant"/>
              </a:rPr>
              <a:t>Note: Myths adapted from </a:t>
            </a:r>
            <a:r>
              <a:rPr i="1" lang="en" sz="1200">
                <a:solidFill>
                  <a:srgbClr val="000000"/>
                </a:solidFill>
                <a:latin typeface="Halant"/>
                <a:ea typeface="Halant"/>
                <a:cs typeface="Halant"/>
                <a:sym typeface="Halant"/>
              </a:rPr>
              <a:t>“All the Real Indians Died Off” and 20 other Myths About Native Americans</a:t>
            </a:r>
            <a:r>
              <a:rPr lang="en" sz="1200">
                <a:solidFill>
                  <a:srgbClr val="000000"/>
                </a:solidFill>
                <a:latin typeface="Halant"/>
                <a:ea typeface="Halant"/>
                <a:cs typeface="Halant"/>
                <a:sym typeface="Halant"/>
              </a:rPr>
              <a:t> by Roxanne Dunbar-Ortiz and Dina Gilio-Whitaker</a:t>
            </a:r>
            <a:endParaRPr sz="1200"/>
          </a:p>
        </p:txBody>
      </p:sp>
      <p:sp>
        <p:nvSpPr>
          <p:cNvPr id="159" name="Google Shape;159;p20"/>
          <p:cNvSpPr txBox="1"/>
          <p:nvPr/>
        </p:nvSpPr>
        <p:spPr>
          <a:xfrm>
            <a:off x="1878100" y="14143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a:t>
            </a:r>
            <a:r>
              <a:rPr b="1" lang="en" sz="1300">
                <a:latin typeface="Halant"/>
                <a:ea typeface="Halant"/>
                <a:cs typeface="Halant"/>
                <a:sym typeface="Halant"/>
              </a:rPr>
              <a:t>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rgbClr val="000000"/>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pic>
        <p:nvPicPr>
          <p:cNvPr id="160" name="Google Shape;160;p20"/>
          <p:cNvPicPr preferRelativeResize="0"/>
          <p:nvPr/>
        </p:nvPicPr>
        <p:blipFill>
          <a:blip r:embed="rId6">
            <a:alphaModFix/>
          </a:blip>
          <a:stretch>
            <a:fillRect/>
          </a:stretch>
        </p:blipFill>
        <p:spPr>
          <a:xfrm>
            <a:off x="694375" y="1332063"/>
            <a:ext cx="1183725" cy="11837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pic>
        <p:nvPicPr>
          <p:cNvPr id="165" name="Google Shape;165;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6" name="Google Shape;166;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7" name="Google Shape;167;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8" name="Google Shape;168;p21"/>
          <p:cNvSpPr txBox="1"/>
          <p:nvPr/>
        </p:nvSpPr>
        <p:spPr>
          <a:xfrm>
            <a:off x="322950" y="2601175"/>
            <a:ext cx="4852800" cy="153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endParaRPr b="1" sz="11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Halant"/>
                <a:ea typeface="Halant"/>
                <a:cs typeface="Halant"/>
                <a:sym typeface="Halant"/>
              </a:rPr>
              <a:t>1) Read each claim/myth about American Indians.</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Halant"/>
                <a:ea typeface="Halant"/>
                <a:cs typeface="Halant"/>
                <a:sym typeface="Halant"/>
              </a:rPr>
              <a:t>2) Thinking about authority and evidence, what sources could contradict and challenge the claim/myth.</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Halant"/>
                <a:ea typeface="Halant"/>
                <a:cs typeface="Halant"/>
                <a:sym typeface="Halant"/>
              </a:rPr>
              <a:t>3) Write which claims tester (authority or evidence)  you used when thinking about the myth.</a:t>
            </a:r>
            <a:endParaRPr sz="1100">
              <a:solidFill>
                <a:schemeClr val="dk1"/>
              </a:solidFill>
              <a:latin typeface="Halant"/>
              <a:ea typeface="Halant"/>
              <a:cs typeface="Halant"/>
              <a:sym typeface="Halant"/>
            </a:endParaRPr>
          </a:p>
        </p:txBody>
      </p:sp>
      <p:pic>
        <p:nvPicPr>
          <p:cNvPr id="169" name="Google Shape;169;p21"/>
          <p:cNvPicPr preferRelativeResize="0"/>
          <p:nvPr/>
        </p:nvPicPr>
        <p:blipFill rotWithShape="1">
          <a:blip r:embed="rId4">
            <a:alphaModFix/>
          </a:blip>
          <a:srcRect b="22201" l="42203" r="22121" t="25089"/>
          <a:stretch/>
        </p:blipFill>
        <p:spPr>
          <a:xfrm>
            <a:off x="5175724" y="2324912"/>
            <a:ext cx="1839898" cy="1811816"/>
          </a:xfrm>
          <a:prstGeom prst="rect">
            <a:avLst/>
          </a:prstGeom>
          <a:noFill/>
          <a:ln>
            <a:noFill/>
          </a:ln>
        </p:spPr>
      </p:pic>
      <p:sp>
        <p:nvSpPr>
          <p:cNvPr id="170" name="Google Shape;170;p21"/>
          <p:cNvSpPr txBox="1"/>
          <p:nvPr/>
        </p:nvSpPr>
        <p:spPr>
          <a:xfrm>
            <a:off x="0" y="0"/>
            <a:ext cx="7772400" cy="1347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Claims Testing (Exemplar)</a:t>
            </a:r>
            <a:endParaRPr sz="1500">
              <a:solidFill>
                <a:srgbClr val="000000"/>
              </a:solidFill>
              <a:latin typeface="Plus Jakarta Sans Medium"/>
              <a:ea typeface="Plus Jakarta Sans Medium"/>
              <a:cs typeface="Plus Jakarta Sans Medium"/>
              <a:sym typeface="Plus Jakarta Sans Medium"/>
            </a:endParaRPr>
          </a:p>
        </p:txBody>
      </p:sp>
      <p:pic>
        <p:nvPicPr>
          <p:cNvPr id="171" name="Google Shape;171;p21"/>
          <p:cNvPicPr preferRelativeResize="0"/>
          <p:nvPr/>
        </p:nvPicPr>
        <p:blipFill>
          <a:blip r:embed="rId5">
            <a:alphaModFix/>
          </a:blip>
          <a:stretch>
            <a:fillRect/>
          </a:stretch>
        </p:blipFill>
        <p:spPr>
          <a:xfrm>
            <a:off x="216272" y="230997"/>
            <a:ext cx="1056536" cy="438114"/>
          </a:xfrm>
          <a:prstGeom prst="rect">
            <a:avLst/>
          </a:prstGeom>
          <a:noFill/>
          <a:ln>
            <a:noFill/>
          </a:ln>
        </p:spPr>
      </p:pic>
      <p:graphicFrame>
        <p:nvGraphicFramePr>
          <p:cNvPr id="172" name="Google Shape;172;p21"/>
          <p:cNvGraphicFramePr/>
          <p:nvPr/>
        </p:nvGraphicFramePr>
        <p:xfrm>
          <a:off x="419100" y="4305300"/>
          <a:ext cx="3000000" cy="3000000"/>
        </p:xfrm>
        <a:graphic>
          <a:graphicData uri="http://schemas.openxmlformats.org/drawingml/2006/table">
            <a:tbl>
              <a:tblPr>
                <a:noFill/>
                <a:tableStyleId>{369BEFE2-F03E-40ED-9521-BEE766A7063F}</a:tableStyleId>
              </a:tblPr>
              <a:tblGrid>
                <a:gridCol w="2198850"/>
                <a:gridCol w="2852325"/>
                <a:gridCol w="1545375"/>
              </a:tblGrid>
              <a:tr h="381000">
                <a:tc>
                  <a:txBody>
                    <a:bodyPr/>
                    <a:lstStyle/>
                    <a:p>
                      <a:pPr indent="0" lvl="0" marL="0" rtl="0" algn="ctr">
                        <a:spcBef>
                          <a:spcPts val="0"/>
                        </a:spcBef>
                        <a:spcAft>
                          <a:spcPts val="0"/>
                        </a:spcAft>
                        <a:buNone/>
                      </a:pPr>
                      <a:r>
                        <a:rPr b="1" lang="en">
                          <a:latin typeface="Halant"/>
                          <a:ea typeface="Halant"/>
                          <a:cs typeface="Halant"/>
                          <a:sym typeface="Halant"/>
                        </a:rPr>
                        <a:t>Claim/Myth</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Halant"/>
                          <a:ea typeface="Halant"/>
                          <a:cs typeface="Halant"/>
                          <a:sym typeface="Halant"/>
                        </a:rPr>
                        <a:t>Potential Source</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Halant"/>
                          <a:ea typeface="Halant"/>
                          <a:cs typeface="Halant"/>
                          <a:sym typeface="Halant"/>
                        </a:rPr>
                        <a:t>Claims Tester(s)</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r>
              <a:tr h="381000">
                <a:tc>
                  <a:txBody>
                    <a:bodyPr/>
                    <a:lstStyle/>
                    <a:p>
                      <a:pPr indent="0" lvl="0" marL="0" rtl="0" algn="l">
                        <a:lnSpc>
                          <a:spcPct val="96999"/>
                        </a:lnSpc>
                        <a:spcBef>
                          <a:spcPts val="0"/>
                        </a:spcBef>
                        <a:spcAft>
                          <a:spcPts val="0"/>
                        </a:spcAft>
                        <a:buClr>
                          <a:schemeClr val="dk1"/>
                        </a:buClr>
                        <a:buFont typeface="Arial"/>
                        <a:buNone/>
                      </a:pPr>
                      <a:r>
                        <a:rPr i="1" lang="en" sz="1100">
                          <a:solidFill>
                            <a:schemeClr val="dk1"/>
                          </a:solidFill>
                          <a:latin typeface="Halant"/>
                          <a:ea typeface="Halant"/>
                          <a:cs typeface="Halant"/>
                          <a:sym typeface="Halant"/>
                        </a:rPr>
                        <a:t>All the real Indians died off, leaving behind no true American Indian descendents or cultural continuity in the present day.</a:t>
                      </a:r>
                      <a:endParaRPr i="1">
                        <a:solidFill>
                          <a:schemeClr val="dk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E"/>
                          </a:solidFill>
                          <a:latin typeface="Inter"/>
                          <a:ea typeface="Inter"/>
                          <a:cs typeface="Inter"/>
                          <a:sym typeface="Inter"/>
                        </a:rPr>
                        <a:t>Indigenous peoples who still practice their ancestral culture today.</a:t>
                      </a:r>
                      <a:endParaRPr b="1" sz="1200">
                        <a:solidFill>
                          <a:srgbClr val="E95C3E"/>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E"/>
                          </a:solidFill>
                          <a:latin typeface="Inter"/>
                          <a:ea typeface="Inter"/>
                          <a:cs typeface="Inter"/>
                          <a:sym typeface="Inter"/>
                        </a:rPr>
                        <a:t>Evidence</a:t>
                      </a:r>
                      <a:endParaRPr b="1" sz="12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lnSpc>
                          <a:spcPct val="96999"/>
                        </a:lnSpc>
                        <a:spcBef>
                          <a:spcPts val="0"/>
                        </a:spcBef>
                        <a:spcAft>
                          <a:spcPts val="0"/>
                        </a:spcAft>
                        <a:buClr>
                          <a:schemeClr val="dk1"/>
                        </a:buClr>
                        <a:buFont typeface="Arial"/>
                        <a:buNone/>
                      </a:pPr>
                      <a:r>
                        <a:rPr i="1" lang="en" sz="1100">
                          <a:solidFill>
                            <a:schemeClr val="dk1"/>
                          </a:solidFill>
                          <a:latin typeface="Halant"/>
                          <a:ea typeface="Halant"/>
                          <a:cs typeface="Halant"/>
                          <a:sym typeface="Halant"/>
                        </a:rPr>
                        <a:t>All the first peoples to live in the Western Hemisphere arrived from Asia through the Bering Land Bridge during the last Ice Age.</a:t>
                      </a:r>
                      <a:endParaRPr i="1">
                        <a:solidFill>
                          <a:schemeClr val="dk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E"/>
                          </a:solidFill>
                          <a:latin typeface="Inter"/>
                          <a:ea typeface="Inter"/>
                          <a:cs typeface="Inter"/>
                          <a:sym typeface="Inter"/>
                        </a:rPr>
                        <a:t>An archaeologist that studies artifacts could show that the first peoples arrived at a different time or from a </a:t>
                      </a:r>
                      <a:r>
                        <a:rPr b="1" lang="en" sz="1200">
                          <a:solidFill>
                            <a:srgbClr val="E95C3E"/>
                          </a:solidFill>
                          <a:latin typeface="Inter"/>
                          <a:ea typeface="Inter"/>
                          <a:cs typeface="Inter"/>
                          <a:sym typeface="Inter"/>
                        </a:rPr>
                        <a:t>different</a:t>
                      </a:r>
                      <a:r>
                        <a:rPr b="1" lang="en" sz="1200">
                          <a:solidFill>
                            <a:srgbClr val="E95C3E"/>
                          </a:solidFill>
                          <a:latin typeface="Inter"/>
                          <a:ea typeface="Inter"/>
                          <a:cs typeface="Inter"/>
                          <a:sym typeface="Inter"/>
                        </a:rPr>
                        <a:t> area.</a:t>
                      </a:r>
                      <a:endParaRPr b="1" sz="1200">
                        <a:solidFill>
                          <a:srgbClr val="E95C3E"/>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E"/>
                          </a:solidFill>
                          <a:latin typeface="Inter"/>
                          <a:ea typeface="Inter"/>
                          <a:cs typeface="Inter"/>
                          <a:sym typeface="Inter"/>
                        </a:rPr>
                        <a:t>Authority</a:t>
                      </a:r>
                      <a:endParaRPr b="1" sz="12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lnSpc>
                          <a:spcPct val="96999"/>
                        </a:lnSpc>
                        <a:spcBef>
                          <a:spcPts val="0"/>
                        </a:spcBef>
                        <a:spcAft>
                          <a:spcPts val="0"/>
                        </a:spcAft>
                        <a:buNone/>
                      </a:pPr>
                      <a:r>
                        <a:rPr i="1" lang="en" sz="1100">
                          <a:solidFill>
                            <a:srgbClr val="231F20"/>
                          </a:solidFill>
                          <a:latin typeface="Halant"/>
                          <a:ea typeface="Halant"/>
                          <a:cs typeface="Halant"/>
                          <a:sym typeface="Halant"/>
                        </a:rPr>
                        <a:t>Europeans brought civilization to the Indians, who lived in primitive conditions and lacked the advanced knowledge and cultural achievements of the Europeans.</a:t>
                      </a:r>
                      <a:endParaRPr i="1">
                        <a:solidFill>
                          <a:schemeClr val="dk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E"/>
                          </a:solidFill>
                          <a:latin typeface="Inter"/>
                          <a:ea typeface="Inter"/>
                          <a:cs typeface="Inter"/>
                          <a:sym typeface="Inter"/>
                        </a:rPr>
                        <a:t>Examples of inventions or innovations from artifacts of Indigenous peoples.</a:t>
                      </a:r>
                      <a:endParaRPr b="1" sz="1200">
                        <a:solidFill>
                          <a:srgbClr val="E95C3E"/>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E"/>
                          </a:solidFill>
                          <a:latin typeface="Inter"/>
                          <a:ea typeface="Inter"/>
                          <a:cs typeface="Inter"/>
                          <a:sym typeface="Inter"/>
                        </a:rPr>
                        <a:t>Evidence</a:t>
                      </a:r>
                      <a:endParaRPr b="1" sz="12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lnSpc>
                          <a:spcPct val="96999"/>
                        </a:lnSpc>
                        <a:spcBef>
                          <a:spcPts val="0"/>
                        </a:spcBef>
                        <a:spcAft>
                          <a:spcPts val="0"/>
                        </a:spcAft>
                        <a:buClr>
                          <a:schemeClr val="dk1"/>
                        </a:buClr>
                        <a:buSzPts val="1100"/>
                        <a:buFont typeface="Arial"/>
                        <a:buNone/>
                      </a:pPr>
                      <a:r>
                        <a:rPr i="1" lang="en" sz="1100">
                          <a:solidFill>
                            <a:srgbClr val="231F20"/>
                          </a:solidFill>
                          <a:latin typeface="Halant"/>
                          <a:ea typeface="Halant"/>
                          <a:cs typeface="Halant"/>
                          <a:sym typeface="Halant"/>
                        </a:rPr>
                        <a:t>The Americas were a vast wilderness inhabited by small, scattered bands of Indigenous peoples who lived in harmony with nature, leaving it virtually unchanged by human activity.</a:t>
                      </a:r>
                      <a:endParaRPr i="1">
                        <a:solidFill>
                          <a:schemeClr val="dk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E"/>
                          </a:solidFill>
                          <a:latin typeface="Inter"/>
                          <a:ea typeface="Inter"/>
                          <a:cs typeface="Inter"/>
                          <a:sym typeface="Inter"/>
                        </a:rPr>
                        <a:t>A historian or </a:t>
                      </a:r>
                      <a:r>
                        <a:rPr b="1" lang="en" sz="1200">
                          <a:solidFill>
                            <a:srgbClr val="E95C3E"/>
                          </a:solidFill>
                          <a:latin typeface="Inter"/>
                          <a:ea typeface="Inter"/>
                          <a:cs typeface="Inter"/>
                          <a:sym typeface="Inter"/>
                        </a:rPr>
                        <a:t>scholar</a:t>
                      </a:r>
                      <a:r>
                        <a:rPr b="1" lang="en" sz="1200">
                          <a:solidFill>
                            <a:srgbClr val="E95C3E"/>
                          </a:solidFill>
                          <a:latin typeface="Inter"/>
                          <a:ea typeface="Inter"/>
                          <a:cs typeface="Inter"/>
                          <a:sym typeface="Inter"/>
                        </a:rPr>
                        <a:t> who can explain how Indigenous peoples lived in the Americas.</a:t>
                      </a:r>
                      <a:endParaRPr b="1" sz="1200">
                        <a:solidFill>
                          <a:srgbClr val="E95C3E"/>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E"/>
                          </a:solidFill>
                          <a:latin typeface="Inter"/>
                          <a:ea typeface="Inter"/>
                          <a:cs typeface="Inter"/>
                          <a:sym typeface="Inter"/>
                        </a:rPr>
                        <a:t>Authority</a:t>
                      </a:r>
                      <a:endParaRPr b="1" sz="1200">
                        <a:solidFill>
                          <a:srgbClr val="E95C3E"/>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73" name="Google Shape;173;p21"/>
          <p:cNvSpPr txBox="1"/>
          <p:nvPr/>
        </p:nvSpPr>
        <p:spPr>
          <a:xfrm>
            <a:off x="862100" y="8777425"/>
            <a:ext cx="6048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000000"/>
                </a:solidFill>
                <a:latin typeface="Halant"/>
                <a:ea typeface="Halant"/>
                <a:cs typeface="Halant"/>
                <a:sym typeface="Halant"/>
              </a:rPr>
              <a:t>Note: Myths adapted from </a:t>
            </a:r>
            <a:r>
              <a:rPr i="1" lang="en" sz="1200">
                <a:solidFill>
                  <a:srgbClr val="000000"/>
                </a:solidFill>
                <a:latin typeface="Halant"/>
                <a:ea typeface="Halant"/>
                <a:cs typeface="Halant"/>
                <a:sym typeface="Halant"/>
              </a:rPr>
              <a:t>“All the Real Indians Died Off” and 20 other Myths About Native Americans</a:t>
            </a:r>
            <a:r>
              <a:rPr lang="en" sz="1200">
                <a:solidFill>
                  <a:srgbClr val="000000"/>
                </a:solidFill>
                <a:latin typeface="Halant"/>
                <a:ea typeface="Halant"/>
                <a:cs typeface="Halant"/>
                <a:sym typeface="Halant"/>
              </a:rPr>
              <a:t> by Roxanne Dunbar-Ortiz and Dina Gilio-Whitaker</a:t>
            </a:r>
            <a:endParaRPr sz="1200"/>
          </a:p>
        </p:txBody>
      </p:sp>
      <p:sp>
        <p:nvSpPr>
          <p:cNvPr id="174" name="Google Shape;174;p21"/>
          <p:cNvSpPr txBox="1"/>
          <p:nvPr/>
        </p:nvSpPr>
        <p:spPr>
          <a:xfrm>
            <a:off x="1878100" y="14143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a:t>
            </a:r>
            <a:r>
              <a:rPr b="1" lang="en" sz="1300">
                <a:latin typeface="Halant"/>
                <a:ea typeface="Halant"/>
                <a:cs typeface="Halant"/>
                <a:sym typeface="Halant"/>
              </a:rPr>
              <a:t>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rgbClr val="000000"/>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pic>
        <p:nvPicPr>
          <p:cNvPr id="175" name="Google Shape;175;p21"/>
          <p:cNvPicPr preferRelativeResize="0"/>
          <p:nvPr/>
        </p:nvPicPr>
        <p:blipFill>
          <a:blip r:embed="rId6">
            <a:alphaModFix/>
          </a:blip>
          <a:stretch>
            <a:fillRect/>
          </a:stretch>
        </p:blipFill>
        <p:spPr>
          <a:xfrm>
            <a:off x="694375" y="1332063"/>
            <a:ext cx="1183725" cy="11837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