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Lst>
  <p:sldSz cy="10058400" cx="7772400"/>
  <p:notesSz cx="6858000" cy="9144000"/>
  <p:embeddedFontLst>
    <p:embeddedFont>
      <p:font typeface="Halant"/>
      <p:regular r:id="rId14"/>
      <p:bold r:id="rId15"/>
    </p:embeddedFont>
    <p:embeddedFont>
      <p:font typeface="Inter"/>
      <p:regular r:id="rId16"/>
      <p:bold r:id="rId17"/>
      <p:italic r:id="rId18"/>
      <p:boldItalic r:id="rId19"/>
    </p:embeddedFont>
    <p:embeddedFont>
      <p:font typeface="Plus Jakarta Sans"/>
      <p:regular r:id="rId20"/>
      <p:bold r:id="rId21"/>
      <p:italic r:id="rId22"/>
      <p:boldItalic r:id="rId23"/>
    </p:embeddedFont>
    <p:embeddedFont>
      <p:font typeface="Plus Jakarta Sans Medium"/>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381A6C4-3363-4361-9F49-D95531E3E638}">
  <a:tblStyle styleId="{3381A6C4-3363-4361-9F49-D95531E3E638}"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regular.fntdata"/><Relationship Id="rId22" Type="http://schemas.openxmlformats.org/officeDocument/2006/relationships/font" Target="fonts/PlusJakartaSans-italic.fntdata"/><Relationship Id="rId21" Type="http://schemas.openxmlformats.org/officeDocument/2006/relationships/font" Target="fonts/PlusJakartaSans-bold.fntdata"/><Relationship Id="rId24" Type="http://schemas.openxmlformats.org/officeDocument/2006/relationships/font" Target="fonts/PlusJakartaSansMedium-regular.fntdata"/><Relationship Id="rId23" Type="http://schemas.openxmlformats.org/officeDocument/2006/relationships/font" Target="fonts/PlusJakartaSans-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PlusJakartaSansMedium-italic.fntdata"/><Relationship Id="rId25" Type="http://schemas.openxmlformats.org/officeDocument/2006/relationships/font" Target="fonts/PlusJakartaSansMedium-bold.fntdata"/><Relationship Id="rId27"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bold.fntdata"/><Relationship Id="rId16" Type="http://schemas.openxmlformats.org/officeDocument/2006/relationships/font" Target="fonts/Inter-regular.fntdata"/><Relationship Id="rId19" Type="http://schemas.openxmlformats.org/officeDocument/2006/relationships/font" Target="fonts/Inter-boldItalic.fntdata"/><Relationship Id="rId18" Type="http://schemas.openxmlformats.org/officeDocument/2006/relationships/font" Target="fonts/Inter-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4570435182_0_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4570435182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31573fbc6d3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6" name="Google Shape;66;g31573fbc6d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31573fbc6d3_0_1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31573fbc6d3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35e89f9568a_0_5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35e89f9568a_0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35e89f9568a_0_6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35e89f9568a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35e89f9568a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35e89f9568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360314cad41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360314cad4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2.png"/><Relationship Id="rId5" Type="http://schemas.openxmlformats.org/officeDocument/2006/relationships/image" Target="../media/image6.png"/><Relationship Id="rId6"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2.png"/><Relationship Id="rId5" Type="http://schemas.openxmlformats.org/officeDocument/2006/relationships/image" Target="../media/image6.png"/><Relationship Id="rId6"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1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11.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5" name="Google Shape;55;p13"/>
          <p:cNvSpPr txBox="1"/>
          <p:nvPr/>
        </p:nvSpPr>
        <p:spPr>
          <a:xfrm>
            <a:off x="0" y="0"/>
            <a:ext cx="7772400" cy="1087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Evaluating Evidence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Claims Testing</a:t>
            </a:r>
            <a:endParaRPr sz="1500">
              <a:solidFill>
                <a:srgbClr val="000000"/>
              </a:solidFill>
              <a:latin typeface="Plus Jakarta Sans Medium"/>
              <a:ea typeface="Plus Jakarta Sans Medium"/>
              <a:cs typeface="Plus Jakarta Sans Medium"/>
              <a:sym typeface="Plus Jakarta Sans Medium"/>
            </a:endParaRPr>
          </a:p>
        </p:txBody>
      </p:sp>
      <p:pic>
        <p:nvPicPr>
          <p:cNvPr id="56" name="Google Shape;56;p1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57" name="Google Shape;57;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8" name="Google Shape;58;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9" name="Google Shape;59;p13"/>
          <p:cNvGraphicFramePr/>
          <p:nvPr/>
        </p:nvGraphicFramePr>
        <p:xfrm>
          <a:off x="427325" y="3080600"/>
          <a:ext cx="3000000" cy="3000000"/>
        </p:xfrm>
        <a:graphic>
          <a:graphicData uri="http://schemas.openxmlformats.org/drawingml/2006/table">
            <a:tbl>
              <a:tblPr>
                <a:noFill/>
                <a:tableStyleId>{3381A6C4-3363-4361-9F49-D95531E3E638}</a:tableStyleId>
              </a:tblPr>
              <a:tblGrid>
                <a:gridCol w="803725"/>
                <a:gridCol w="2807275"/>
                <a:gridCol w="937600"/>
                <a:gridCol w="588750"/>
                <a:gridCol w="932950"/>
                <a:gridCol w="847450"/>
              </a:tblGrid>
              <a:tr h="346150">
                <a:tc>
                  <a:txBody>
                    <a:bodyPr/>
                    <a:lstStyle/>
                    <a:p>
                      <a:pPr indent="0" lvl="0" marL="0" rtl="0" algn="ctr">
                        <a:spcBef>
                          <a:spcPts val="0"/>
                        </a:spcBef>
                        <a:spcAft>
                          <a:spcPts val="0"/>
                        </a:spcAft>
                        <a:buNone/>
                      </a:pPr>
                      <a:r>
                        <a:rPr b="1" lang="en" sz="1100">
                          <a:latin typeface="Halant"/>
                          <a:ea typeface="Halant"/>
                          <a:cs typeface="Halant"/>
                          <a:sym typeface="Halant"/>
                        </a:rPr>
                        <a:t>CLAIM</a:t>
                      </a:r>
                      <a:endParaRPr b="1" sz="1100">
                        <a:latin typeface="Halant"/>
                        <a:ea typeface="Halant"/>
                        <a:cs typeface="Halant"/>
                        <a:sym typeface="Halant"/>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100">
                          <a:latin typeface="Halant"/>
                          <a:ea typeface="Halant"/>
                          <a:cs typeface="Halant"/>
                          <a:sym typeface="Halant"/>
                        </a:rPr>
                        <a:t>SUPPORTING STATEMENT</a:t>
                      </a:r>
                      <a:endParaRPr b="1" sz="1100">
                        <a:latin typeface="Halant"/>
                        <a:ea typeface="Halant"/>
                        <a:cs typeface="Halant"/>
                        <a:sym typeface="Halant"/>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b="1" lang="en" sz="1000">
                          <a:solidFill>
                            <a:schemeClr val="dk1"/>
                          </a:solidFill>
                          <a:latin typeface="Halant"/>
                          <a:ea typeface="Halant"/>
                          <a:cs typeface="Halant"/>
                          <a:sym typeface="Halant"/>
                        </a:rPr>
                        <a:t>INTUITION</a:t>
                      </a:r>
                      <a:endParaRPr b="1" sz="1000">
                        <a:latin typeface="Halant"/>
                        <a:ea typeface="Halant"/>
                        <a:cs typeface="Halant"/>
                        <a:sym typeface="Halant"/>
                      </a:endParaRPr>
                    </a:p>
                  </a:txBody>
                  <a:tcPr marT="91425" marB="91425" marR="91425" marL="91425" anchor="ctr">
                    <a:lnL cap="flat" cmpd="sng" w="19050">
                      <a:solidFill>
                        <a:srgbClr val="9E9E9E"/>
                      </a:solidFill>
                      <a:prstDash val="solid"/>
                      <a:round/>
                      <a:headEnd len="sm" w="sm" type="none"/>
                      <a:tailEnd len="sm" w="sm" type="none"/>
                    </a:lnL>
                    <a:solidFill>
                      <a:srgbClr val="38E0A4"/>
                    </a:solidFill>
                  </a:tcPr>
                </a:tc>
                <a:tc>
                  <a:txBody>
                    <a:bodyPr/>
                    <a:lstStyle/>
                    <a:p>
                      <a:pPr indent="0" lvl="0" marL="0" rtl="0" algn="ctr">
                        <a:spcBef>
                          <a:spcPts val="0"/>
                        </a:spcBef>
                        <a:spcAft>
                          <a:spcPts val="0"/>
                        </a:spcAft>
                        <a:buClr>
                          <a:schemeClr val="dk1"/>
                        </a:buClr>
                        <a:buSzPts val="1100"/>
                        <a:buFont typeface="Arial"/>
                        <a:buNone/>
                      </a:pPr>
                      <a:r>
                        <a:rPr b="1" lang="en" sz="1000">
                          <a:solidFill>
                            <a:schemeClr val="dk1"/>
                          </a:solidFill>
                          <a:latin typeface="Halant"/>
                          <a:ea typeface="Halant"/>
                          <a:cs typeface="Halant"/>
                          <a:sym typeface="Halant"/>
                        </a:rPr>
                        <a:t>LOGIC</a:t>
                      </a:r>
                      <a:endParaRPr b="1" sz="1000">
                        <a:latin typeface="Halant"/>
                        <a:ea typeface="Halant"/>
                        <a:cs typeface="Halant"/>
                        <a:sym typeface="Halant"/>
                      </a:endParaRPr>
                    </a:p>
                  </a:txBody>
                  <a:tcPr marT="91425" marB="91425" marR="91425" marL="91425" anchor="ctr">
                    <a:solidFill>
                      <a:srgbClr val="E95C3E"/>
                    </a:solidFill>
                  </a:tcPr>
                </a:tc>
                <a:tc>
                  <a:txBody>
                    <a:bodyPr/>
                    <a:lstStyle/>
                    <a:p>
                      <a:pPr indent="0" lvl="0" marL="0" rtl="0" algn="ctr">
                        <a:spcBef>
                          <a:spcPts val="0"/>
                        </a:spcBef>
                        <a:spcAft>
                          <a:spcPts val="0"/>
                        </a:spcAft>
                        <a:buNone/>
                      </a:pPr>
                      <a:r>
                        <a:rPr b="1" lang="en" sz="1000">
                          <a:solidFill>
                            <a:schemeClr val="dk1"/>
                          </a:solidFill>
                          <a:latin typeface="Halant"/>
                          <a:ea typeface="Halant"/>
                          <a:cs typeface="Halant"/>
                          <a:sym typeface="Halant"/>
                        </a:rPr>
                        <a:t>AUTHORITY</a:t>
                      </a:r>
                      <a:endParaRPr b="1" sz="1000">
                        <a:solidFill>
                          <a:schemeClr val="dk1"/>
                        </a:solidFill>
                        <a:latin typeface="Halant"/>
                        <a:ea typeface="Halant"/>
                        <a:cs typeface="Halant"/>
                        <a:sym typeface="Halant"/>
                      </a:endParaRPr>
                    </a:p>
                  </a:txBody>
                  <a:tcPr marT="91425" marB="91425" marR="91425" marL="91425" anchor="ctr">
                    <a:solidFill>
                      <a:srgbClr val="F1AF4B"/>
                    </a:solidFill>
                  </a:tcPr>
                </a:tc>
                <a:tc>
                  <a:txBody>
                    <a:bodyPr/>
                    <a:lstStyle/>
                    <a:p>
                      <a:pPr indent="0" lvl="0" marL="0" rtl="0" algn="ctr">
                        <a:spcBef>
                          <a:spcPts val="0"/>
                        </a:spcBef>
                        <a:spcAft>
                          <a:spcPts val="0"/>
                        </a:spcAft>
                        <a:buNone/>
                      </a:pPr>
                      <a:r>
                        <a:rPr b="1" lang="en" sz="1000">
                          <a:solidFill>
                            <a:schemeClr val="dk1"/>
                          </a:solidFill>
                          <a:latin typeface="Halant"/>
                          <a:ea typeface="Halant"/>
                          <a:cs typeface="Halant"/>
                          <a:sym typeface="Halant"/>
                        </a:rPr>
                        <a:t>EVIDENCE</a:t>
                      </a:r>
                      <a:endParaRPr b="1" sz="1000">
                        <a:solidFill>
                          <a:schemeClr val="dk1"/>
                        </a:solidFill>
                        <a:latin typeface="Halant"/>
                        <a:ea typeface="Halant"/>
                        <a:cs typeface="Halant"/>
                        <a:sym typeface="Halant"/>
                      </a:endParaRPr>
                    </a:p>
                  </a:txBody>
                  <a:tcPr marT="91425" marB="91425" marR="91425" marL="91425" anchor="ctr">
                    <a:solidFill>
                      <a:srgbClr val="6484F3"/>
                    </a:solidFill>
                  </a:tcPr>
                </a:tc>
              </a:tr>
              <a:tr h="481625">
                <a:tc rowSpan="4">
                  <a:txBody>
                    <a:bodyPr/>
                    <a:lstStyle/>
                    <a:p>
                      <a:pPr indent="0" lvl="0" marL="0" rtl="0" algn="ctr">
                        <a:lnSpc>
                          <a:spcPct val="96999"/>
                        </a:lnSpc>
                        <a:spcBef>
                          <a:spcPts val="0"/>
                        </a:spcBef>
                        <a:spcAft>
                          <a:spcPts val="0"/>
                        </a:spcAft>
                        <a:buClr>
                          <a:schemeClr val="dk1"/>
                        </a:buClr>
                        <a:buFont typeface="Arial"/>
                        <a:buNone/>
                      </a:pPr>
                      <a:r>
                        <a:rPr i="1" lang="en" sz="1100">
                          <a:latin typeface="Halant"/>
                          <a:ea typeface="Halant"/>
                          <a:cs typeface="Halant"/>
                          <a:sym typeface="Halant"/>
                        </a:rPr>
                        <a:t>The Earth is round.</a:t>
                      </a:r>
                      <a:endParaRPr i="1" sz="1100">
                        <a:latin typeface="Halant"/>
                        <a:ea typeface="Halant"/>
                        <a:cs typeface="Halant"/>
                        <a:sym typeface="Halant"/>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“My science teacher said the Earth is round.”</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tc>
              </a:tr>
              <a:tr h="481625">
                <a:tc vMerge="1"/>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“This feels right because a lot of things I see in nature are round.”</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tc>
              </a:tr>
              <a:tr h="481625">
                <a:tc vMerge="1"/>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“I’ve seen pictures from space that show the Earth is round.</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tc>
              </a:tr>
              <a:tr h="481625">
                <a:tc vMerge="1"/>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“I’ve never heard of anyone falling off the edge of the Earth, so it might be round.</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481625">
                <a:tc rowSpan="4">
                  <a:txBody>
                    <a:bodyPr/>
                    <a:lstStyle/>
                    <a:p>
                      <a:pPr indent="0" lvl="0" marL="0" rtl="0" algn="ctr">
                        <a:lnSpc>
                          <a:spcPct val="96999"/>
                        </a:lnSpc>
                        <a:spcBef>
                          <a:spcPts val="0"/>
                        </a:spcBef>
                        <a:spcAft>
                          <a:spcPts val="0"/>
                        </a:spcAft>
                        <a:buClr>
                          <a:schemeClr val="dk1"/>
                        </a:buClr>
                        <a:buFont typeface="Arial"/>
                        <a:buNone/>
                      </a:pPr>
                      <a:r>
                        <a:rPr i="1" lang="en" sz="1100">
                          <a:latin typeface="Halant"/>
                          <a:ea typeface="Halant"/>
                          <a:cs typeface="Halant"/>
                          <a:sym typeface="Halant"/>
                        </a:rPr>
                        <a:t>“Smoking is harmful to your health.”</a:t>
                      </a:r>
                      <a:endParaRPr i="1" sz="1100">
                        <a:latin typeface="Halant"/>
                        <a:ea typeface="Halant"/>
                        <a:cs typeface="Halant"/>
                        <a:sym typeface="Halant"/>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“Numerous studies show a high correlation between smoking and lung cancer.”</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81625">
                <a:tc vMerge="1"/>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“The Surgeon General warns that smoking causes cancer and other diseases.”</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81625">
                <a:tc vMerge="1"/>
                <a:tc>
                  <a:txBody>
                    <a:bodyPr/>
                    <a:lstStyle/>
                    <a:p>
                      <a:pPr indent="0" lvl="0" marL="0" rtl="0" algn="l">
                        <a:lnSpc>
                          <a:spcPct val="100000"/>
                        </a:lnSpc>
                        <a:spcBef>
                          <a:spcPts val="0"/>
                        </a:spcBef>
                        <a:spcAft>
                          <a:spcPts val="0"/>
                        </a:spcAft>
                        <a:buNone/>
                      </a:pPr>
                      <a:r>
                        <a:rPr lang="en" sz="1000">
                          <a:solidFill>
                            <a:schemeClr val="dk1"/>
                          </a:solidFill>
                          <a:latin typeface="Inter"/>
                          <a:ea typeface="Inter"/>
                          <a:cs typeface="Inter"/>
                          <a:sym typeface="Inter"/>
                        </a:rPr>
                        <a:t>“Smoking immediately causes coughing and discomfort so it isn’t healthy.”</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46150">
                <a:tc vMerge="1"/>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“I don’t think many athletes smoke.”</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32100">
                <a:tc rowSpan="4">
                  <a:txBody>
                    <a:bodyPr/>
                    <a:lstStyle/>
                    <a:p>
                      <a:pPr indent="0" lvl="0" marL="0" rtl="0" algn="ctr">
                        <a:lnSpc>
                          <a:spcPct val="96999"/>
                        </a:lnSpc>
                        <a:spcBef>
                          <a:spcPts val="0"/>
                        </a:spcBef>
                        <a:spcAft>
                          <a:spcPts val="0"/>
                        </a:spcAft>
                        <a:buClr>
                          <a:schemeClr val="dk1"/>
                        </a:buClr>
                        <a:buFont typeface="Arial"/>
                        <a:buNone/>
                      </a:pPr>
                      <a:r>
                        <a:rPr i="1" lang="en" sz="1100">
                          <a:latin typeface="Halant"/>
                          <a:ea typeface="Halant"/>
                          <a:cs typeface="Halant"/>
                          <a:sym typeface="Halant"/>
                        </a:rPr>
                        <a:t>“Social media influences public opinion.”</a:t>
                      </a:r>
                      <a:endParaRPr i="1" sz="1100">
                        <a:latin typeface="Halant"/>
                        <a:ea typeface="Halant"/>
                        <a:cs typeface="Halant"/>
                        <a:sym typeface="Halant"/>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“Campaign managers for political figures emphasize using social media during elections.” </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81625">
                <a:tc vMerge="1"/>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“Why else would companies spend millions on social media advertising?”</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81625">
                <a:tc vMerge="1"/>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“After I am online, I want certain products more.”</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38200">
                <a:tc vMerge="1"/>
                <a:tc>
                  <a:txBody>
                    <a:bodyPr/>
                    <a:lstStyle/>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“Recent polls show that many people use social media as their main source of news.”</a:t>
                      </a:r>
                      <a:endParaRPr i="1" sz="1000">
                        <a:latin typeface="Halant"/>
                        <a:ea typeface="Halant"/>
                        <a:cs typeface="Halant"/>
                        <a:sym typeface="Halant"/>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0" name="Google Shape;60;p13"/>
          <p:cNvSpPr txBox="1"/>
          <p:nvPr/>
        </p:nvSpPr>
        <p:spPr>
          <a:xfrm>
            <a:off x="1878100" y="1414375"/>
            <a:ext cx="5439000" cy="10191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Evaluating </a:t>
            </a:r>
            <a:r>
              <a:rPr b="1" lang="en" sz="1300">
                <a:latin typeface="Halant"/>
                <a:ea typeface="Halant"/>
                <a:cs typeface="Halant"/>
                <a:sym typeface="Halant"/>
              </a:rPr>
              <a:t>Evidence</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solidFill>
                  <a:srgbClr val="000000"/>
                </a:solidFill>
                <a:latin typeface="Inter"/>
                <a:ea typeface="Inter"/>
                <a:cs typeface="Inter"/>
                <a:sym typeface="Inter"/>
              </a:rPr>
              <a:t>Thinking historically means identifying the evidence related to a claim, assessing its validity, and corroborating it by comparing multiple sources' interpretations of events, developments, or processes.</a:t>
            </a:r>
            <a:endParaRPr sz="1100">
              <a:latin typeface="Inter"/>
              <a:ea typeface="Inter"/>
              <a:cs typeface="Inter"/>
              <a:sym typeface="Inter"/>
            </a:endParaRPr>
          </a:p>
        </p:txBody>
      </p:sp>
      <p:pic>
        <p:nvPicPr>
          <p:cNvPr id="61" name="Google Shape;61;p13"/>
          <p:cNvPicPr preferRelativeResize="0"/>
          <p:nvPr/>
        </p:nvPicPr>
        <p:blipFill>
          <a:blip r:embed="rId5">
            <a:alphaModFix/>
          </a:blip>
          <a:stretch>
            <a:fillRect/>
          </a:stretch>
        </p:blipFill>
        <p:spPr>
          <a:xfrm>
            <a:off x="694375" y="1332063"/>
            <a:ext cx="1183725" cy="1183725"/>
          </a:xfrm>
          <a:prstGeom prst="rect">
            <a:avLst/>
          </a:prstGeom>
          <a:noFill/>
          <a:ln>
            <a:noFill/>
          </a:ln>
        </p:spPr>
      </p:pic>
      <p:sp>
        <p:nvSpPr>
          <p:cNvPr id="62" name="Google Shape;62;p13"/>
          <p:cNvSpPr txBox="1"/>
          <p:nvPr/>
        </p:nvSpPr>
        <p:spPr>
          <a:xfrm>
            <a:off x="352650" y="2443300"/>
            <a:ext cx="70671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r>
              <a:rPr lang="en" sz="1200">
                <a:solidFill>
                  <a:srgbClr val="231F20"/>
                </a:solidFill>
                <a:latin typeface="Halant"/>
                <a:ea typeface="Halant"/>
                <a:cs typeface="Halant"/>
                <a:sym typeface="Halant"/>
              </a:rPr>
              <a:t>Read the CLAIM. Then look at each supporting statement. Determine which claim tester is being used. Place an X in the appropriate column for each supporting statement.</a:t>
            </a:r>
            <a:endParaRPr b="1" sz="1100">
              <a:solidFill>
                <a:schemeClr val="dk1"/>
              </a:solidFill>
              <a:latin typeface="Halant"/>
              <a:ea typeface="Halant"/>
              <a:cs typeface="Halant"/>
              <a:sym typeface="Halant"/>
            </a:endParaRPr>
          </a:p>
        </p:txBody>
      </p:sp>
      <p:sp>
        <p:nvSpPr>
          <p:cNvPr id="63" name="Google Shape;63;p13"/>
          <p:cNvSpPr txBox="1"/>
          <p:nvPr/>
        </p:nvSpPr>
        <p:spPr>
          <a:xfrm>
            <a:off x="330050" y="10871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7" name="Shape 67"/>
        <p:cNvGrpSpPr/>
        <p:nvPr/>
      </p:nvGrpSpPr>
      <p:grpSpPr>
        <a:xfrm>
          <a:off x="0" y="0"/>
          <a:ext cx="0" cy="0"/>
          <a:chOff x="0" y="0"/>
          <a:chExt cx="0" cy="0"/>
        </a:xfrm>
      </p:grpSpPr>
      <p:pic>
        <p:nvPicPr>
          <p:cNvPr id="68" name="Google Shape;68;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9" name="Google Shape;69;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0" name="Google Shape;70;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71" name="Google Shape;71;p14"/>
          <p:cNvSpPr txBox="1"/>
          <p:nvPr/>
        </p:nvSpPr>
        <p:spPr>
          <a:xfrm>
            <a:off x="322950" y="2601175"/>
            <a:ext cx="4852800" cy="153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endParaRPr b="1" sz="11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100">
                <a:solidFill>
                  <a:schemeClr val="dk1"/>
                </a:solidFill>
                <a:latin typeface="Halant"/>
                <a:ea typeface="Halant"/>
                <a:cs typeface="Halant"/>
                <a:sym typeface="Halant"/>
              </a:rPr>
              <a:t>1) Read each claim/myth about American Indians.</a:t>
            </a:r>
            <a:endParaRPr sz="1100">
              <a:solidFill>
                <a:schemeClr val="dk1"/>
              </a:solidFill>
              <a:latin typeface="Halant"/>
              <a:ea typeface="Halant"/>
              <a:cs typeface="Halant"/>
              <a:sym typeface="Halant"/>
            </a:endParaRPr>
          </a:p>
          <a:p>
            <a:pPr indent="0" lvl="0" marL="0" rtl="0" algn="l">
              <a:spcBef>
                <a:spcPts val="0"/>
              </a:spcBef>
              <a:spcAft>
                <a:spcPts val="0"/>
              </a:spcAft>
              <a:buNone/>
            </a:pPr>
            <a:r>
              <a:t/>
            </a:r>
            <a:endParaRPr sz="1100">
              <a:solidFill>
                <a:schemeClr val="dk1"/>
              </a:solidFill>
              <a:latin typeface="Halant"/>
              <a:ea typeface="Halant"/>
              <a:cs typeface="Halant"/>
              <a:sym typeface="Halant"/>
            </a:endParaRPr>
          </a:p>
          <a:p>
            <a:pPr indent="0" lvl="0" marL="0" rtl="0" algn="l">
              <a:spcBef>
                <a:spcPts val="0"/>
              </a:spcBef>
              <a:spcAft>
                <a:spcPts val="0"/>
              </a:spcAft>
              <a:buNone/>
            </a:pPr>
            <a:r>
              <a:rPr lang="en" sz="1100">
                <a:solidFill>
                  <a:schemeClr val="dk1"/>
                </a:solidFill>
                <a:latin typeface="Halant"/>
                <a:ea typeface="Halant"/>
                <a:cs typeface="Halant"/>
                <a:sym typeface="Halant"/>
              </a:rPr>
              <a:t>2) Using logic and intuition, write a statement that explains why you believe the claim to be false.</a:t>
            </a:r>
            <a:endParaRPr sz="1100">
              <a:solidFill>
                <a:schemeClr val="dk1"/>
              </a:solidFill>
              <a:latin typeface="Halant"/>
              <a:ea typeface="Halant"/>
              <a:cs typeface="Halant"/>
              <a:sym typeface="Halant"/>
            </a:endParaRPr>
          </a:p>
          <a:p>
            <a:pPr indent="0" lvl="0" marL="0" rtl="0" algn="l">
              <a:spcBef>
                <a:spcPts val="0"/>
              </a:spcBef>
              <a:spcAft>
                <a:spcPts val="0"/>
              </a:spcAft>
              <a:buNone/>
            </a:pPr>
            <a:r>
              <a:t/>
            </a:r>
            <a:endParaRPr sz="1100">
              <a:solidFill>
                <a:schemeClr val="dk1"/>
              </a:solidFill>
              <a:latin typeface="Halant"/>
              <a:ea typeface="Halant"/>
              <a:cs typeface="Halant"/>
              <a:sym typeface="Halant"/>
            </a:endParaRPr>
          </a:p>
          <a:p>
            <a:pPr indent="0" lvl="0" marL="0" rtl="0" algn="l">
              <a:spcBef>
                <a:spcPts val="0"/>
              </a:spcBef>
              <a:spcAft>
                <a:spcPts val="0"/>
              </a:spcAft>
              <a:buNone/>
            </a:pPr>
            <a:r>
              <a:rPr lang="en" sz="1100">
                <a:solidFill>
                  <a:schemeClr val="dk1"/>
                </a:solidFill>
                <a:latin typeface="Halant"/>
                <a:ea typeface="Halant"/>
                <a:cs typeface="Halant"/>
                <a:sym typeface="Halant"/>
              </a:rPr>
              <a:t>3) Write which claims tester (logic or intuition) you used when thinking about the myth.</a:t>
            </a:r>
            <a:endParaRPr sz="1100">
              <a:solidFill>
                <a:schemeClr val="dk1"/>
              </a:solidFill>
              <a:latin typeface="Halant"/>
              <a:ea typeface="Halant"/>
              <a:cs typeface="Halant"/>
              <a:sym typeface="Halant"/>
            </a:endParaRPr>
          </a:p>
        </p:txBody>
      </p:sp>
      <p:pic>
        <p:nvPicPr>
          <p:cNvPr id="72" name="Google Shape;72;p14"/>
          <p:cNvPicPr preferRelativeResize="0"/>
          <p:nvPr/>
        </p:nvPicPr>
        <p:blipFill rotWithShape="1">
          <a:blip r:embed="rId4">
            <a:alphaModFix/>
          </a:blip>
          <a:srcRect b="22201" l="42203" r="22121" t="25089"/>
          <a:stretch/>
        </p:blipFill>
        <p:spPr>
          <a:xfrm>
            <a:off x="5175724" y="2324912"/>
            <a:ext cx="1839898" cy="1811816"/>
          </a:xfrm>
          <a:prstGeom prst="rect">
            <a:avLst/>
          </a:prstGeom>
          <a:noFill/>
          <a:ln>
            <a:noFill/>
          </a:ln>
        </p:spPr>
      </p:pic>
      <p:graphicFrame>
        <p:nvGraphicFramePr>
          <p:cNvPr id="73" name="Google Shape;73;p14"/>
          <p:cNvGraphicFramePr/>
          <p:nvPr/>
        </p:nvGraphicFramePr>
        <p:xfrm>
          <a:off x="419100" y="4305300"/>
          <a:ext cx="3000000" cy="3000000"/>
        </p:xfrm>
        <a:graphic>
          <a:graphicData uri="http://schemas.openxmlformats.org/drawingml/2006/table">
            <a:tbl>
              <a:tblPr>
                <a:noFill/>
                <a:tableStyleId>{3381A6C4-3363-4361-9F49-D95531E3E638}</a:tableStyleId>
              </a:tblPr>
              <a:tblGrid>
                <a:gridCol w="2198850"/>
                <a:gridCol w="2852325"/>
                <a:gridCol w="1545375"/>
              </a:tblGrid>
              <a:tr h="381000">
                <a:tc>
                  <a:txBody>
                    <a:bodyPr/>
                    <a:lstStyle/>
                    <a:p>
                      <a:pPr indent="0" lvl="0" marL="0" rtl="0" algn="ctr">
                        <a:spcBef>
                          <a:spcPts val="0"/>
                        </a:spcBef>
                        <a:spcAft>
                          <a:spcPts val="0"/>
                        </a:spcAft>
                        <a:buNone/>
                      </a:pPr>
                      <a:r>
                        <a:rPr b="1" lang="en">
                          <a:latin typeface="Halant"/>
                          <a:ea typeface="Halant"/>
                          <a:cs typeface="Halant"/>
                          <a:sym typeface="Halant"/>
                        </a:rPr>
                        <a:t>Claim/Myth</a:t>
                      </a:r>
                      <a:endParaRPr b="1">
                        <a:latin typeface="Halant"/>
                        <a:ea typeface="Halant"/>
                        <a:cs typeface="Halant"/>
                        <a:sym typeface="Halant"/>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a:latin typeface="Halant"/>
                          <a:ea typeface="Halant"/>
                          <a:cs typeface="Halant"/>
                          <a:sym typeface="Halant"/>
                        </a:rPr>
                        <a:t>Statement</a:t>
                      </a:r>
                      <a:endParaRPr b="1">
                        <a:latin typeface="Halant"/>
                        <a:ea typeface="Halant"/>
                        <a:cs typeface="Halant"/>
                        <a:sym typeface="Halant"/>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a:latin typeface="Halant"/>
                          <a:ea typeface="Halant"/>
                          <a:cs typeface="Halant"/>
                          <a:sym typeface="Halant"/>
                        </a:rPr>
                        <a:t>Claims Tester(s)</a:t>
                      </a:r>
                      <a:endParaRPr b="1">
                        <a:latin typeface="Halant"/>
                        <a:ea typeface="Halant"/>
                        <a:cs typeface="Halant"/>
                        <a:sym typeface="Halant"/>
                      </a:endParaRPr>
                    </a:p>
                  </a:txBody>
                  <a:tcPr marT="91425" marB="91425" marR="91425" marL="91425">
                    <a:lnB cap="flat" cmpd="sng" w="9525">
                      <a:solidFill>
                        <a:srgbClr val="9E9E9E"/>
                      </a:solidFill>
                      <a:prstDash val="solid"/>
                      <a:round/>
                      <a:headEnd len="sm" w="sm" type="none"/>
                      <a:tailEnd len="sm" w="sm" type="none"/>
                    </a:lnB>
                  </a:tcPr>
                </a:tc>
              </a:tr>
              <a:tr h="381000">
                <a:tc>
                  <a:txBody>
                    <a:bodyPr/>
                    <a:lstStyle/>
                    <a:p>
                      <a:pPr indent="0" lvl="0" marL="0" rtl="0" algn="l">
                        <a:lnSpc>
                          <a:spcPct val="96999"/>
                        </a:lnSpc>
                        <a:spcBef>
                          <a:spcPts val="0"/>
                        </a:spcBef>
                        <a:spcAft>
                          <a:spcPts val="0"/>
                        </a:spcAft>
                        <a:buClr>
                          <a:schemeClr val="dk1"/>
                        </a:buClr>
                        <a:buFont typeface="Arial"/>
                        <a:buNone/>
                      </a:pPr>
                      <a:r>
                        <a:rPr i="1" lang="en" sz="1100">
                          <a:solidFill>
                            <a:schemeClr val="dk1"/>
                          </a:solidFill>
                          <a:latin typeface="Halant"/>
                          <a:ea typeface="Halant"/>
                          <a:cs typeface="Halant"/>
                          <a:sym typeface="Halant"/>
                        </a:rPr>
                        <a:t>Native Americans lived in a state of anarchy without any form of structured government, laws, or order .</a:t>
                      </a:r>
                      <a:endParaRPr i="1">
                        <a:solidFill>
                          <a:schemeClr val="dk1"/>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l">
                        <a:lnSpc>
                          <a:spcPct val="96999"/>
                        </a:lnSpc>
                        <a:spcBef>
                          <a:spcPts val="0"/>
                        </a:spcBef>
                        <a:spcAft>
                          <a:spcPts val="0"/>
                        </a:spcAft>
                        <a:buNone/>
                      </a:pPr>
                      <a:r>
                        <a:rPr i="1" lang="en" sz="1100">
                          <a:solidFill>
                            <a:schemeClr val="dk1"/>
                          </a:solidFill>
                          <a:latin typeface="Halant"/>
                          <a:ea typeface="Halant"/>
                          <a:cs typeface="Halant"/>
                          <a:sym typeface="Halant"/>
                        </a:rPr>
                        <a:t>Thanksgiving proves that Indians welcomed the Pilgrims, and there existed a mutually beneficial relationship between the Native Americans and the early colonists.</a:t>
                      </a:r>
                      <a:endParaRPr i="1">
                        <a:solidFill>
                          <a:schemeClr val="dk1"/>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l">
                        <a:lnSpc>
                          <a:spcPct val="96999"/>
                        </a:lnSpc>
                        <a:spcBef>
                          <a:spcPts val="0"/>
                        </a:spcBef>
                        <a:spcAft>
                          <a:spcPts val="0"/>
                        </a:spcAft>
                        <a:buNone/>
                      </a:pPr>
                      <a:r>
                        <a:rPr i="1" lang="en" sz="1100">
                          <a:solidFill>
                            <a:srgbClr val="231F20"/>
                          </a:solidFill>
                          <a:latin typeface="Halant"/>
                          <a:ea typeface="Halant"/>
                          <a:cs typeface="Halant"/>
                          <a:sym typeface="Halant"/>
                        </a:rPr>
                        <a:t>Indians were savage and warlike, engaging in constant battles and violent practices that justified European efforts to civilize and pacify them.</a:t>
                      </a:r>
                      <a:endParaRPr i="1">
                        <a:solidFill>
                          <a:schemeClr val="dk1"/>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l">
                        <a:lnSpc>
                          <a:spcPct val="96999"/>
                        </a:lnSpc>
                        <a:spcBef>
                          <a:spcPts val="0"/>
                        </a:spcBef>
                        <a:spcAft>
                          <a:spcPts val="0"/>
                        </a:spcAft>
                        <a:buClr>
                          <a:schemeClr val="dk1"/>
                        </a:buClr>
                        <a:buSzPts val="1100"/>
                        <a:buFont typeface="Arial"/>
                        <a:buNone/>
                      </a:pPr>
                      <a:r>
                        <a:rPr i="1" lang="en" sz="1100">
                          <a:solidFill>
                            <a:srgbClr val="231F20"/>
                          </a:solidFill>
                          <a:latin typeface="Halant"/>
                          <a:ea typeface="Halant"/>
                          <a:cs typeface="Halant"/>
                          <a:sym typeface="Halant"/>
                        </a:rPr>
                        <a:t>Columbus discovered America, bringing European civilization to an unknown and uncharted land, previously isolated from the rest of the world.</a:t>
                      </a:r>
                      <a:endParaRPr i="1">
                        <a:solidFill>
                          <a:schemeClr val="dk1"/>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4" name="Google Shape;74;p14"/>
          <p:cNvSpPr txBox="1"/>
          <p:nvPr/>
        </p:nvSpPr>
        <p:spPr>
          <a:xfrm>
            <a:off x="862100" y="8777425"/>
            <a:ext cx="60483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rgbClr val="000000"/>
                </a:solidFill>
                <a:latin typeface="Halant"/>
                <a:ea typeface="Halant"/>
                <a:cs typeface="Halant"/>
                <a:sym typeface="Halant"/>
              </a:rPr>
              <a:t>Note: Myths adapted from </a:t>
            </a:r>
            <a:r>
              <a:rPr i="1" lang="en" sz="1200">
                <a:solidFill>
                  <a:srgbClr val="000000"/>
                </a:solidFill>
                <a:latin typeface="Halant"/>
                <a:ea typeface="Halant"/>
                <a:cs typeface="Halant"/>
                <a:sym typeface="Halant"/>
              </a:rPr>
              <a:t>“All the Real Indians Died Off” and 20 other Myths About Native Americans</a:t>
            </a:r>
            <a:r>
              <a:rPr lang="en" sz="1200">
                <a:solidFill>
                  <a:srgbClr val="000000"/>
                </a:solidFill>
                <a:latin typeface="Halant"/>
                <a:ea typeface="Halant"/>
                <a:cs typeface="Halant"/>
                <a:sym typeface="Halant"/>
              </a:rPr>
              <a:t> by Roxanne Dunbar-Ortiz and Dina Gilio-Whitaker</a:t>
            </a:r>
            <a:endParaRPr sz="1200"/>
          </a:p>
        </p:txBody>
      </p:sp>
      <p:sp>
        <p:nvSpPr>
          <p:cNvPr id="75" name="Google Shape;75;p14"/>
          <p:cNvSpPr txBox="1"/>
          <p:nvPr/>
        </p:nvSpPr>
        <p:spPr>
          <a:xfrm>
            <a:off x="1878100" y="1414375"/>
            <a:ext cx="5439000" cy="10191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Evaluating </a:t>
            </a:r>
            <a:r>
              <a:rPr b="1" lang="en" sz="1300">
                <a:latin typeface="Halant"/>
                <a:ea typeface="Halant"/>
                <a:cs typeface="Halant"/>
                <a:sym typeface="Halant"/>
              </a:rPr>
              <a:t>Evidence</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solidFill>
                  <a:srgbClr val="000000"/>
                </a:solidFill>
                <a:latin typeface="Inter"/>
                <a:ea typeface="Inter"/>
                <a:cs typeface="Inter"/>
                <a:sym typeface="Inter"/>
              </a:rPr>
              <a:t>Thinking historically means identifying the evidence related to a claim, assessing its validity, and corroborating it by comparing multiple sources' interpretations of events, developments, or processes.</a:t>
            </a:r>
            <a:endParaRPr sz="1100">
              <a:latin typeface="Inter"/>
              <a:ea typeface="Inter"/>
              <a:cs typeface="Inter"/>
              <a:sym typeface="Inter"/>
            </a:endParaRPr>
          </a:p>
        </p:txBody>
      </p:sp>
      <p:pic>
        <p:nvPicPr>
          <p:cNvPr id="76" name="Google Shape;76;p14"/>
          <p:cNvPicPr preferRelativeResize="0"/>
          <p:nvPr/>
        </p:nvPicPr>
        <p:blipFill>
          <a:blip r:embed="rId5">
            <a:alphaModFix/>
          </a:blip>
          <a:stretch>
            <a:fillRect/>
          </a:stretch>
        </p:blipFill>
        <p:spPr>
          <a:xfrm>
            <a:off x="694375" y="1332063"/>
            <a:ext cx="1183725" cy="1183725"/>
          </a:xfrm>
          <a:prstGeom prst="rect">
            <a:avLst/>
          </a:prstGeom>
          <a:noFill/>
          <a:ln>
            <a:noFill/>
          </a:ln>
        </p:spPr>
      </p:pic>
      <p:sp>
        <p:nvSpPr>
          <p:cNvPr id="77" name="Google Shape;77;p14"/>
          <p:cNvSpPr txBox="1"/>
          <p:nvPr/>
        </p:nvSpPr>
        <p:spPr>
          <a:xfrm>
            <a:off x="0" y="0"/>
            <a:ext cx="7772400" cy="1087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Evaluating Evidence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Claims Testing</a:t>
            </a:r>
            <a:endParaRPr sz="1500">
              <a:solidFill>
                <a:srgbClr val="000000"/>
              </a:solidFill>
              <a:latin typeface="Plus Jakarta Sans Medium"/>
              <a:ea typeface="Plus Jakarta Sans Medium"/>
              <a:cs typeface="Plus Jakarta Sans Medium"/>
              <a:sym typeface="Plus Jakarta Sans Medium"/>
            </a:endParaRPr>
          </a:p>
        </p:txBody>
      </p:sp>
      <p:pic>
        <p:nvPicPr>
          <p:cNvPr id="78" name="Google Shape;78;p14"/>
          <p:cNvPicPr preferRelativeResize="0"/>
          <p:nvPr/>
        </p:nvPicPr>
        <p:blipFill>
          <a:blip r:embed="rId6">
            <a:alphaModFix/>
          </a:blip>
          <a:stretch>
            <a:fillRect/>
          </a:stretch>
        </p:blipFill>
        <p:spPr>
          <a:xfrm>
            <a:off x="216272" y="230997"/>
            <a:ext cx="1056536" cy="438114"/>
          </a:xfrm>
          <a:prstGeom prst="rect">
            <a:avLst/>
          </a:prstGeom>
          <a:noFill/>
          <a:ln>
            <a:noFill/>
          </a:ln>
        </p:spPr>
      </p:pic>
      <p:sp>
        <p:nvSpPr>
          <p:cNvPr id="79" name="Google Shape;79;p14"/>
          <p:cNvSpPr txBox="1"/>
          <p:nvPr/>
        </p:nvSpPr>
        <p:spPr>
          <a:xfrm>
            <a:off x="330050" y="10871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3" name="Shape 83"/>
        <p:cNvGrpSpPr/>
        <p:nvPr/>
      </p:nvGrpSpPr>
      <p:grpSpPr>
        <a:xfrm>
          <a:off x="0" y="0"/>
          <a:ext cx="0" cy="0"/>
          <a:chOff x="0" y="0"/>
          <a:chExt cx="0" cy="0"/>
        </a:xfrm>
      </p:grpSpPr>
      <p:pic>
        <p:nvPicPr>
          <p:cNvPr id="84" name="Google Shape;84;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5" name="Google Shape;85;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6" name="Google Shape;86;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87" name="Google Shape;87;p15"/>
          <p:cNvSpPr txBox="1"/>
          <p:nvPr/>
        </p:nvSpPr>
        <p:spPr>
          <a:xfrm>
            <a:off x="322950" y="2601175"/>
            <a:ext cx="4852800" cy="153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endParaRPr b="1" sz="11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100">
                <a:solidFill>
                  <a:schemeClr val="dk1"/>
                </a:solidFill>
                <a:latin typeface="Halant"/>
                <a:ea typeface="Halant"/>
                <a:cs typeface="Halant"/>
                <a:sym typeface="Halant"/>
              </a:rPr>
              <a:t>1) Read each claim/myth about American Indians.</a:t>
            </a:r>
            <a:endParaRPr sz="1100">
              <a:solidFill>
                <a:schemeClr val="dk1"/>
              </a:solidFill>
              <a:latin typeface="Halant"/>
              <a:ea typeface="Halant"/>
              <a:cs typeface="Halant"/>
              <a:sym typeface="Halant"/>
            </a:endParaRPr>
          </a:p>
          <a:p>
            <a:pPr indent="0" lvl="0" marL="0" rtl="0" algn="l">
              <a:spcBef>
                <a:spcPts val="0"/>
              </a:spcBef>
              <a:spcAft>
                <a:spcPts val="0"/>
              </a:spcAft>
              <a:buNone/>
            </a:pPr>
            <a:r>
              <a:t/>
            </a:r>
            <a:endParaRPr sz="1100">
              <a:solidFill>
                <a:schemeClr val="dk1"/>
              </a:solidFill>
              <a:latin typeface="Halant"/>
              <a:ea typeface="Halant"/>
              <a:cs typeface="Halant"/>
              <a:sym typeface="Halant"/>
            </a:endParaRPr>
          </a:p>
          <a:p>
            <a:pPr indent="0" lvl="0" marL="0" rtl="0" algn="l">
              <a:spcBef>
                <a:spcPts val="0"/>
              </a:spcBef>
              <a:spcAft>
                <a:spcPts val="0"/>
              </a:spcAft>
              <a:buNone/>
            </a:pPr>
            <a:r>
              <a:rPr lang="en" sz="1100">
                <a:solidFill>
                  <a:schemeClr val="dk1"/>
                </a:solidFill>
                <a:latin typeface="Halant"/>
                <a:ea typeface="Halant"/>
                <a:cs typeface="Halant"/>
                <a:sym typeface="Halant"/>
              </a:rPr>
              <a:t>2) Thinking about authority and evidence, what sources could contradict and challenge the claim/myth.</a:t>
            </a:r>
            <a:endParaRPr sz="1100">
              <a:solidFill>
                <a:schemeClr val="dk1"/>
              </a:solidFill>
              <a:latin typeface="Halant"/>
              <a:ea typeface="Halant"/>
              <a:cs typeface="Halant"/>
              <a:sym typeface="Halant"/>
            </a:endParaRPr>
          </a:p>
          <a:p>
            <a:pPr indent="0" lvl="0" marL="0" rtl="0" algn="l">
              <a:spcBef>
                <a:spcPts val="0"/>
              </a:spcBef>
              <a:spcAft>
                <a:spcPts val="0"/>
              </a:spcAft>
              <a:buNone/>
            </a:pPr>
            <a:r>
              <a:t/>
            </a:r>
            <a:endParaRPr sz="1100">
              <a:solidFill>
                <a:schemeClr val="dk1"/>
              </a:solidFill>
              <a:latin typeface="Halant"/>
              <a:ea typeface="Halant"/>
              <a:cs typeface="Halant"/>
              <a:sym typeface="Halant"/>
            </a:endParaRPr>
          </a:p>
          <a:p>
            <a:pPr indent="0" lvl="0" marL="0" rtl="0" algn="l">
              <a:spcBef>
                <a:spcPts val="0"/>
              </a:spcBef>
              <a:spcAft>
                <a:spcPts val="0"/>
              </a:spcAft>
              <a:buNone/>
            </a:pPr>
            <a:r>
              <a:rPr lang="en" sz="1100">
                <a:solidFill>
                  <a:schemeClr val="dk1"/>
                </a:solidFill>
                <a:latin typeface="Halant"/>
                <a:ea typeface="Halant"/>
                <a:cs typeface="Halant"/>
                <a:sym typeface="Halant"/>
              </a:rPr>
              <a:t>3) Write which claims tester (authority or evidence)  you used when thinking about the myth.</a:t>
            </a:r>
            <a:endParaRPr sz="1100">
              <a:solidFill>
                <a:schemeClr val="dk1"/>
              </a:solidFill>
              <a:latin typeface="Halant"/>
              <a:ea typeface="Halant"/>
              <a:cs typeface="Halant"/>
              <a:sym typeface="Halant"/>
            </a:endParaRPr>
          </a:p>
        </p:txBody>
      </p:sp>
      <p:pic>
        <p:nvPicPr>
          <p:cNvPr id="88" name="Google Shape;88;p15"/>
          <p:cNvPicPr preferRelativeResize="0"/>
          <p:nvPr/>
        </p:nvPicPr>
        <p:blipFill rotWithShape="1">
          <a:blip r:embed="rId4">
            <a:alphaModFix/>
          </a:blip>
          <a:srcRect b="22201" l="42203" r="22121" t="25089"/>
          <a:stretch/>
        </p:blipFill>
        <p:spPr>
          <a:xfrm>
            <a:off x="5175724" y="2324912"/>
            <a:ext cx="1839898" cy="1811816"/>
          </a:xfrm>
          <a:prstGeom prst="rect">
            <a:avLst/>
          </a:prstGeom>
          <a:noFill/>
          <a:ln>
            <a:noFill/>
          </a:ln>
        </p:spPr>
      </p:pic>
      <p:graphicFrame>
        <p:nvGraphicFramePr>
          <p:cNvPr id="89" name="Google Shape;89;p15"/>
          <p:cNvGraphicFramePr/>
          <p:nvPr/>
        </p:nvGraphicFramePr>
        <p:xfrm>
          <a:off x="419100" y="4305300"/>
          <a:ext cx="3000000" cy="3000000"/>
        </p:xfrm>
        <a:graphic>
          <a:graphicData uri="http://schemas.openxmlformats.org/drawingml/2006/table">
            <a:tbl>
              <a:tblPr>
                <a:noFill/>
                <a:tableStyleId>{3381A6C4-3363-4361-9F49-D95531E3E638}</a:tableStyleId>
              </a:tblPr>
              <a:tblGrid>
                <a:gridCol w="2198850"/>
                <a:gridCol w="2852325"/>
                <a:gridCol w="1545375"/>
              </a:tblGrid>
              <a:tr h="381000">
                <a:tc>
                  <a:txBody>
                    <a:bodyPr/>
                    <a:lstStyle/>
                    <a:p>
                      <a:pPr indent="0" lvl="0" marL="0" rtl="0" algn="ctr">
                        <a:spcBef>
                          <a:spcPts val="0"/>
                        </a:spcBef>
                        <a:spcAft>
                          <a:spcPts val="0"/>
                        </a:spcAft>
                        <a:buNone/>
                      </a:pPr>
                      <a:r>
                        <a:rPr b="1" lang="en">
                          <a:latin typeface="Halant"/>
                          <a:ea typeface="Halant"/>
                          <a:cs typeface="Halant"/>
                          <a:sym typeface="Halant"/>
                        </a:rPr>
                        <a:t>Claim/Myth</a:t>
                      </a:r>
                      <a:endParaRPr b="1">
                        <a:latin typeface="Halant"/>
                        <a:ea typeface="Halant"/>
                        <a:cs typeface="Halant"/>
                        <a:sym typeface="Halant"/>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a:latin typeface="Halant"/>
                          <a:ea typeface="Halant"/>
                          <a:cs typeface="Halant"/>
                          <a:sym typeface="Halant"/>
                        </a:rPr>
                        <a:t>Potential Source</a:t>
                      </a:r>
                      <a:endParaRPr b="1">
                        <a:latin typeface="Halant"/>
                        <a:ea typeface="Halant"/>
                        <a:cs typeface="Halant"/>
                        <a:sym typeface="Halant"/>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a:latin typeface="Halant"/>
                          <a:ea typeface="Halant"/>
                          <a:cs typeface="Halant"/>
                          <a:sym typeface="Halant"/>
                        </a:rPr>
                        <a:t>Claims Tester(s)</a:t>
                      </a:r>
                      <a:endParaRPr b="1">
                        <a:latin typeface="Halant"/>
                        <a:ea typeface="Halant"/>
                        <a:cs typeface="Halant"/>
                        <a:sym typeface="Halant"/>
                      </a:endParaRPr>
                    </a:p>
                  </a:txBody>
                  <a:tcPr marT="91425" marB="91425" marR="91425" marL="91425">
                    <a:lnB cap="flat" cmpd="sng" w="9525">
                      <a:solidFill>
                        <a:srgbClr val="9E9E9E"/>
                      </a:solidFill>
                      <a:prstDash val="solid"/>
                      <a:round/>
                      <a:headEnd len="sm" w="sm" type="none"/>
                      <a:tailEnd len="sm" w="sm" type="none"/>
                    </a:lnB>
                  </a:tcPr>
                </a:tc>
              </a:tr>
              <a:tr h="381000">
                <a:tc>
                  <a:txBody>
                    <a:bodyPr/>
                    <a:lstStyle/>
                    <a:p>
                      <a:pPr indent="0" lvl="0" marL="0" rtl="0" algn="l">
                        <a:lnSpc>
                          <a:spcPct val="96999"/>
                        </a:lnSpc>
                        <a:spcBef>
                          <a:spcPts val="0"/>
                        </a:spcBef>
                        <a:spcAft>
                          <a:spcPts val="0"/>
                        </a:spcAft>
                        <a:buClr>
                          <a:schemeClr val="dk1"/>
                        </a:buClr>
                        <a:buFont typeface="Arial"/>
                        <a:buNone/>
                      </a:pPr>
                      <a:r>
                        <a:rPr i="1" lang="en" sz="1100">
                          <a:solidFill>
                            <a:schemeClr val="dk1"/>
                          </a:solidFill>
                          <a:latin typeface="Halant"/>
                          <a:ea typeface="Halant"/>
                          <a:cs typeface="Halant"/>
                          <a:sym typeface="Halant"/>
                        </a:rPr>
                        <a:t>All the real Indians died off, leaving behind no true American Indian descendents or cultural continuity in the present day.</a:t>
                      </a:r>
                      <a:endParaRPr i="1">
                        <a:solidFill>
                          <a:schemeClr val="dk1"/>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l">
                        <a:lnSpc>
                          <a:spcPct val="96999"/>
                        </a:lnSpc>
                        <a:spcBef>
                          <a:spcPts val="0"/>
                        </a:spcBef>
                        <a:spcAft>
                          <a:spcPts val="0"/>
                        </a:spcAft>
                        <a:buClr>
                          <a:schemeClr val="dk1"/>
                        </a:buClr>
                        <a:buFont typeface="Arial"/>
                        <a:buNone/>
                      </a:pPr>
                      <a:r>
                        <a:rPr i="1" lang="en" sz="1100">
                          <a:solidFill>
                            <a:schemeClr val="dk1"/>
                          </a:solidFill>
                          <a:latin typeface="Halant"/>
                          <a:ea typeface="Halant"/>
                          <a:cs typeface="Halant"/>
                          <a:sym typeface="Halant"/>
                        </a:rPr>
                        <a:t>All the first peoples to live in the Western Hemisphere arrived from Asia through the Bering Land Bridge during the last Ice Age.</a:t>
                      </a:r>
                      <a:endParaRPr i="1">
                        <a:solidFill>
                          <a:schemeClr val="dk1"/>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l">
                        <a:lnSpc>
                          <a:spcPct val="96999"/>
                        </a:lnSpc>
                        <a:spcBef>
                          <a:spcPts val="0"/>
                        </a:spcBef>
                        <a:spcAft>
                          <a:spcPts val="0"/>
                        </a:spcAft>
                        <a:buNone/>
                      </a:pPr>
                      <a:r>
                        <a:rPr i="1" lang="en" sz="1100">
                          <a:solidFill>
                            <a:srgbClr val="231F20"/>
                          </a:solidFill>
                          <a:latin typeface="Halant"/>
                          <a:ea typeface="Halant"/>
                          <a:cs typeface="Halant"/>
                          <a:sym typeface="Halant"/>
                        </a:rPr>
                        <a:t>Europeans brought civilization to the Indians, who lived in primitive conditions and lacked the advanced knowledge and cultural achievements of the Europeans.</a:t>
                      </a:r>
                      <a:endParaRPr i="1">
                        <a:solidFill>
                          <a:schemeClr val="dk1"/>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l">
                        <a:lnSpc>
                          <a:spcPct val="96999"/>
                        </a:lnSpc>
                        <a:spcBef>
                          <a:spcPts val="0"/>
                        </a:spcBef>
                        <a:spcAft>
                          <a:spcPts val="0"/>
                        </a:spcAft>
                        <a:buClr>
                          <a:schemeClr val="dk1"/>
                        </a:buClr>
                        <a:buSzPts val="1100"/>
                        <a:buFont typeface="Arial"/>
                        <a:buNone/>
                      </a:pPr>
                      <a:r>
                        <a:rPr i="1" lang="en" sz="1100">
                          <a:solidFill>
                            <a:srgbClr val="231F20"/>
                          </a:solidFill>
                          <a:latin typeface="Halant"/>
                          <a:ea typeface="Halant"/>
                          <a:cs typeface="Halant"/>
                          <a:sym typeface="Halant"/>
                        </a:rPr>
                        <a:t>The Americas were a vast wilderness inhabited by small, scattered bands of Indigenous peoples who lived in harmony with nature, leaving it virtually unchanged by human activity.</a:t>
                      </a:r>
                      <a:endParaRPr i="1">
                        <a:solidFill>
                          <a:schemeClr val="dk1"/>
                        </a:solidFill>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90" name="Google Shape;90;p15"/>
          <p:cNvSpPr txBox="1"/>
          <p:nvPr/>
        </p:nvSpPr>
        <p:spPr>
          <a:xfrm>
            <a:off x="862100" y="8777425"/>
            <a:ext cx="60483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rgbClr val="000000"/>
                </a:solidFill>
                <a:latin typeface="Halant"/>
                <a:ea typeface="Halant"/>
                <a:cs typeface="Halant"/>
                <a:sym typeface="Halant"/>
              </a:rPr>
              <a:t>Note: Myths adapted from </a:t>
            </a:r>
            <a:r>
              <a:rPr i="1" lang="en" sz="1200">
                <a:solidFill>
                  <a:srgbClr val="000000"/>
                </a:solidFill>
                <a:latin typeface="Halant"/>
                <a:ea typeface="Halant"/>
                <a:cs typeface="Halant"/>
                <a:sym typeface="Halant"/>
              </a:rPr>
              <a:t>“All the Real Indians Died Off” and 20 other Myths About Native Americans</a:t>
            </a:r>
            <a:r>
              <a:rPr lang="en" sz="1200">
                <a:solidFill>
                  <a:srgbClr val="000000"/>
                </a:solidFill>
                <a:latin typeface="Halant"/>
                <a:ea typeface="Halant"/>
                <a:cs typeface="Halant"/>
                <a:sym typeface="Halant"/>
              </a:rPr>
              <a:t> by Roxanne Dunbar-Ortiz and Dina Gilio-Whitaker</a:t>
            </a:r>
            <a:endParaRPr sz="1200"/>
          </a:p>
        </p:txBody>
      </p:sp>
      <p:sp>
        <p:nvSpPr>
          <p:cNvPr id="91" name="Google Shape;91;p15"/>
          <p:cNvSpPr txBox="1"/>
          <p:nvPr/>
        </p:nvSpPr>
        <p:spPr>
          <a:xfrm>
            <a:off x="1878100" y="1414375"/>
            <a:ext cx="5439000" cy="10191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Evaluating </a:t>
            </a:r>
            <a:r>
              <a:rPr b="1" lang="en" sz="1300">
                <a:latin typeface="Halant"/>
                <a:ea typeface="Halant"/>
                <a:cs typeface="Halant"/>
                <a:sym typeface="Halant"/>
              </a:rPr>
              <a:t>Evidence</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solidFill>
                  <a:srgbClr val="000000"/>
                </a:solidFill>
                <a:latin typeface="Inter"/>
                <a:ea typeface="Inter"/>
                <a:cs typeface="Inter"/>
                <a:sym typeface="Inter"/>
              </a:rPr>
              <a:t>Thinking historically means identifying the evidence related to a claim, assessing its validity, and corroborating it by comparing multiple sources' interpretations of events, developments, or processes.</a:t>
            </a:r>
            <a:endParaRPr sz="1100">
              <a:latin typeface="Inter"/>
              <a:ea typeface="Inter"/>
              <a:cs typeface="Inter"/>
              <a:sym typeface="Inter"/>
            </a:endParaRPr>
          </a:p>
        </p:txBody>
      </p:sp>
      <p:pic>
        <p:nvPicPr>
          <p:cNvPr id="92" name="Google Shape;92;p15"/>
          <p:cNvPicPr preferRelativeResize="0"/>
          <p:nvPr/>
        </p:nvPicPr>
        <p:blipFill>
          <a:blip r:embed="rId5">
            <a:alphaModFix/>
          </a:blip>
          <a:stretch>
            <a:fillRect/>
          </a:stretch>
        </p:blipFill>
        <p:spPr>
          <a:xfrm>
            <a:off x="694375" y="1332063"/>
            <a:ext cx="1183725" cy="1183725"/>
          </a:xfrm>
          <a:prstGeom prst="rect">
            <a:avLst/>
          </a:prstGeom>
          <a:noFill/>
          <a:ln>
            <a:noFill/>
          </a:ln>
        </p:spPr>
      </p:pic>
      <p:sp>
        <p:nvSpPr>
          <p:cNvPr id="93" name="Google Shape;93;p15"/>
          <p:cNvSpPr txBox="1"/>
          <p:nvPr/>
        </p:nvSpPr>
        <p:spPr>
          <a:xfrm>
            <a:off x="0" y="0"/>
            <a:ext cx="7772400" cy="1087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Evaluating Evidence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Claims Testing</a:t>
            </a:r>
            <a:endParaRPr sz="1500">
              <a:solidFill>
                <a:srgbClr val="000000"/>
              </a:solidFill>
              <a:latin typeface="Plus Jakarta Sans Medium"/>
              <a:ea typeface="Plus Jakarta Sans Medium"/>
              <a:cs typeface="Plus Jakarta Sans Medium"/>
              <a:sym typeface="Plus Jakarta Sans Medium"/>
            </a:endParaRPr>
          </a:p>
        </p:txBody>
      </p:sp>
      <p:pic>
        <p:nvPicPr>
          <p:cNvPr id="94" name="Google Shape;94;p15"/>
          <p:cNvPicPr preferRelativeResize="0"/>
          <p:nvPr/>
        </p:nvPicPr>
        <p:blipFill>
          <a:blip r:embed="rId6">
            <a:alphaModFix/>
          </a:blip>
          <a:stretch>
            <a:fillRect/>
          </a:stretch>
        </p:blipFill>
        <p:spPr>
          <a:xfrm>
            <a:off x="216272" y="230997"/>
            <a:ext cx="1056536" cy="438114"/>
          </a:xfrm>
          <a:prstGeom prst="rect">
            <a:avLst/>
          </a:prstGeom>
          <a:noFill/>
          <a:ln>
            <a:noFill/>
          </a:ln>
        </p:spPr>
      </p:pic>
      <p:sp>
        <p:nvSpPr>
          <p:cNvPr id="95" name="Google Shape;95;p15"/>
          <p:cNvSpPr txBox="1"/>
          <p:nvPr/>
        </p:nvSpPr>
        <p:spPr>
          <a:xfrm>
            <a:off x="330050" y="10871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9" name="Shape 99"/>
        <p:cNvGrpSpPr/>
        <p:nvPr/>
      </p:nvGrpSpPr>
      <p:grpSpPr>
        <a:xfrm>
          <a:off x="0" y="0"/>
          <a:ext cx="0" cy="0"/>
          <a:chOff x="0" y="0"/>
          <a:chExt cx="0" cy="0"/>
        </a:xfrm>
      </p:grpSpPr>
      <p:pic>
        <p:nvPicPr>
          <p:cNvPr id="100" name="Google Shape;100;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1" name="Google Shape;101;p16"/>
          <p:cNvSpPr txBox="1"/>
          <p:nvPr/>
        </p:nvSpPr>
        <p:spPr>
          <a:xfrm>
            <a:off x="2757050" y="2292925"/>
            <a:ext cx="4479000" cy="18348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500">
                <a:solidFill>
                  <a:schemeClr val="dk1"/>
                </a:solidFill>
                <a:latin typeface="Plus Jakarta Sans"/>
                <a:ea typeface="Plus Jakarta Sans"/>
                <a:cs typeface="Plus Jakarta Sans"/>
                <a:sym typeface="Plus Jakarta Sans"/>
              </a:rPr>
              <a:t>Thinking historically means assessing the validity of an claim using the available evidence. Furthermore, by utilizing other skills, like contextualization, perspective, and continuity and change over time, the rationale behind an argument can be better understood.</a:t>
            </a:r>
            <a:endParaRPr b="1" sz="1500">
              <a:solidFill>
                <a:schemeClr val="dk1"/>
              </a:solidFill>
              <a:latin typeface="Plus Jakarta Sans"/>
              <a:ea typeface="Plus Jakarta Sans"/>
              <a:cs typeface="Plus Jakarta Sans"/>
              <a:sym typeface="Plus Jakarta Sans"/>
            </a:endParaRPr>
          </a:p>
        </p:txBody>
      </p:sp>
      <p:sp>
        <p:nvSpPr>
          <p:cNvPr id="102" name="Google Shape;102;p16"/>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Evaluating Arguments</a:t>
            </a:r>
            <a:endParaRPr sz="1500">
              <a:solidFill>
                <a:srgbClr val="000000"/>
              </a:solidFill>
              <a:latin typeface="Plus Jakarta Sans Medium"/>
              <a:ea typeface="Plus Jakarta Sans Medium"/>
              <a:cs typeface="Plus Jakarta Sans Medium"/>
              <a:sym typeface="Plus Jakarta Sans Medium"/>
            </a:endParaRPr>
          </a:p>
        </p:txBody>
      </p:sp>
      <p:pic>
        <p:nvPicPr>
          <p:cNvPr id="103" name="Google Shape;103;p16"/>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04" name="Google Shape;104;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5" name="Google Shape;105;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6" name="Google Shape;106;p16"/>
          <p:cNvSpPr txBox="1"/>
          <p:nvPr/>
        </p:nvSpPr>
        <p:spPr>
          <a:xfrm>
            <a:off x="536450" y="4625100"/>
            <a:ext cx="6699600" cy="1347300"/>
          </a:xfrm>
          <a:prstGeom prst="rect">
            <a:avLst/>
          </a:prstGeom>
          <a:noFill/>
          <a:ln>
            <a:noFill/>
          </a:ln>
        </p:spPr>
        <p:txBody>
          <a:bodyPr anchorCtr="0" anchor="ctr" bIns="116050" lIns="116050" spcFirstLastPara="1" rIns="116050" wrap="square" tIns="116050">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The multiple choice questions for this formative assessment are Weighted Multiple Choice (WMC) Questions. This means that there is only one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but the other 3 choices are weighted. The </a:t>
            </a:r>
            <a:r>
              <a:rPr i="1" lang="en" sz="1500">
                <a:solidFill>
                  <a:schemeClr val="dk1"/>
                </a:solidFill>
                <a:latin typeface="Inter"/>
                <a:ea typeface="Inter"/>
                <a:cs typeface="Inter"/>
                <a:sym typeface="Inter"/>
              </a:rPr>
              <a:t>best</a:t>
            </a:r>
            <a:r>
              <a:rPr lang="en" sz="1500">
                <a:solidFill>
                  <a:schemeClr val="dk1"/>
                </a:solidFill>
                <a:latin typeface="Inter"/>
                <a:ea typeface="Inter"/>
                <a:cs typeface="Inter"/>
                <a:sym typeface="Inter"/>
              </a:rPr>
              <a:t> answer is 3</a:t>
            </a:r>
            <a:r>
              <a:rPr i="1" lang="en" sz="1500">
                <a:solidFill>
                  <a:schemeClr val="dk1"/>
                </a:solidFill>
                <a:latin typeface="Inter"/>
                <a:ea typeface="Inter"/>
                <a:cs typeface="Inter"/>
                <a:sym typeface="Inter"/>
              </a:rPr>
              <a:t> </a:t>
            </a:r>
            <a:r>
              <a:rPr lang="en" sz="1500">
                <a:solidFill>
                  <a:schemeClr val="dk1"/>
                </a:solidFill>
                <a:latin typeface="Inter"/>
                <a:ea typeface="Inter"/>
                <a:cs typeface="Inter"/>
                <a:sym typeface="Inter"/>
              </a:rPr>
              <a:t>points, the </a:t>
            </a:r>
            <a:r>
              <a:rPr i="1" lang="en" sz="1500">
                <a:solidFill>
                  <a:schemeClr val="dk1"/>
                </a:solidFill>
                <a:latin typeface="Inter"/>
                <a:ea typeface="Inter"/>
                <a:cs typeface="Inter"/>
                <a:sym typeface="Inter"/>
              </a:rPr>
              <a:t>second-best</a:t>
            </a:r>
            <a:r>
              <a:rPr lang="en" sz="1500">
                <a:solidFill>
                  <a:schemeClr val="dk1"/>
                </a:solidFill>
                <a:latin typeface="Inter"/>
                <a:ea typeface="Inter"/>
                <a:cs typeface="Inter"/>
                <a:sym typeface="Inter"/>
              </a:rPr>
              <a:t> answer is 2 points, and the </a:t>
            </a:r>
            <a:r>
              <a:rPr i="1" lang="en" sz="1500">
                <a:solidFill>
                  <a:schemeClr val="dk1"/>
                </a:solidFill>
                <a:latin typeface="Inter"/>
                <a:ea typeface="Inter"/>
                <a:cs typeface="Inter"/>
                <a:sym typeface="Inter"/>
              </a:rPr>
              <a:t>third-best</a:t>
            </a:r>
            <a:r>
              <a:rPr lang="en" sz="1500">
                <a:solidFill>
                  <a:schemeClr val="dk1"/>
                </a:solidFill>
                <a:latin typeface="Inter"/>
                <a:ea typeface="Inter"/>
                <a:cs typeface="Inter"/>
                <a:sym typeface="Inter"/>
              </a:rPr>
              <a:t> answer is 1 point. The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is 0 points.</a:t>
            </a:r>
            <a:endParaRPr sz="1500">
              <a:solidFill>
                <a:schemeClr val="dk1"/>
              </a:solidFill>
              <a:latin typeface="Inter"/>
              <a:ea typeface="Inter"/>
              <a:cs typeface="Inter"/>
              <a:sym typeface="Inter"/>
            </a:endParaRPr>
          </a:p>
        </p:txBody>
      </p:sp>
      <p:pic>
        <p:nvPicPr>
          <p:cNvPr id="107" name="Google Shape;107;p16"/>
          <p:cNvPicPr preferRelativeResize="0"/>
          <p:nvPr/>
        </p:nvPicPr>
        <p:blipFill>
          <a:blip r:embed="rId5">
            <a:alphaModFix/>
          </a:blip>
          <a:stretch>
            <a:fillRect/>
          </a:stretch>
        </p:blipFill>
        <p:spPr>
          <a:xfrm>
            <a:off x="461874" y="2232375"/>
            <a:ext cx="1955925" cy="19559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1" name="Shape 111"/>
        <p:cNvGrpSpPr/>
        <p:nvPr/>
      </p:nvGrpSpPr>
      <p:grpSpPr>
        <a:xfrm>
          <a:off x="0" y="0"/>
          <a:ext cx="0" cy="0"/>
          <a:chOff x="0" y="0"/>
          <a:chExt cx="0" cy="0"/>
        </a:xfrm>
      </p:grpSpPr>
      <p:sp>
        <p:nvSpPr>
          <p:cNvPr id="112" name="Google Shape;112;p1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Evaluating Arguments</a:t>
            </a:r>
            <a:endParaRPr sz="1900">
              <a:latin typeface="Halant"/>
              <a:ea typeface="Halant"/>
              <a:cs typeface="Halant"/>
              <a:sym typeface="Halant"/>
            </a:endParaRPr>
          </a:p>
        </p:txBody>
      </p:sp>
      <p:pic>
        <p:nvPicPr>
          <p:cNvPr id="113" name="Google Shape;113;p17"/>
          <p:cNvPicPr preferRelativeResize="0"/>
          <p:nvPr/>
        </p:nvPicPr>
        <p:blipFill>
          <a:blip r:embed="rId3">
            <a:alphaModFix/>
          </a:blip>
          <a:stretch>
            <a:fillRect/>
          </a:stretch>
        </p:blipFill>
        <p:spPr>
          <a:xfrm>
            <a:off x="381544" y="9424471"/>
            <a:ext cx="431174" cy="431174"/>
          </a:xfrm>
          <a:prstGeom prst="rect">
            <a:avLst/>
          </a:prstGeom>
          <a:noFill/>
          <a:ln>
            <a:noFill/>
          </a:ln>
        </p:spPr>
      </p:pic>
      <p:sp>
        <p:nvSpPr>
          <p:cNvPr id="114" name="Google Shape;114;p17"/>
          <p:cNvSpPr txBox="1"/>
          <p:nvPr/>
        </p:nvSpPr>
        <p:spPr>
          <a:xfrm>
            <a:off x="5533766" y="95482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5" name="Google Shape;115;p17"/>
          <p:cNvSpPr txBox="1"/>
          <p:nvPr/>
        </p:nvSpPr>
        <p:spPr>
          <a:xfrm>
            <a:off x="2966288" y="95482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16" name="Google Shape;116;p17"/>
          <p:cNvSpPr txBox="1"/>
          <p:nvPr/>
        </p:nvSpPr>
        <p:spPr>
          <a:xfrm>
            <a:off x="423725" y="2196025"/>
            <a:ext cx="6903600" cy="3610200"/>
          </a:xfrm>
          <a:prstGeom prst="rect">
            <a:avLst/>
          </a:prstGeom>
          <a:noFill/>
          <a:ln>
            <a:noFill/>
          </a:ln>
        </p:spPr>
        <p:txBody>
          <a:bodyPr anchorCtr="0" anchor="t" bIns="91425" lIns="91425" spcFirstLastPara="1" rIns="91425" wrap="square" tIns="91425">
            <a:noAutofit/>
          </a:bodyPr>
          <a:lstStyle/>
          <a:p>
            <a:pPr indent="-323850" lvl="0" marL="457200" rtl="0" algn="l">
              <a:spcBef>
                <a:spcPts val="0"/>
              </a:spcBef>
              <a:spcAft>
                <a:spcPts val="0"/>
              </a:spcAft>
              <a:buClr>
                <a:schemeClr val="dk1"/>
              </a:buClr>
              <a:buSzPts val="1500"/>
              <a:buFont typeface="Inter"/>
              <a:buAutoNum type="arabicPeriod"/>
            </a:pPr>
            <a:r>
              <a:rPr lang="en" sz="1500">
                <a:solidFill>
                  <a:schemeClr val="dk1"/>
                </a:solidFill>
                <a:latin typeface="Inter"/>
                <a:ea typeface="Inter"/>
                <a:cs typeface="Inter"/>
                <a:sym typeface="Inter"/>
              </a:rPr>
              <a:t>Select the thesis statement that best answers the prompt above.</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b="1" lang="en" sz="1500">
                <a:solidFill>
                  <a:schemeClr val="dk1"/>
                </a:solidFill>
                <a:latin typeface="Inter"/>
                <a:ea typeface="Inter"/>
                <a:cs typeface="Inter"/>
                <a:sym typeface="Inter"/>
              </a:rPr>
              <a:t>A.</a:t>
            </a:r>
            <a:r>
              <a:rPr lang="en" sz="1500">
                <a:solidFill>
                  <a:schemeClr val="dk1"/>
                </a:solidFill>
                <a:latin typeface="Inter"/>
                <a:ea typeface="Inter"/>
                <a:cs typeface="Inter"/>
                <a:sym typeface="Inter"/>
              </a:rPr>
              <a:t> Europeans and American Indians traded with one another all across colonial North America; Europeans brought cloth, farming and cooking tools, and guns, while American Indians traded a variety of food goods as well as animal pelts.</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b="1" lang="en" sz="1500">
                <a:solidFill>
                  <a:schemeClr val="dk1"/>
                </a:solidFill>
                <a:latin typeface="Inter"/>
                <a:ea typeface="Inter"/>
                <a:cs typeface="Inter"/>
                <a:sym typeface="Inter"/>
              </a:rPr>
              <a:t>B. </a:t>
            </a:r>
            <a:r>
              <a:rPr lang="en" sz="1500">
                <a:solidFill>
                  <a:schemeClr val="dk1"/>
                </a:solidFill>
                <a:latin typeface="Inter"/>
                <a:ea typeface="Inter"/>
                <a:cs typeface="Inter"/>
                <a:sym typeface="Inter"/>
              </a:rPr>
              <a:t>Trade influenced the relationships between American Indians and Europeans in colonial North America by creating alliances and sustaining those alliances through providing benefits to both parties; however, it also hurt American Indians by spreading deadly diseases and slavery among tribal communities.</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b="1" lang="en" sz="1500">
                <a:solidFill>
                  <a:schemeClr val="dk1"/>
                </a:solidFill>
                <a:latin typeface="Inter"/>
                <a:ea typeface="Inter"/>
                <a:cs typeface="Inter"/>
                <a:sym typeface="Inter"/>
              </a:rPr>
              <a:t>C. </a:t>
            </a:r>
            <a:r>
              <a:rPr lang="en" sz="1500">
                <a:solidFill>
                  <a:schemeClr val="dk1"/>
                </a:solidFill>
                <a:latin typeface="Inter"/>
                <a:ea typeface="Inter"/>
                <a:cs typeface="Inter"/>
                <a:sym typeface="Inter"/>
              </a:rPr>
              <a:t>Trade influenced the relationships between American Indians and Europeans in colonial North America in several different ways, both positive and negative.</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457200" rtl="0" algn="l">
              <a:spcBef>
                <a:spcPts val="0"/>
              </a:spcBef>
              <a:spcAft>
                <a:spcPts val="0"/>
              </a:spcAft>
              <a:buNone/>
            </a:pPr>
            <a:r>
              <a:rPr b="1" lang="en" sz="1500">
                <a:solidFill>
                  <a:schemeClr val="dk1"/>
                </a:solidFill>
                <a:latin typeface="Inter"/>
                <a:ea typeface="Inter"/>
                <a:cs typeface="Inter"/>
                <a:sym typeface="Inter"/>
              </a:rPr>
              <a:t>D.</a:t>
            </a:r>
            <a:r>
              <a:rPr lang="en" sz="1500">
                <a:solidFill>
                  <a:schemeClr val="dk1"/>
                </a:solidFill>
                <a:latin typeface="Inter"/>
                <a:ea typeface="Inter"/>
                <a:cs typeface="Inter"/>
                <a:sym typeface="Inter"/>
              </a:rPr>
              <a:t> Trade influenced the relationships between American Indians and Europeans in colonial North America because both sides mutually benefited from what was being traded and therefore continued to trade with one another, even if violence did result between them and disease did spread throughout American Indian communities.</a:t>
            </a:r>
            <a:endParaRPr sz="1500">
              <a:solidFill>
                <a:schemeClr val="dk1"/>
              </a:solidFill>
              <a:latin typeface="Inter"/>
              <a:ea typeface="Inter"/>
              <a:cs typeface="Inter"/>
              <a:sym typeface="Inter"/>
            </a:endParaRPr>
          </a:p>
        </p:txBody>
      </p:sp>
      <p:sp>
        <p:nvSpPr>
          <p:cNvPr id="117" name="Google Shape;117;p17"/>
          <p:cNvSpPr txBox="1"/>
          <p:nvPr/>
        </p:nvSpPr>
        <p:spPr>
          <a:xfrm>
            <a:off x="445175" y="728000"/>
            <a:ext cx="6903600" cy="1356300"/>
          </a:xfrm>
          <a:prstGeom prst="rect">
            <a:avLst/>
          </a:prstGeom>
          <a:noFill/>
          <a:ln cap="flat" cmpd="sng" w="28575">
            <a:solidFill>
              <a:srgbClr val="B7B7B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2200">
                <a:solidFill>
                  <a:schemeClr val="dk1"/>
                </a:solidFill>
                <a:latin typeface="Inter"/>
                <a:ea typeface="Inter"/>
                <a:cs typeface="Inter"/>
                <a:sym typeface="Inter"/>
              </a:rPr>
              <a:t>Prompt</a:t>
            </a:r>
            <a:r>
              <a:rPr lang="en" sz="2200">
                <a:solidFill>
                  <a:schemeClr val="dk1"/>
                </a:solidFill>
                <a:latin typeface="Inter"/>
                <a:ea typeface="Inter"/>
                <a:cs typeface="Inter"/>
                <a:sym typeface="Inter"/>
              </a:rPr>
              <a:t>: How did trade influence the relationships between American Indians and Europeans in colonial North America?</a:t>
            </a:r>
            <a:endParaRPr b="1" sz="2200">
              <a:solidFill>
                <a:schemeClr val="dk1"/>
              </a:solidFill>
              <a:latin typeface="Inter"/>
              <a:ea typeface="Inter"/>
              <a:cs typeface="Inter"/>
              <a:sym typeface="Inter"/>
            </a:endParaRPr>
          </a:p>
        </p:txBody>
      </p:sp>
      <p:sp>
        <p:nvSpPr>
          <p:cNvPr id="118" name="Google Shape;118;p17"/>
          <p:cNvSpPr txBox="1"/>
          <p:nvPr/>
        </p:nvSpPr>
        <p:spPr>
          <a:xfrm>
            <a:off x="919625" y="7606300"/>
            <a:ext cx="5954700" cy="2000400"/>
          </a:xfrm>
          <a:prstGeom prst="rect">
            <a:avLst/>
          </a:prstGeom>
          <a:noFill/>
          <a:ln cap="flat" cmpd="sng" w="28575">
            <a:solidFill>
              <a:srgbClr val="B7B7B7"/>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500">
                <a:latin typeface="Inter"/>
                <a:ea typeface="Inter"/>
                <a:cs typeface="Inter"/>
                <a:sym typeface="Inter"/>
              </a:rPr>
              <a:t>  2.  Justify your choice in the space below:</a:t>
            </a:r>
            <a:endParaRPr sz="1500">
              <a:latin typeface="Inter"/>
              <a:ea typeface="Inter"/>
              <a:cs typeface="Inter"/>
              <a:sym typeface="Inter"/>
            </a:endParaRPr>
          </a:p>
        </p:txBody>
      </p:sp>
      <p:cxnSp>
        <p:nvCxnSpPr>
          <p:cNvPr id="119" name="Google Shape;119;p17"/>
          <p:cNvCxnSpPr/>
          <p:nvPr/>
        </p:nvCxnSpPr>
        <p:spPr>
          <a:xfrm>
            <a:off x="975075" y="7681600"/>
            <a:ext cx="5904900" cy="1910400"/>
          </a:xfrm>
          <a:prstGeom prst="straightConnector1">
            <a:avLst/>
          </a:prstGeom>
          <a:noFill/>
          <a:ln cap="flat" cmpd="sng" w="9525">
            <a:solidFill>
              <a:srgbClr val="9E9E9E"/>
            </a:solidFill>
            <a:prstDash val="solid"/>
            <a:round/>
            <a:headEnd len="med" w="med" type="none"/>
            <a:tailEnd len="med" w="med" type="none"/>
          </a:ln>
        </p:spPr>
      </p:cxnSp>
      <p:cxnSp>
        <p:nvCxnSpPr>
          <p:cNvPr id="120" name="Google Shape;120;p17"/>
          <p:cNvCxnSpPr/>
          <p:nvPr/>
        </p:nvCxnSpPr>
        <p:spPr>
          <a:xfrm flipH="1" rot="10800000">
            <a:off x="975075" y="7681725"/>
            <a:ext cx="5832300" cy="1823400"/>
          </a:xfrm>
          <a:prstGeom prst="straightConnector1">
            <a:avLst/>
          </a:prstGeom>
          <a:noFill/>
          <a:ln cap="flat" cmpd="sng" w="9525">
            <a:solidFill>
              <a:srgbClr val="9E9E9E"/>
            </a:solidFill>
            <a:prstDash val="solid"/>
            <a:round/>
            <a:headEnd len="med" w="med" type="none"/>
            <a:tailEnd len="med" w="med" type="none"/>
          </a:ln>
        </p:spPr>
      </p:cxnSp>
      <p:sp>
        <p:nvSpPr>
          <p:cNvPr id="121" name="Google Shape;121;p17"/>
          <p:cNvSpPr txBox="1"/>
          <p:nvPr/>
        </p:nvSpPr>
        <p:spPr>
          <a:xfrm>
            <a:off x="2335500" y="8130250"/>
            <a:ext cx="3068100" cy="969600"/>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Use CER Template</a:t>
            </a:r>
            <a:endParaRPr sz="1900">
              <a:solidFill>
                <a:schemeClr val="dk1"/>
              </a:solidFill>
              <a:latin typeface="Plus Jakarta Sans"/>
              <a:ea typeface="Plus Jakarta Sans"/>
              <a:cs typeface="Plus Jakarta Sans"/>
              <a:sym typeface="Plus Jakarta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5" name="Shape 125"/>
        <p:cNvGrpSpPr/>
        <p:nvPr/>
      </p:nvGrpSpPr>
      <p:grpSpPr>
        <a:xfrm>
          <a:off x="0" y="0"/>
          <a:ext cx="0" cy="0"/>
          <a:chOff x="0" y="0"/>
          <a:chExt cx="0" cy="0"/>
        </a:xfrm>
      </p:grpSpPr>
      <p:pic>
        <p:nvPicPr>
          <p:cNvPr id="126" name="Google Shape;126;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7" name="Google Shape;127;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8" name="Google Shape;128;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29" name="Google Shape;129;p18"/>
          <p:cNvGraphicFramePr/>
          <p:nvPr/>
        </p:nvGraphicFramePr>
        <p:xfrm>
          <a:off x="443891" y="1982738"/>
          <a:ext cx="3000000" cy="3000000"/>
        </p:xfrm>
        <a:graphic>
          <a:graphicData uri="http://schemas.openxmlformats.org/drawingml/2006/table">
            <a:tbl>
              <a:tblPr>
                <a:noFill/>
                <a:tableStyleId>{3381A6C4-3363-4361-9F49-D95531E3E638}</a:tableStyleId>
              </a:tblPr>
              <a:tblGrid>
                <a:gridCol w="1434050"/>
                <a:gridCol w="5450675"/>
              </a:tblGrid>
              <a:tr h="104475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CLAIM</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(Your argument)</a:t>
                      </a:r>
                      <a:endParaRPr>
                        <a:solidFill>
                          <a:schemeClr val="dk1"/>
                        </a:solidFill>
                        <a:latin typeface="Inter"/>
                        <a:ea typeface="Inter"/>
                        <a:cs typeface="Inter"/>
                        <a:sym typeface="Inter"/>
                      </a:endParaRPr>
                    </a:p>
                  </a:txBody>
                  <a:tcPr marT="67050" marB="67050" marR="68000" marL="6800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208625">
                <a:tc>
                  <a:txBody>
                    <a:bodyPr/>
                    <a:lstStyle/>
                    <a:p>
                      <a:pPr indent="0" lvl="0" marL="0" rtl="0" algn="l">
                        <a:spcBef>
                          <a:spcPts val="0"/>
                        </a:spcBef>
                        <a:spcAft>
                          <a:spcPts val="0"/>
                        </a:spcAft>
                        <a:buNone/>
                      </a:pPr>
                      <a:r>
                        <a:rPr lang="en" sz="1200">
                          <a:latin typeface="Inter"/>
                          <a:ea typeface="Inter"/>
                          <a:cs typeface="Inter"/>
                          <a:sym typeface="Inter"/>
                        </a:rPr>
                        <a:t>EVIDENCE #1</a:t>
                      </a:r>
                      <a:endParaRPr sz="8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(Facts, examples, sources)</a:t>
                      </a:r>
                      <a:endParaRPr sz="1000">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704075">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REASONING #1</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(Explanation of how the evidence supports the claim)</a:t>
                      </a:r>
                      <a:endParaRPr sz="1200">
                        <a:solidFill>
                          <a:schemeClr val="dk1"/>
                        </a:solidFill>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208625">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EVIDENCE #2</a:t>
                      </a:r>
                      <a:endParaRPr sz="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(Facts, examples, sources)</a:t>
                      </a:r>
                      <a:endParaRPr sz="800">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9468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REASONING #2</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(Explanation of how the evidence supports the claim)</a:t>
                      </a:r>
                      <a:endParaRPr sz="8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30" name="Google Shape;130;p18"/>
          <p:cNvSpPr txBox="1"/>
          <p:nvPr/>
        </p:nvSpPr>
        <p:spPr>
          <a:xfrm>
            <a:off x="0" y="0"/>
            <a:ext cx="7772400" cy="1123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latin typeface="Halant"/>
                <a:ea typeface="Halant"/>
                <a:cs typeface="Halant"/>
                <a:sym typeface="Halant"/>
              </a:rPr>
              <a:t>Paragraph Template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Claim, Evidence, Reasoning</a:t>
            </a:r>
            <a:endParaRPr sz="2500">
              <a:latin typeface="Plus Jakarta Sans Medium"/>
              <a:ea typeface="Plus Jakarta Sans Medium"/>
              <a:cs typeface="Plus Jakarta Sans Medium"/>
              <a:sym typeface="Plus Jakarta Sans Medium"/>
            </a:endParaRPr>
          </a:p>
        </p:txBody>
      </p:sp>
      <p:pic>
        <p:nvPicPr>
          <p:cNvPr id="131" name="Google Shape;131;p18"/>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32" name="Google Shape;132;p18"/>
          <p:cNvSpPr txBox="1"/>
          <p:nvPr/>
        </p:nvSpPr>
        <p:spPr>
          <a:xfrm>
            <a:off x="770550" y="1292100"/>
            <a:ext cx="6231300" cy="438000"/>
          </a:xfrm>
          <a:prstGeom prst="rect">
            <a:avLst/>
          </a:prstGeom>
          <a:noFill/>
          <a:ln cap="flat" cmpd="sng" w="28575">
            <a:solidFill>
              <a:srgbClr val="B7B7B7"/>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a:latin typeface="Inter"/>
                <a:ea typeface="Inter"/>
                <a:cs typeface="Inter"/>
                <a:sym typeface="Inter"/>
              </a:rPr>
              <a:t>  2.  Justify your choice of thesis statement using the template below:</a:t>
            </a:r>
            <a:endParaRPr>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6" name="Shape 136"/>
        <p:cNvGrpSpPr/>
        <p:nvPr/>
      </p:nvGrpSpPr>
      <p:grpSpPr>
        <a:xfrm>
          <a:off x="0" y="0"/>
          <a:ext cx="0" cy="0"/>
          <a:chOff x="0" y="0"/>
          <a:chExt cx="0" cy="0"/>
        </a:xfrm>
      </p:grpSpPr>
      <p:pic>
        <p:nvPicPr>
          <p:cNvPr id="137" name="Google Shape;137;p1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8" name="Google Shape;138;p19"/>
          <p:cNvSpPr txBox="1"/>
          <p:nvPr/>
        </p:nvSpPr>
        <p:spPr>
          <a:xfrm>
            <a:off x="731000" y="2035950"/>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i="1" lang="en" sz="1700">
                <a:solidFill>
                  <a:schemeClr val="dk1"/>
                </a:solidFill>
                <a:latin typeface="Inter"/>
                <a:ea typeface="Inter"/>
                <a:cs typeface="Inter"/>
                <a:sym typeface="Inter"/>
              </a:rPr>
              <a:t>How can evaluating claims lead to a more accurate history?</a:t>
            </a:r>
            <a:endParaRPr i="1" sz="1700">
              <a:solidFill>
                <a:schemeClr val="dk1"/>
              </a:solidFill>
              <a:latin typeface="Inter"/>
              <a:ea typeface="Inter"/>
              <a:cs typeface="Inter"/>
              <a:sym typeface="Inter"/>
            </a:endParaRPr>
          </a:p>
        </p:txBody>
      </p:sp>
      <p:sp>
        <p:nvSpPr>
          <p:cNvPr id="139" name="Google Shape;139;p19"/>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1: Foundational Methodology</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Exit Ticket - Lesson 9</a:t>
            </a:r>
            <a:endParaRPr sz="1700">
              <a:latin typeface="Halant"/>
              <a:ea typeface="Halant"/>
              <a:cs typeface="Halant"/>
              <a:sym typeface="Halant"/>
            </a:endParaRPr>
          </a:p>
        </p:txBody>
      </p:sp>
      <p:pic>
        <p:nvPicPr>
          <p:cNvPr id="140" name="Google Shape;140;p19"/>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41" name="Google Shape;141;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2" name="Google Shape;142;p1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3" name="Google Shape;143;p19"/>
          <p:cNvSpPr txBox="1"/>
          <p:nvPr/>
        </p:nvSpPr>
        <p:spPr>
          <a:xfrm>
            <a:off x="455300" y="3257000"/>
            <a:ext cx="68619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Using a combination of writing and drawing, summarize your learnings from today’s lesson on chronology and timelines. For the written component, you must “Say-it-in-Six!” You can use six words (no more, no less), but it does not have to be grammatically correct.</a:t>
            </a:r>
            <a:endParaRPr sz="1200">
              <a:solidFill>
                <a:schemeClr val="dk1"/>
              </a:solidFill>
              <a:latin typeface="Halant"/>
              <a:ea typeface="Halant"/>
              <a:cs typeface="Halant"/>
              <a:sym typeface="Halant"/>
            </a:endParaRPr>
          </a:p>
        </p:txBody>
      </p:sp>
      <p:pic>
        <p:nvPicPr>
          <p:cNvPr id="144" name="Google Shape;144;p19"/>
          <p:cNvPicPr preferRelativeResize="0"/>
          <p:nvPr/>
        </p:nvPicPr>
        <p:blipFill rotWithShape="1">
          <a:blip r:embed="rId5">
            <a:alphaModFix/>
          </a:blip>
          <a:srcRect b="0" l="3067" r="43313" t="0"/>
          <a:stretch/>
        </p:blipFill>
        <p:spPr>
          <a:xfrm>
            <a:off x="284225" y="4433050"/>
            <a:ext cx="3601973" cy="3778650"/>
          </a:xfrm>
          <a:prstGeom prst="rect">
            <a:avLst/>
          </a:prstGeom>
          <a:noFill/>
          <a:ln>
            <a:noFill/>
          </a:ln>
        </p:spPr>
      </p:pic>
      <p:sp>
        <p:nvSpPr>
          <p:cNvPr id="145" name="Google Shape;145;p19"/>
          <p:cNvSpPr/>
          <p:nvPr/>
        </p:nvSpPr>
        <p:spPr>
          <a:xfrm>
            <a:off x="3999275" y="4374675"/>
            <a:ext cx="3602100" cy="42666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46" name="Google Shape;146;p19"/>
          <p:cNvSpPr txBox="1"/>
          <p:nvPr/>
        </p:nvSpPr>
        <p:spPr>
          <a:xfrm>
            <a:off x="5151425" y="3920625"/>
            <a:ext cx="1297800" cy="43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000">
                <a:solidFill>
                  <a:schemeClr val="dk1"/>
                </a:solidFill>
                <a:latin typeface="Plus Jakarta Sans"/>
                <a:ea typeface="Plus Jakarta Sans"/>
                <a:cs typeface="Plus Jakarta Sans"/>
                <a:sym typeface="Plus Jakarta Sans"/>
              </a:rPr>
              <a:t>Drawing</a:t>
            </a:r>
            <a:endParaRPr b="1" sz="2000">
              <a:solidFill>
                <a:schemeClr val="dk1"/>
              </a:solidFill>
              <a:latin typeface="Plus Jakarta Sans"/>
              <a:ea typeface="Plus Jakarta Sans"/>
              <a:cs typeface="Plus Jakarta Sans"/>
              <a:sym typeface="Plus Jakarta Sans"/>
            </a:endParaRPr>
          </a:p>
        </p:txBody>
      </p:sp>
      <p:sp>
        <p:nvSpPr>
          <p:cNvPr id="147" name="Google Shape;147;p19"/>
          <p:cNvSpPr txBox="1"/>
          <p:nvPr/>
        </p:nvSpPr>
        <p:spPr>
          <a:xfrm>
            <a:off x="330050" y="16457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