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9601200" cx="7315200"/>
  <p:notesSz cx="6858000" cy="9144000"/>
  <p:embeddedFontLst>
    <p:embeddedFont>
      <p:font typeface="Inter SemiBold"/>
      <p:regular r:id="rId15"/>
      <p:bold r:id="rId16"/>
      <p:italic r:id="rId17"/>
      <p:boldItalic r:id="rId18"/>
    </p:embeddedFont>
    <p:embeddedFont>
      <p:font typeface="Halant"/>
      <p:regular r:id="rId19"/>
      <p:bold r:id="rId20"/>
    </p:embeddedFont>
    <p:embeddedFont>
      <p:font typeface="Plus Jakarta Sans"/>
      <p:regular r:id="rId21"/>
      <p:bold r:id="rId22"/>
      <p:italic r:id="rId23"/>
      <p:boldItalic r:id="rId24"/>
    </p:embeddedFont>
    <p:embeddedFont>
      <p:font typeface="Inter"/>
      <p:regular r:id="rId25"/>
      <p:bold r:id="rId26"/>
      <p:italic r:id="rId27"/>
      <p:boldItalic r:id="rId28"/>
    </p:embeddedFont>
    <p:embeddedFont>
      <p:font typeface="Plus Jakarta Sans Medium"/>
      <p:regular r:id="rId29"/>
      <p:bold r:id="rId30"/>
      <p:italic r:id="rId31"/>
      <p:boldItalic r:id="rId32"/>
    </p:embeddedFont>
    <p:embeddedFont>
      <p:font typeface="Work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A6E7407-A281-4CF8-9748-16C1B49F06F7}">
  <a:tblStyle styleId="{DA6E7407-A281-4CF8-9748-16C1B49F06F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B19ACE3-93FB-425B-8119-B726661BEB11}"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5.xml"/><Relationship Id="rId33" Type="http://schemas.openxmlformats.org/officeDocument/2006/relationships/font" Target="fonts/WorkSans-regular.fntdata"/><Relationship Id="rId10" Type="http://schemas.openxmlformats.org/officeDocument/2006/relationships/slide" Target="slides/slide4.xml"/><Relationship Id="rId32" Type="http://schemas.openxmlformats.org/officeDocument/2006/relationships/font" Target="fonts/PlusJakartaSansMedium-boldItalic.fntdata"/><Relationship Id="rId13" Type="http://schemas.openxmlformats.org/officeDocument/2006/relationships/slide" Target="slides/slide7.xml"/><Relationship Id="rId35" Type="http://schemas.openxmlformats.org/officeDocument/2006/relationships/font" Target="fonts/WorkSans-italic.fntdata"/><Relationship Id="rId12" Type="http://schemas.openxmlformats.org/officeDocument/2006/relationships/slide" Target="slides/slide6.xml"/><Relationship Id="rId34" Type="http://schemas.openxmlformats.org/officeDocument/2006/relationships/font" Target="fonts/WorkSans-bold.fntdata"/><Relationship Id="rId15" Type="http://schemas.openxmlformats.org/officeDocument/2006/relationships/font" Target="fonts/InterSemiBold-regular.fntdata"/><Relationship Id="rId14" Type="http://schemas.openxmlformats.org/officeDocument/2006/relationships/slide" Target="slides/slide8.xml"/><Relationship Id="rId36" Type="http://schemas.openxmlformats.org/officeDocument/2006/relationships/font" Target="fonts/WorkSans-boldItalic.fntdata"/><Relationship Id="rId17" Type="http://schemas.openxmlformats.org/officeDocument/2006/relationships/font" Target="fonts/InterSemiBold-italic.fntdata"/><Relationship Id="rId16" Type="http://schemas.openxmlformats.org/officeDocument/2006/relationships/font" Target="fonts/InterSemiBold-bold.fntdata"/><Relationship Id="rId19" Type="http://schemas.openxmlformats.org/officeDocument/2006/relationships/font" Target="fonts/Halant-regular.fntdata"/><Relationship Id="rId18" Type="http://schemas.openxmlformats.org/officeDocument/2006/relationships/font" Target="fonts/InterSemiBold-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8009e6af8a_0_8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8009e6af8a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2ecf8b2450f_0_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2ecf8b2450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8009e6af8a_0_6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8009e6af8a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8009e6af8a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8009e6af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8167df23e8_0_3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8167df23e8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8009e6af8a_0_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8009e6af8a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8167df23e8_1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8167df23e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156ded5c58_0_1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156ded5c5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0.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What is </a:t>
            </a:r>
            <a:endParaRPr sz="24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Continuity and Change over Time?</a:t>
            </a:r>
            <a:endParaRPr sz="24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7" name="Google Shape;57;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59" name="Google Shape;59;p13"/>
          <p:cNvSpPr txBox="1"/>
          <p:nvPr/>
        </p:nvSpPr>
        <p:spPr>
          <a:xfrm>
            <a:off x="1691153" y="1241253"/>
            <a:ext cx="5182500" cy="993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b="1" lang="en" sz="1300">
                <a:solidFill>
                  <a:srgbClr val="000000"/>
                </a:solidFill>
                <a:latin typeface="Plus Jakarta Sans"/>
                <a:ea typeface="Plus Jakarta Sans"/>
                <a:cs typeface="Plus Jakarta Sans"/>
                <a:sym typeface="Plus Jakarta Sans"/>
              </a:rPr>
              <a:t>Quick Definition: </a:t>
            </a:r>
            <a:r>
              <a:rPr lang="en" sz="1300">
                <a:solidFill>
                  <a:srgbClr val="000000"/>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sz="1100">
              <a:solidFill>
                <a:srgbClr val="000000"/>
              </a:solidFill>
              <a:latin typeface="Plus Jakarta Sans"/>
              <a:ea typeface="Plus Jakarta Sans"/>
              <a:cs typeface="Plus Jakarta Sans"/>
              <a:sym typeface="Plus Jakarta Sans"/>
            </a:endParaRPr>
          </a:p>
        </p:txBody>
      </p:sp>
      <p:graphicFrame>
        <p:nvGraphicFramePr>
          <p:cNvPr id="60" name="Google Shape;60;p13"/>
          <p:cNvGraphicFramePr/>
          <p:nvPr/>
        </p:nvGraphicFramePr>
        <p:xfrm>
          <a:off x="437824" y="7105885"/>
          <a:ext cx="3000000" cy="3000000"/>
        </p:xfrm>
        <a:graphic>
          <a:graphicData uri="http://schemas.openxmlformats.org/drawingml/2006/table">
            <a:tbl>
              <a:tblPr>
                <a:noFill/>
                <a:tableStyleId>{DA6E7407-A281-4CF8-9748-16C1B49F06F7}</a:tableStyleId>
              </a:tblPr>
              <a:tblGrid>
                <a:gridCol w="3296950"/>
                <a:gridCol w="3138975"/>
              </a:tblGrid>
              <a:tr h="573025">
                <a:tc>
                  <a:txBody>
                    <a:bodyPr/>
                    <a:lstStyle/>
                    <a:p>
                      <a:pPr indent="0" lvl="0" marL="0" rtl="0" algn="l">
                        <a:spcBef>
                          <a:spcPts val="0"/>
                        </a:spcBef>
                        <a:spcAft>
                          <a:spcPts val="0"/>
                        </a:spcAft>
                        <a:buNone/>
                      </a:pPr>
                      <a:r>
                        <a:rPr lang="en" sz="1100">
                          <a:latin typeface="Inter"/>
                          <a:ea typeface="Inter"/>
                          <a:cs typeface="Inter"/>
                          <a:sym typeface="Inter"/>
                        </a:rPr>
                        <a:t>Apply the thinking skill of Continuity and Change over Time to yourself. How are you the same as you were 10 years ago? How are you different?</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Would maps from 1776, 1863, and 1975 tell the same story about America? Explain using the concept of Continuity and Change over Time.</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53700">
                <a:tc>
                  <a:txBody>
                    <a:bodyPr/>
                    <a:lstStyle/>
                    <a:p>
                      <a:pPr indent="0" lvl="0" marL="0" rtl="0" algn="l">
                        <a:spcBef>
                          <a:spcPts val="0"/>
                        </a:spcBef>
                        <a:spcAft>
                          <a:spcPts val="0"/>
                        </a:spcAft>
                        <a:buNone/>
                      </a:pPr>
                      <a:r>
                        <a:t/>
                      </a:r>
                      <a:endParaRPr sz="10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61" name="Google Shape;61;p13"/>
          <p:cNvSpPr/>
          <p:nvPr/>
        </p:nvSpPr>
        <p:spPr>
          <a:xfrm>
            <a:off x="602776" y="4172191"/>
            <a:ext cx="6104400" cy="230700"/>
          </a:xfrm>
          <a:prstGeom prst="leftRightArrow">
            <a:avLst>
              <a:gd fmla="val 50000" name="adj1"/>
              <a:gd fmla="val 50000" name="adj2"/>
            </a:avLst>
          </a:prstGeom>
          <a:solidFill>
            <a:srgbClr val="6484F3"/>
          </a:solidFill>
          <a:ln cap="flat" cmpd="sng" w="9525">
            <a:solidFill>
              <a:srgbClr val="9E9E9E"/>
            </a:solidFill>
            <a:prstDash val="solid"/>
            <a:round/>
            <a:headEnd len="sm" w="sm" type="none"/>
            <a:tailEnd len="sm" w="sm" type="none"/>
          </a:ln>
        </p:spPr>
        <p:txBody>
          <a:bodyPr anchorCtr="0" anchor="ctr" bIns="106950" lIns="106950" spcFirstLastPara="1" rIns="106950" wrap="square" tIns="106950">
            <a:noAutofit/>
          </a:bodyPr>
          <a:lstStyle/>
          <a:p>
            <a:pPr indent="0" lvl="0" marL="0" rtl="0" algn="l">
              <a:spcBef>
                <a:spcPts val="0"/>
              </a:spcBef>
              <a:spcAft>
                <a:spcPts val="0"/>
              </a:spcAft>
              <a:buNone/>
            </a:pPr>
            <a:r>
              <a:t/>
            </a:r>
            <a:endParaRPr/>
          </a:p>
        </p:txBody>
      </p:sp>
      <p:cxnSp>
        <p:nvCxnSpPr>
          <p:cNvPr id="62" name="Google Shape;62;p13"/>
          <p:cNvCxnSpPr/>
          <p:nvPr/>
        </p:nvCxnSpPr>
        <p:spPr>
          <a:xfrm rot="10800000">
            <a:off x="1270251" y="4118895"/>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63" name="Google Shape;63;p13"/>
          <p:cNvCxnSpPr/>
          <p:nvPr/>
        </p:nvCxnSpPr>
        <p:spPr>
          <a:xfrm rot="10800000">
            <a:off x="2471228" y="41188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64" name="Google Shape;64;p13"/>
          <p:cNvCxnSpPr/>
          <p:nvPr/>
        </p:nvCxnSpPr>
        <p:spPr>
          <a:xfrm rot="10800000">
            <a:off x="3655097" y="41270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65" name="Google Shape;65;p13"/>
          <p:cNvCxnSpPr/>
          <p:nvPr/>
        </p:nvCxnSpPr>
        <p:spPr>
          <a:xfrm rot="10800000">
            <a:off x="4838967" y="41270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66" name="Google Shape;66;p13"/>
          <p:cNvCxnSpPr/>
          <p:nvPr/>
        </p:nvCxnSpPr>
        <p:spPr>
          <a:xfrm rot="10800000">
            <a:off x="5952248" y="4127088"/>
            <a:ext cx="0" cy="321000"/>
          </a:xfrm>
          <a:prstGeom prst="straightConnector1">
            <a:avLst/>
          </a:prstGeom>
          <a:noFill/>
          <a:ln cap="flat" cmpd="sng" w="9525">
            <a:solidFill>
              <a:srgbClr val="595959"/>
            </a:solidFill>
            <a:prstDash val="solid"/>
            <a:round/>
            <a:headEnd len="med" w="med" type="none"/>
            <a:tailEnd len="med" w="med" type="none"/>
          </a:ln>
        </p:spPr>
      </p:cxnSp>
      <p:sp>
        <p:nvSpPr>
          <p:cNvPr id="67" name="Google Shape;67;p13"/>
          <p:cNvSpPr txBox="1"/>
          <p:nvPr/>
        </p:nvSpPr>
        <p:spPr>
          <a:xfrm>
            <a:off x="602776" y="2913677"/>
            <a:ext cx="18555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latin typeface="Inter"/>
                <a:ea typeface="Inter"/>
                <a:cs typeface="Inter"/>
                <a:sym typeface="Inter"/>
              </a:rPr>
              <a:t>Whether within one era or across historical eras, historians detect patterns, </a:t>
            </a:r>
            <a:endParaRPr sz="1000">
              <a:latin typeface="Inter"/>
              <a:ea typeface="Inter"/>
              <a:cs typeface="Inter"/>
              <a:sym typeface="Inter"/>
            </a:endParaRPr>
          </a:p>
          <a:p>
            <a:pPr indent="0" lvl="0" marL="0" rtl="0" algn="ctr">
              <a:spcBef>
                <a:spcPts val="0"/>
              </a:spcBef>
              <a:spcAft>
                <a:spcPts val="0"/>
              </a:spcAft>
              <a:buNone/>
            </a:pPr>
            <a:r>
              <a:rPr lang="en" sz="1000">
                <a:latin typeface="Inter"/>
                <a:ea typeface="Inter"/>
                <a:cs typeface="Inter"/>
                <a:sym typeface="Inter"/>
              </a:rPr>
              <a:t>or </a:t>
            </a:r>
            <a:r>
              <a:rPr b="1" lang="en" sz="1000">
                <a:latin typeface="Inter"/>
                <a:ea typeface="Inter"/>
                <a:cs typeface="Inter"/>
                <a:sym typeface="Inter"/>
              </a:rPr>
              <a:t>continuities</a:t>
            </a:r>
            <a:r>
              <a:rPr lang="en" sz="1000">
                <a:latin typeface="Inter"/>
                <a:ea typeface="Inter"/>
                <a:cs typeface="Inter"/>
                <a:sym typeface="Inter"/>
              </a:rPr>
              <a:t>.</a:t>
            </a:r>
            <a:endParaRPr sz="1000">
              <a:latin typeface="Inter"/>
              <a:ea typeface="Inter"/>
              <a:cs typeface="Inter"/>
              <a:sym typeface="Inter"/>
            </a:endParaRPr>
          </a:p>
        </p:txBody>
      </p:sp>
      <p:sp>
        <p:nvSpPr>
          <p:cNvPr id="68" name="Google Shape;68;p13"/>
          <p:cNvSpPr txBox="1"/>
          <p:nvPr/>
        </p:nvSpPr>
        <p:spPr>
          <a:xfrm>
            <a:off x="2822847" y="2913653"/>
            <a:ext cx="16392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600">
                <a:latin typeface="Inter"/>
                <a:ea typeface="Inter"/>
                <a:cs typeface="Inter"/>
                <a:sym typeface="Inter"/>
              </a:rPr>
              <a:t>What stayed the same?</a:t>
            </a:r>
            <a:endParaRPr sz="1600">
              <a:latin typeface="Inter"/>
              <a:ea typeface="Inter"/>
              <a:cs typeface="Inter"/>
              <a:sym typeface="Inter"/>
            </a:endParaRPr>
          </a:p>
        </p:txBody>
      </p:sp>
      <p:sp>
        <p:nvSpPr>
          <p:cNvPr id="69" name="Google Shape;69;p13"/>
          <p:cNvSpPr txBox="1"/>
          <p:nvPr/>
        </p:nvSpPr>
        <p:spPr>
          <a:xfrm>
            <a:off x="4826282" y="2913534"/>
            <a:ext cx="18555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latin typeface="Inter"/>
                <a:ea typeface="Inter"/>
                <a:cs typeface="Inter"/>
                <a:sym typeface="Inter"/>
              </a:rPr>
              <a:t>Sometimes, history looks so different to us in the present, that it’s important to look for continuities.</a:t>
            </a:r>
            <a:endParaRPr sz="1000">
              <a:latin typeface="Inter"/>
              <a:ea typeface="Inter"/>
              <a:cs typeface="Inter"/>
              <a:sym typeface="Inter"/>
            </a:endParaRPr>
          </a:p>
        </p:txBody>
      </p:sp>
      <p:sp>
        <p:nvSpPr>
          <p:cNvPr id="70" name="Google Shape;70;p13"/>
          <p:cNvSpPr txBox="1"/>
          <p:nvPr/>
        </p:nvSpPr>
        <p:spPr>
          <a:xfrm>
            <a:off x="602776" y="4990911"/>
            <a:ext cx="18555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solidFill>
                  <a:srgbClr val="000000"/>
                </a:solidFill>
                <a:latin typeface="Inter"/>
                <a:ea typeface="Inter"/>
                <a:cs typeface="Inter"/>
                <a:sym typeface="Inter"/>
              </a:rPr>
              <a:t> People change. Countries change. Cultures change. Histor</a:t>
            </a:r>
            <a:r>
              <a:rPr lang="en" sz="1000">
                <a:latin typeface="Inter"/>
                <a:ea typeface="Inter"/>
                <a:cs typeface="Inter"/>
                <a:sym typeface="Inter"/>
              </a:rPr>
              <a:t>ians</a:t>
            </a:r>
            <a:r>
              <a:rPr lang="en" sz="1000">
                <a:solidFill>
                  <a:srgbClr val="000000"/>
                </a:solidFill>
                <a:latin typeface="Inter"/>
                <a:ea typeface="Inter"/>
                <a:cs typeface="Inter"/>
                <a:sym typeface="Inter"/>
              </a:rPr>
              <a:t> tries to uncover how these things change over time.</a:t>
            </a:r>
            <a:endParaRPr sz="1000">
              <a:latin typeface="Inter"/>
              <a:ea typeface="Inter"/>
              <a:cs typeface="Inter"/>
              <a:sym typeface="Inter"/>
            </a:endParaRPr>
          </a:p>
        </p:txBody>
      </p:sp>
      <p:sp>
        <p:nvSpPr>
          <p:cNvPr id="71" name="Google Shape;71;p13"/>
          <p:cNvSpPr txBox="1"/>
          <p:nvPr/>
        </p:nvSpPr>
        <p:spPr>
          <a:xfrm>
            <a:off x="2822776" y="4992080"/>
            <a:ext cx="16392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600">
                <a:latin typeface="Inter"/>
                <a:ea typeface="Inter"/>
                <a:cs typeface="Inter"/>
                <a:sym typeface="Inter"/>
              </a:rPr>
              <a:t>What changed?</a:t>
            </a:r>
            <a:endParaRPr sz="1600">
              <a:latin typeface="Inter"/>
              <a:ea typeface="Inter"/>
              <a:cs typeface="Inter"/>
              <a:sym typeface="Inter"/>
            </a:endParaRPr>
          </a:p>
        </p:txBody>
      </p:sp>
      <p:sp>
        <p:nvSpPr>
          <p:cNvPr id="72" name="Google Shape;72;p13"/>
          <p:cNvSpPr txBox="1"/>
          <p:nvPr/>
        </p:nvSpPr>
        <p:spPr>
          <a:xfrm>
            <a:off x="4853176" y="4991985"/>
            <a:ext cx="18555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Clr>
                <a:srgbClr val="000000"/>
              </a:buClr>
              <a:buSzPts val="1000"/>
              <a:buFont typeface="Arial"/>
              <a:buNone/>
            </a:pPr>
            <a:r>
              <a:rPr lang="en" sz="1000">
                <a:solidFill>
                  <a:srgbClr val="000000"/>
                </a:solidFill>
                <a:latin typeface="Inter"/>
                <a:ea typeface="Inter"/>
                <a:cs typeface="Inter"/>
                <a:sym typeface="Inter"/>
              </a:rPr>
              <a:t>Before we draw comparisons to the past, we have to seek out the way things have changed over time.</a:t>
            </a:r>
            <a:endParaRPr sz="1000">
              <a:latin typeface="Inter"/>
              <a:ea typeface="Inter"/>
              <a:cs typeface="Inter"/>
              <a:sym typeface="Inter"/>
            </a:endParaRPr>
          </a:p>
        </p:txBody>
      </p:sp>
      <p:sp>
        <p:nvSpPr>
          <p:cNvPr id="73" name="Google Shape;73;p13"/>
          <p:cNvSpPr txBox="1"/>
          <p:nvPr/>
        </p:nvSpPr>
        <p:spPr>
          <a:xfrm>
            <a:off x="1206353" y="4536452"/>
            <a:ext cx="4988400" cy="321000"/>
          </a:xfrm>
          <a:prstGeom prst="rect">
            <a:avLst/>
          </a:prstGeom>
          <a:noFill/>
          <a:ln>
            <a:noFill/>
          </a:ln>
        </p:spPr>
        <p:txBody>
          <a:bodyPr anchorCtr="0" anchor="t" bIns="103750" lIns="103750" spcFirstLastPara="1" rIns="103750" wrap="square" tIns="86450">
            <a:noAutofit/>
          </a:bodyPr>
          <a:lstStyle/>
          <a:p>
            <a:pPr indent="0" lvl="0" marL="0" rtl="0" algn="ctr">
              <a:spcBef>
                <a:spcPts val="0"/>
              </a:spcBef>
              <a:spcAft>
                <a:spcPts val="0"/>
              </a:spcAft>
              <a:buClr>
                <a:srgbClr val="000000"/>
              </a:buClr>
              <a:buSzPts val="1000"/>
              <a:buFont typeface="Arial"/>
              <a:buNone/>
            </a:pPr>
            <a:r>
              <a:rPr b="1" lang="en" sz="1600">
                <a:solidFill>
                  <a:srgbClr val="000000"/>
                </a:solidFill>
                <a:latin typeface="Inter"/>
                <a:ea typeface="Inter"/>
                <a:cs typeface="Inter"/>
                <a:sym typeface="Inter"/>
              </a:rPr>
              <a:t>Changes in _____________________________________</a:t>
            </a:r>
            <a:endParaRPr b="1" sz="1600">
              <a:solidFill>
                <a:srgbClr val="000000"/>
              </a:solidFill>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74" name="Google Shape;74;p13"/>
          <p:cNvSpPr txBox="1"/>
          <p:nvPr/>
        </p:nvSpPr>
        <p:spPr>
          <a:xfrm>
            <a:off x="1090000" y="2416669"/>
            <a:ext cx="5104800" cy="321000"/>
          </a:xfrm>
          <a:prstGeom prst="rect">
            <a:avLst/>
          </a:prstGeom>
          <a:noFill/>
          <a:ln>
            <a:noFill/>
          </a:ln>
        </p:spPr>
        <p:txBody>
          <a:bodyPr anchorCtr="0" anchor="t" bIns="103750" lIns="103750" spcFirstLastPara="1" rIns="103750" wrap="square" tIns="86450">
            <a:noAutofit/>
          </a:bodyPr>
          <a:lstStyle/>
          <a:p>
            <a:pPr indent="0" lvl="0" marL="0" rtl="0" algn="ctr">
              <a:spcBef>
                <a:spcPts val="0"/>
              </a:spcBef>
              <a:spcAft>
                <a:spcPts val="0"/>
              </a:spcAft>
              <a:buNone/>
            </a:pPr>
            <a:r>
              <a:rPr b="1" lang="en" sz="1600">
                <a:latin typeface="Inter"/>
                <a:ea typeface="Inter"/>
                <a:cs typeface="Inter"/>
                <a:sym typeface="Inter"/>
              </a:rPr>
              <a:t>Continuities in ___________________________________</a:t>
            </a:r>
            <a:endParaRPr b="1" sz="1600">
              <a:latin typeface="Inter"/>
              <a:ea typeface="Inter"/>
              <a:cs typeface="Inter"/>
              <a:sym typeface="Inter"/>
            </a:endParaRPr>
          </a:p>
        </p:txBody>
      </p:sp>
      <p:sp>
        <p:nvSpPr>
          <p:cNvPr id="75" name="Google Shape;75;p13"/>
          <p:cNvSpPr txBox="1"/>
          <p:nvPr/>
        </p:nvSpPr>
        <p:spPr>
          <a:xfrm>
            <a:off x="509529" y="6581064"/>
            <a:ext cx="1071300" cy="381900"/>
          </a:xfrm>
          <a:prstGeom prst="rect">
            <a:avLst/>
          </a:prstGeom>
          <a:noFill/>
          <a:ln cap="flat" cmpd="sng" w="19050">
            <a:solidFill>
              <a:schemeClr val="accent1"/>
            </a:solidFill>
            <a:prstDash val="solid"/>
            <a:round/>
            <a:headEnd len="sm" w="sm" type="none"/>
            <a:tailEnd len="sm" w="sm" type="none"/>
          </a:ln>
        </p:spPr>
        <p:txBody>
          <a:bodyPr anchorCtr="0" anchor="ctr" bIns="103750" lIns="86450" spcFirstLastPara="1" rIns="86450" wrap="square" tIns="103750">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Practice!</a:t>
            </a:r>
            <a:endParaRPr b="1" sz="1300">
              <a:latin typeface="Plus Jakarta Sans"/>
              <a:ea typeface="Plus Jakarta Sans"/>
              <a:cs typeface="Plus Jakarta Sans"/>
              <a:sym typeface="Plus Jakarta Sans"/>
            </a:endParaRPr>
          </a:p>
        </p:txBody>
      </p:sp>
      <p:sp>
        <p:nvSpPr>
          <p:cNvPr id="76" name="Google Shape;76;p13"/>
          <p:cNvSpPr txBox="1"/>
          <p:nvPr/>
        </p:nvSpPr>
        <p:spPr>
          <a:xfrm>
            <a:off x="2209835" y="6167484"/>
            <a:ext cx="4490400" cy="708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103750">
            <a:noAutofit/>
          </a:bodyPr>
          <a:lstStyle/>
          <a:p>
            <a:pPr indent="0" lvl="0" marL="0" rtl="0" algn="l">
              <a:lnSpc>
                <a:spcPct val="100000"/>
              </a:lnSpc>
              <a:spcBef>
                <a:spcPts val="0"/>
              </a:spcBef>
              <a:spcAft>
                <a:spcPts val="0"/>
              </a:spcAft>
              <a:buNone/>
            </a:pPr>
            <a:r>
              <a:rPr lang="en" sz="1000">
                <a:latin typeface="Plus Jakarta Sans"/>
                <a:ea typeface="Plus Jakarta Sans"/>
                <a:cs typeface="Plus Jakarta Sans"/>
                <a:sym typeface="Plus Jakarta Sans"/>
              </a:rPr>
              <a:t>When we understand how things both changed and stayed the same over time, we are better able to explain the uniqueness and interconnectedness within the human experience.</a:t>
            </a:r>
            <a:endParaRPr sz="1000">
              <a:latin typeface="Plus Jakarta Sans"/>
              <a:ea typeface="Plus Jakarta Sans"/>
              <a:cs typeface="Plus Jakarta Sans"/>
              <a:sym typeface="Plus Jakarta Sans"/>
            </a:endParaRPr>
          </a:p>
        </p:txBody>
      </p:sp>
      <p:pic>
        <p:nvPicPr>
          <p:cNvPr id="77" name="Google Shape;77;p13"/>
          <p:cNvPicPr preferRelativeResize="0"/>
          <p:nvPr/>
        </p:nvPicPr>
        <p:blipFill>
          <a:blip r:embed="rId5">
            <a:alphaModFix/>
          </a:blip>
          <a:stretch>
            <a:fillRect/>
          </a:stretch>
        </p:blipFill>
        <p:spPr>
          <a:xfrm>
            <a:off x="509529" y="1264938"/>
            <a:ext cx="979482" cy="979482"/>
          </a:xfrm>
          <a:prstGeom prst="rect">
            <a:avLst/>
          </a:prstGeom>
          <a:noFill/>
          <a:ln>
            <a:noFill/>
          </a:ln>
        </p:spPr>
      </p:pic>
      <p:sp>
        <p:nvSpPr>
          <p:cNvPr id="78" name="Google Shape;78;p13"/>
          <p:cNvSpPr txBox="1"/>
          <p:nvPr/>
        </p:nvSpPr>
        <p:spPr>
          <a:xfrm>
            <a:off x="330050" y="883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4"/>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Continuity and Change Over Time</a:t>
            </a:r>
            <a:endParaRPr sz="1200">
              <a:latin typeface="Inter"/>
              <a:ea typeface="Inter"/>
              <a:cs typeface="Inter"/>
              <a:sym typeface="Inter"/>
            </a:endParaRPr>
          </a:p>
        </p:txBody>
      </p:sp>
      <p:sp>
        <p:nvSpPr>
          <p:cNvPr id="84" name="Google Shape;84;p14"/>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85" name="Google Shape;85;p14"/>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86" name="Google Shape;86;p14"/>
          <p:cNvGraphicFramePr/>
          <p:nvPr/>
        </p:nvGraphicFramePr>
        <p:xfrm>
          <a:off x="441450" y="1727788"/>
          <a:ext cx="3000000" cy="3000000"/>
        </p:xfrm>
        <a:graphic>
          <a:graphicData uri="http://schemas.openxmlformats.org/drawingml/2006/table">
            <a:tbl>
              <a:tblPr>
                <a:noFill/>
                <a:tableStyleId>{0B19ACE3-93FB-425B-8119-B726661BEB11}</a:tableStyleId>
              </a:tblPr>
              <a:tblGrid>
                <a:gridCol w="1496725"/>
                <a:gridCol w="1097600"/>
                <a:gridCol w="1919000"/>
                <a:gridCol w="1919000"/>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William Robertson, </a:t>
                      </a:r>
                      <a:r>
                        <a:rPr i="1" lang="en" sz="1200">
                          <a:latin typeface="Halant"/>
                          <a:ea typeface="Halant"/>
                          <a:cs typeface="Halant"/>
                          <a:sym typeface="Halant"/>
                        </a:rPr>
                        <a:t>The History of the Discovery and Conquest of America</a:t>
                      </a:r>
                      <a:r>
                        <a:rPr lang="en" sz="1200">
                          <a:latin typeface="Halant"/>
                          <a:ea typeface="Halant"/>
                          <a:cs typeface="Halant"/>
                          <a:sym typeface="Halant"/>
                        </a:rPr>
                        <a:t>, 1835.</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BOOK IV</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in the New World, the state of mankind was ruder, and the aspect of nature completely different. Throughout all its vast regions, there were only two monarchies remarkable for extent of territory, or distinguished by any progress in </a:t>
                      </a:r>
                      <a:r>
                        <a:rPr lang="en" sz="1200">
                          <a:solidFill>
                            <a:schemeClr val="dk1"/>
                          </a:solidFill>
                          <a:latin typeface="Inter"/>
                          <a:ea typeface="Inter"/>
                          <a:cs typeface="Inter"/>
                          <a:sym typeface="Inter"/>
                        </a:rPr>
                        <a:t>improvement</a:t>
                      </a:r>
                      <a:r>
                        <a:rPr lang="en" sz="1200">
                          <a:solidFill>
                            <a:schemeClr val="dk1"/>
                          </a:solidFill>
                          <a:latin typeface="Inter"/>
                          <a:ea typeface="Inter"/>
                          <a:cs typeface="Inter"/>
                          <a:sym typeface="Inter"/>
                        </a:rPr>
                        <a:t>. The rest of this continent was possessed by small independent tribes, destitute of arts and industry, and neither capable to correct the defects, nor desirous to meliorate the condition, of that part of the earth allotted to them for their habitation. Countries, occupied by such people, were almost in the same state as if they had been without inhabitants…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We may lay it down as a certain principle in this inquiry, that America was not peopled by any nation of the ancient civilization, which had made progress in civilization. The inhabitants of the New World were in a state of society so extremely rude, as to be unacquainted with those arts which are the first essays of human ingenuity in its advance toward improvement. Even the most cultivated nations of America were strangers to many of those simple inventions which were almost coeval with society in other parts of the world, and were known in the earliest periods of civil life in which we have any acquaintance.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In America, man appears under the rudest form in which we can conceive him to subsist. We behold communities just beginning to unite, and may examine the sentiments and actions of human beings in the infancy of social life, while they feel but imperfectly the force of its ties, and have scarcely relinquished their native liberty…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present, our attention and researches shall be turned to the small independent tribes which occupied every other part of America. Among these, though with some diversity in their character, their manners, and institutions, the state of society was nearly similar, and so extremely rude, that the denomination of </a:t>
                      </a:r>
                      <a:r>
                        <a:rPr i="1" lang="en" sz="1200">
                          <a:solidFill>
                            <a:schemeClr val="dk1"/>
                          </a:solidFill>
                          <a:latin typeface="Inter"/>
                          <a:ea typeface="Inter"/>
                          <a:cs typeface="Inter"/>
                          <a:sym typeface="Inter"/>
                        </a:rPr>
                        <a:t>savage</a:t>
                      </a:r>
                      <a:r>
                        <a:rPr lang="en" sz="1200">
                          <a:solidFill>
                            <a:schemeClr val="dk1"/>
                          </a:solidFill>
                          <a:latin typeface="Inter"/>
                          <a:ea typeface="Inter"/>
                          <a:cs typeface="Inter"/>
                          <a:sym typeface="Inter"/>
                        </a:rPr>
                        <a:t> may be applied to them all.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87" name="Google Shape;87;p14"/>
          <p:cNvPicPr preferRelativeResize="0"/>
          <p:nvPr/>
        </p:nvPicPr>
        <p:blipFill rotWithShape="1">
          <a:blip r:embed="rId4">
            <a:alphaModFix/>
          </a:blip>
          <a:srcRect b="9958" l="0" r="0" t="4710"/>
          <a:stretch/>
        </p:blipFill>
        <p:spPr>
          <a:xfrm>
            <a:off x="5277500" y="2238400"/>
            <a:ext cx="1497420" cy="21814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1" name="Shape 91"/>
        <p:cNvGrpSpPr/>
        <p:nvPr/>
      </p:nvGrpSpPr>
      <p:grpSpPr>
        <a:xfrm>
          <a:off x="0" y="0"/>
          <a:ext cx="0" cy="0"/>
          <a:chOff x="0" y="0"/>
          <a:chExt cx="0" cy="0"/>
        </a:xfrm>
      </p:grpSpPr>
      <p:sp>
        <p:nvSpPr>
          <p:cNvPr id="92" name="Google Shape;92;p15"/>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Continuity and Change Over Time</a:t>
            </a:r>
            <a:endParaRPr sz="1200">
              <a:latin typeface="Inter"/>
              <a:ea typeface="Inter"/>
              <a:cs typeface="Inter"/>
              <a:sym typeface="Inter"/>
            </a:endParaRPr>
          </a:p>
        </p:txBody>
      </p:sp>
      <p:sp>
        <p:nvSpPr>
          <p:cNvPr id="93" name="Google Shape;93;p15"/>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94" name="Google Shape;94;p15"/>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95" name="Google Shape;95;p15"/>
          <p:cNvGraphicFramePr/>
          <p:nvPr/>
        </p:nvGraphicFramePr>
        <p:xfrm>
          <a:off x="441450" y="1727788"/>
          <a:ext cx="3000000" cy="3000000"/>
        </p:xfrm>
        <a:graphic>
          <a:graphicData uri="http://schemas.openxmlformats.org/drawingml/2006/table">
            <a:tbl>
              <a:tblPr>
                <a:noFill/>
                <a:tableStyleId>{0B19ACE3-93FB-425B-8119-B726661BEB11}</a:tableStyleId>
              </a:tblPr>
              <a:tblGrid>
                <a:gridCol w="1496725"/>
                <a:gridCol w="1097600"/>
                <a:gridCol w="2067575"/>
                <a:gridCol w="1770425"/>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Charles A. Beard and William C. Bagley, </a:t>
                      </a:r>
                      <a:r>
                        <a:rPr i="1" lang="en" sz="1200">
                          <a:latin typeface="Halant"/>
                          <a:ea typeface="Halant"/>
                          <a:cs typeface="Halant"/>
                          <a:sym typeface="Halant"/>
                        </a:rPr>
                        <a:t>The History of the American People</a:t>
                      </a:r>
                      <a:r>
                        <a:rPr lang="en" sz="1200">
                          <a:latin typeface="Halant"/>
                          <a:ea typeface="Halant"/>
                          <a:cs typeface="Halant"/>
                          <a:sym typeface="Halant"/>
                        </a:rPr>
                        <a:t>, 1919.</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PREFACE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One great motive has dominated the content and arrangement of this volume : the preparation of children for citizenship through an understanding of the ideals, institutions, achievements, and problems of our country…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have sought to catch the deep-flowing and powerful currents of American life, to present them fairly and justly, to engage the interest of the students in them, and to show their significance to the issues of the present hour…</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 carrying out our ideal we have selected those striking features of American history which bear upon and help to explain our own age…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This plan has necessitated the omission of many of the staples of the textbooks. For example, the space given to the North American Indians has been materially reduced. They are interesting and picturesque, but they made no impress on the civilization of the United States. In a history designed to explain the present rather than to gratify curiosity and entertain, Indian habits of life and Indian wars must have a very minor 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CHAPTER 1: EUROPEAN BEGINNINGS OF AMERICAN HISTORY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United States is one of the youngest nations of the earth. Centuries before the Declaration of Independence, there were in Europe, Asia, and northern Africa many powerful countries in which dwelt kings, nobles, priests, teachers, merchants, skilled workmen, and peasants. Our sister republic of the Orient, China, had been a civilized nation for thousands of years when the old Liberty Bell at Philadelphia rang out the tidings of the New America on July 4, 1776.</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96" name="Google Shape;96;p15"/>
          <p:cNvPicPr preferRelativeResize="0"/>
          <p:nvPr/>
        </p:nvPicPr>
        <p:blipFill>
          <a:blip r:embed="rId4">
            <a:alphaModFix/>
          </a:blip>
          <a:stretch>
            <a:fillRect/>
          </a:stretch>
        </p:blipFill>
        <p:spPr>
          <a:xfrm>
            <a:off x="5478450" y="2256975"/>
            <a:ext cx="1215350" cy="17705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sp>
        <p:nvSpPr>
          <p:cNvPr id="101" name="Google Shape;101;p1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Continuity and Change Over Time</a:t>
            </a:r>
            <a:endParaRPr sz="1200">
              <a:latin typeface="Inter"/>
              <a:ea typeface="Inter"/>
              <a:cs typeface="Inter"/>
              <a:sym typeface="Inter"/>
            </a:endParaRPr>
          </a:p>
        </p:txBody>
      </p:sp>
      <p:sp>
        <p:nvSpPr>
          <p:cNvPr id="102" name="Google Shape;102;p16"/>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03" name="Google Shape;103;p1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04" name="Google Shape;104;p16"/>
          <p:cNvGraphicFramePr/>
          <p:nvPr/>
        </p:nvGraphicFramePr>
        <p:xfrm>
          <a:off x="441450" y="1727788"/>
          <a:ext cx="3000000" cy="3000000"/>
        </p:xfrm>
        <a:graphic>
          <a:graphicData uri="http://schemas.openxmlformats.org/drawingml/2006/table">
            <a:tbl>
              <a:tblPr>
                <a:noFill/>
                <a:tableStyleId>{0B19ACE3-93FB-425B-8119-B726661BEB11}</a:tableStyleId>
              </a:tblPr>
              <a:tblGrid>
                <a:gridCol w="1496725"/>
                <a:gridCol w="1097600"/>
                <a:gridCol w="2847550"/>
                <a:gridCol w="990450"/>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Thomas A. Bailey, </a:t>
                      </a:r>
                      <a:r>
                        <a:rPr i="1" lang="en" sz="1200">
                          <a:latin typeface="Halant"/>
                          <a:ea typeface="Halant"/>
                          <a:cs typeface="Halant"/>
                          <a:sym typeface="Halant"/>
                        </a:rPr>
                        <a:t>The American Pageant: A History of the Republic</a:t>
                      </a:r>
                      <a:r>
                        <a:rPr lang="en" sz="1200">
                          <a:latin typeface="Halant"/>
                          <a:ea typeface="Halant"/>
                          <a:cs typeface="Halant"/>
                          <a:sym typeface="Halant"/>
                        </a:rPr>
                        <a:t>, 2nd Edition, 1961.</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Preface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Like its own ancient redwood trees, the United States today towers gigantic and unique. It is the oldest large-scale democracy, and it continues to thrive under the oldest of written constitutions… The present book unfolds a narrative which, it is hoped, will help stimulate interest in what must be recognized as a truly magnificent achievement by the American people.</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84700">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a:t>
                      </a:r>
                      <a:r>
                        <a:rPr lang="en" sz="1200">
                          <a:solidFill>
                            <a:schemeClr val="dk1"/>
                          </a:solidFill>
                          <a:latin typeface="Inter"/>
                          <a:ea typeface="Inter"/>
                          <a:cs typeface="Inter"/>
                          <a:sym typeface="Inter"/>
                        </a:rPr>
                        <a:t>o write a book that may be read with some sense of pleasure and excitement, I have purposely thrust the human actors forward on the stage and have emphasized the color and drama of the story. My intention in doing so has not been so much to entertain as to create a sympathetic understanding of the problems confronting our statesmen, and to implant a more lively concern for the lessons of the past.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1: New World Beginnings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Nearly five hundred years ago‒only yesterday‒the American continents were uncovered. This epochal achievement, one of the most dramatic in the chronicles of mankind, opened breath-taking new vistas, and these in turn reacted vibrantly upon the Old World.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two new continents eventually brought forth a score of sovereign republics. The most influential of this brood‒the United States of America‒was born a pygmy and developed into a giant…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American republic, which is still relatively young, was from the outset singularly favored. It started from scratch on a vast and virgin continent, which was so sparsely peopled by Indians that they could be eliminated or pushed aside. Such a magnificent opportunity for a great democratic experiment may never come again, for no other huge, fertile, and uninhabited areas are left in the temperate zones of this crowded planet.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105" name="Google Shape;105;p16"/>
          <p:cNvPicPr preferRelativeResize="0"/>
          <p:nvPr/>
        </p:nvPicPr>
        <p:blipFill rotWithShape="1">
          <a:blip r:embed="rId4">
            <a:alphaModFix/>
          </a:blip>
          <a:srcRect b="62286" l="33108" r="30278" t="25978"/>
          <a:stretch/>
        </p:blipFill>
        <p:spPr>
          <a:xfrm>
            <a:off x="1106275" y="6448775"/>
            <a:ext cx="5102648" cy="1090075"/>
          </a:xfrm>
          <a:prstGeom prst="rect">
            <a:avLst/>
          </a:prstGeom>
          <a:noFill/>
          <a:ln>
            <a:noFill/>
          </a:ln>
        </p:spPr>
      </p:pic>
      <p:pic>
        <p:nvPicPr>
          <p:cNvPr id="106" name="Google Shape;106;p16"/>
          <p:cNvPicPr preferRelativeResize="0"/>
          <p:nvPr/>
        </p:nvPicPr>
        <p:blipFill>
          <a:blip r:embed="rId5">
            <a:alphaModFix/>
          </a:blip>
          <a:stretch>
            <a:fillRect/>
          </a:stretch>
        </p:blipFill>
        <p:spPr>
          <a:xfrm>
            <a:off x="6020625" y="2250075"/>
            <a:ext cx="853125" cy="1297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17"/>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Continuity and Change Over Time</a:t>
            </a:r>
            <a:endParaRPr sz="1200">
              <a:latin typeface="Inter"/>
              <a:ea typeface="Inter"/>
              <a:cs typeface="Inter"/>
              <a:sym typeface="Inter"/>
            </a:endParaRPr>
          </a:p>
        </p:txBody>
      </p:sp>
      <p:sp>
        <p:nvSpPr>
          <p:cNvPr id="112" name="Google Shape;112;p1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13" name="Google Shape;113;p17"/>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14" name="Google Shape;114;p17"/>
          <p:cNvGraphicFramePr/>
          <p:nvPr/>
        </p:nvGraphicFramePr>
        <p:xfrm>
          <a:off x="441450" y="1727788"/>
          <a:ext cx="3000000" cy="3000000"/>
        </p:xfrm>
        <a:graphic>
          <a:graphicData uri="http://schemas.openxmlformats.org/drawingml/2006/table">
            <a:tbl>
              <a:tblPr>
                <a:noFill/>
                <a:tableStyleId>{0B19ACE3-93FB-425B-8119-B726661BEB11}</a:tableStyleId>
              </a:tblPr>
              <a:tblGrid>
                <a:gridCol w="1496725"/>
                <a:gridCol w="1097600"/>
                <a:gridCol w="2049000"/>
                <a:gridCol w="1789000"/>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James W. Davidson, Brian DeLay, Christine L. Heyrman, Mark H. Lytle, &amp; Michael B. Stoff, </a:t>
                      </a:r>
                      <a:r>
                        <a:rPr i="1" lang="en" sz="1200">
                          <a:latin typeface="Halant"/>
                          <a:ea typeface="Halant"/>
                          <a:cs typeface="Halant"/>
                          <a:sym typeface="Halant"/>
                        </a:rPr>
                        <a:t>Experience History: Interpreting America’s Past</a:t>
                      </a:r>
                      <a:r>
                        <a:rPr lang="en" sz="1200">
                          <a:latin typeface="Halant"/>
                          <a:ea typeface="Halant"/>
                          <a:cs typeface="Halant"/>
                          <a:sym typeface="Halant"/>
                        </a:rPr>
                        <a:t>, 9th Edition, 2019.</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The First Civilizations in North America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POWER OF A HIDDEN PAST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Stories told about the past have power over both the present and the future. Until recently, most students were taught that American history began several centuries ago‒with the “discovery” of America by Columbus, or with the English colonization of Jamestown and Plymouth. History books ignored or trivialized the continent’s precontact history. But the reminders of that hidden past are everywhere. Scattered across the United States are thousands of ancient </a:t>
                      </a:r>
                      <a:r>
                        <a:rPr lang="en" sz="1200">
                          <a:solidFill>
                            <a:schemeClr val="dk1"/>
                          </a:solidFill>
                          <a:latin typeface="Inter"/>
                          <a:ea typeface="Inter"/>
                          <a:cs typeface="Inter"/>
                          <a:sym typeface="Inter"/>
                        </a:rPr>
                        <a:t>archaeological</a:t>
                      </a:r>
                      <a:r>
                        <a:rPr lang="en" sz="1200">
                          <a:solidFill>
                            <a:schemeClr val="dk1"/>
                          </a:solidFill>
                          <a:latin typeface="Inter"/>
                          <a:ea typeface="Inter"/>
                          <a:cs typeface="Inter"/>
                          <a:sym typeface="Inter"/>
                        </a:rPr>
                        <a:t> sites and </a:t>
                      </a:r>
                      <a:r>
                        <a:rPr lang="en" sz="1200">
                          <a:solidFill>
                            <a:schemeClr val="dk1"/>
                          </a:solidFill>
                          <a:latin typeface="Inter"/>
                          <a:ea typeface="Inter"/>
                          <a:cs typeface="Inter"/>
                          <a:sym typeface="Inter"/>
                        </a:rPr>
                        <a:t>hundreds</a:t>
                      </a:r>
                      <a:r>
                        <a:rPr lang="en" sz="1200">
                          <a:solidFill>
                            <a:schemeClr val="dk1"/>
                          </a:solidFill>
                          <a:latin typeface="Inter"/>
                          <a:ea typeface="Inter"/>
                          <a:cs typeface="Inter"/>
                          <a:sym typeface="Inter"/>
                        </a:rPr>
                        <a:t> of examples of monumental architecture, still imposing even after centuries of erosion, looting, and destruction.</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78875">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Man-made earthen mounds, some nearly 5,000 years old, exist throughout eastern North America in a bewildering variety of shapes and sizes. Many are easily mistaken for modest hills, but others evoke wonder. In present-day Louisiana an ancient town with earthworks took laborers an estimated 5 million work hours to construct. In Ohio, a massive serpent effigy snakes for a quarter-mile across the countryside, its head aligned to the summer solstice. In Illinois a vast, earthen structure covers 16 acres at its base and once reached as high as a 10-story building.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Observers in the colonial and revolutionary eras looked on such sites as curiosities and marvels. George Washington, Thomas Jefferson, and other prominent Americans collected ancient artifacts, took a keen interest in the excavation of mounds, and speculated about the Indian civilizations that created them.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In recent decades archaeologists working across the Americas have discovered in more detail how native peoples built the hemisphere’s ancient architecture. They have also helped to make clear the degree to which prejudice and politics have blinded European Americans to the complexity, wonder, and significance of America’s history before 1492.</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115" name="Google Shape;115;p17"/>
          <p:cNvPicPr preferRelativeResize="0"/>
          <p:nvPr/>
        </p:nvPicPr>
        <p:blipFill rotWithShape="1">
          <a:blip r:embed="rId4">
            <a:alphaModFix/>
          </a:blip>
          <a:srcRect b="0" l="6532" r="9715" t="7740"/>
          <a:stretch/>
        </p:blipFill>
        <p:spPr>
          <a:xfrm>
            <a:off x="5305400" y="2432500"/>
            <a:ext cx="1481250" cy="2276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18"/>
          <p:cNvSpPr txBox="1"/>
          <p:nvPr/>
        </p:nvSpPr>
        <p:spPr>
          <a:xfrm>
            <a:off x="3851750"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Davidson, et al. 2019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1" name="Google Shape;121;p18"/>
          <p:cNvSpPr txBox="1"/>
          <p:nvPr/>
        </p:nvSpPr>
        <p:spPr>
          <a:xfrm>
            <a:off x="459975"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Bailey</a:t>
            </a:r>
            <a:r>
              <a:rPr b="1" lang="en" sz="1100" u="sng">
                <a:solidFill>
                  <a:schemeClr val="dk1"/>
                </a:solidFill>
                <a:latin typeface="Inter"/>
                <a:ea typeface="Inter"/>
                <a:cs typeface="Inter"/>
                <a:sym typeface="Inter"/>
              </a:rPr>
              <a:t>, 1961</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2" name="Google Shape;122;p18"/>
          <p:cNvSpPr txBox="1"/>
          <p:nvPr/>
        </p:nvSpPr>
        <p:spPr>
          <a:xfrm>
            <a:off x="382212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Beard &amp; Bagley, 1919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3" name="Google Shape;123;p18"/>
          <p:cNvSpPr txBox="1"/>
          <p:nvPr/>
        </p:nvSpPr>
        <p:spPr>
          <a:xfrm>
            <a:off x="43057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Robertson, 1835</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4" name="Google Shape;124;p1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Historiography</a:t>
            </a:r>
            <a:r>
              <a:rPr lang="en" sz="1800">
                <a:solidFill>
                  <a:schemeClr val="dk1"/>
                </a:solidFill>
                <a:latin typeface="Halant"/>
                <a:ea typeface="Halant"/>
                <a:cs typeface="Halant"/>
                <a:sym typeface="Halant"/>
              </a:rPr>
              <a:t>: Unit 1- Foundational Methodology</a:t>
            </a:r>
            <a:endParaRPr sz="1800">
              <a:latin typeface="Halant"/>
              <a:ea typeface="Halant"/>
              <a:cs typeface="Halant"/>
              <a:sym typeface="Halant"/>
            </a:endParaRPr>
          </a:p>
        </p:txBody>
      </p:sp>
      <p:pic>
        <p:nvPicPr>
          <p:cNvPr id="125" name="Google Shape;125;p1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6" name="Google Shape;126;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a:t>
            </a:r>
            <a:r>
              <a:rPr lang="en" sz="1000">
                <a:solidFill>
                  <a:srgbClr val="666666"/>
                </a:solidFill>
                <a:latin typeface="Inter"/>
                <a:ea typeface="Inter"/>
                <a:cs typeface="Inter"/>
                <a:sym typeface="Inter"/>
              </a:rPr>
              <a:t>2025</a:t>
            </a:r>
            <a:r>
              <a:rPr lang="en" sz="1000">
                <a:solidFill>
                  <a:srgbClr val="666666"/>
                </a:solidFill>
                <a:latin typeface="Inter"/>
                <a:ea typeface="Inter"/>
                <a:cs typeface="Inter"/>
                <a:sym typeface="Inter"/>
              </a:rPr>
              <a:t>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7" name="Google Shape;127;p18"/>
          <p:cNvSpPr txBox="1"/>
          <p:nvPr/>
        </p:nvSpPr>
        <p:spPr>
          <a:xfrm>
            <a:off x="476471" y="611570"/>
            <a:ext cx="6458400" cy="1775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With your group, answer the following questions for each of the three provided sources (Robertson, 1835; Beard &amp; Bagley, 1919; Bailey, 1961). Then investigate a recent textbook and answer the same questions. Finally, determine the changes and continuities that have occurred in the introduction to American History in textbooks.</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How did the source describe the Americas and the peoples who lived there?</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was the author’s perspective or attitude toward America?</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For students who had this textbook, what might they infer about the people of the past?</a:t>
            </a:r>
            <a:endParaRPr sz="1300">
              <a:solidFill>
                <a:schemeClr val="dk1"/>
              </a:solidFill>
              <a:latin typeface="Halant"/>
              <a:ea typeface="Halant"/>
              <a:cs typeface="Halant"/>
              <a:sym typeface="Halant"/>
            </a:endParaRPr>
          </a:p>
        </p:txBody>
      </p:sp>
      <p:graphicFrame>
        <p:nvGraphicFramePr>
          <p:cNvPr id="128" name="Google Shape;128;p18"/>
          <p:cNvGraphicFramePr/>
          <p:nvPr/>
        </p:nvGraphicFramePr>
        <p:xfrm>
          <a:off x="469057" y="7205749"/>
          <a:ext cx="3000000" cy="3000000"/>
        </p:xfrm>
        <a:graphic>
          <a:graphicData uri="http://schemas.openxmlformats.org/drawingml/2006/table">
            <a:tbl>
              <a:tblPr>
                <a:noFill/>
                <a:tableStyleId>{DA6E7407-A281-4CF8-9748-16C1B49F06F7}</a:tableStyleId>
              </a:tblPr>
              <a:tblGrid>
                <a:gridCol w="3302050"/>
                <a:gridCol w="3302050"/>
              </a:tblGrid>
              <a:tr h="3461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Changes</a:t>
                      </a:r>
                      <a:endParaRPr sz="12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Continuities</a:t>
                      </a:r>
                      <a:endParaRPr b="1" sz="1200">
                        <a:latin typeface="Work Sans"/>
                        <a:ea typeface="Work Sans"/>
                        <a:cs typeface="Work Sans"/>
                        <a:sym typeface="Work Sans"/>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86750">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1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What is </a:t>
            </a:r>
            <a:endParaRPr sz="24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Continuity and Change over Time? (Exemplar)</a:t>
            </a:r>
            <a:endParaRPr sz="1800">
              <a:solidFill>
                <a:schemeClr val="dk1"/>
              </a:solidFill>
              <a:latin typeface="Plus Jakarta Sans"/>
              <a:ea typeface="Plus Jakarta Sans"/>
              <a:cs typeface="Plus Jakarta Sans"/>
              <a:sym typeface="Plus Jakarta Sans"/>
            </a:endParaRPr>
          </a:p>
        </p:txBody>
      </p:sp>
      <p:sp>
        <p:nvSpPr>
          <p:cNvPr id="134" name="Google Shape;134;p1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35" name="Google Shape;135;p1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6" name="Google Shape;136;p1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37" name="Google Shape;137;p1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38" name="Google Shape;138;p19"/>
          <p:cNvSpPr txBox="1"/>
          <p:nvPr/>
        </p:nvSpPr>
        <p:spPr>
          <a:xfrm>
            <a:off x="1691153" y="1241253"/>
            <a:ext cx="5182500" cy="993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b="1" lang="en" sz="1300">
                <a:solidFill>
                  <a:srgbClr val="000000"/>
                </a:solidFill>
                <a:latin typeface="Plus Jakarta Sans"/>
                <a:ea typeface="Plus Jakarta Sans"/>
                <a:cs typeface="Plus Jakarta Sans"/>
                <a:sym typeface="Plus Jakarta Sans"/>
              </a:rPr>
              <a:t>Quick Definition: </a:t>
            </a:r>
            <a:r>
              <a:rPr lang="en" sz="1300">
                <a:solidFill>
                  <a:srgbClr val="000000"/>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sz="1100">
              <a:solidFill>
                <a:srgbClr val="000000"/>
              </a:solidFill>
              <a:latin typeface="Plus Jakarta Sans"/>
              <a:ea typeface="Plus Jakarta Sans"/>
              <a:cs typeface="Plus Jakarta Sans"/>
              <a:sym typeface="Plus Jakarta Sans"/>
            </a:endParaRPr>
          </a:p>
        </p:txBody>
      </p:sp>
      <p:graphicFrame>
        <p:nvGraphicFramePr>
          <p:cNvPr id="139" name="Google Shape;139;p19"/>
          <p:cNvGraphicFramePr/>
          <p:nvPr/>
        </p:nvGraphicFramePr>
        <p:xfrm>
          <a:off x="437824" y="7105885"/>
          <a:ext cx="3000000" cy="3000000"/>
        </p:xfrm>
        <a:graphic>
          <a:graphicData uri="http://schemas.openxmlformats.org/drawingml/2006/table">
            <a:tbl>
              <a:tblPr>
                <a:noFill/>
                <a:tableStyleId>{DA6E7407-A281-4CF8-9748-16C1B49F06F7}</a:tableStyleId>
              </a:tblPr>
              <a:tblGrid>
                <a:gridCol w="3296950"/>
                <a:gridCol w="3138975"/>
              </a:tblGrid>
              <a:tr h="573025">
                <a:tc>
                  <a:txBody>
                    <a:bodyPr/>
                    <a:lstStyle/>
                    <a:p>
                      <a:pPr indent="0" lvl="0" marL="0" rtl="0" algn="l">
                        <a:spcBef>
                          <a:spcPts val="0"/>
                        </a:spcBef>
                        <a:spcAft>
                          <a:spcPts val="0"/>
                        </a:spcAft>
                        <a:buNone/>
                      </a:pPr>
                      <a:r>
                        <a:rPr lang="en" sz="1100">
                          <a:latin typeface="Inter"/>
                          <a:ea typeface="Inter"/>
                          <a:cs typeface="Inter"/>
                          <a:sym typeface="Inter"/>
                        </a:rPr>
                        <a:t>Apply the thinking skill of Continuity and Change over Time to yourself. How are you the same as you were 10 years ago? How are you different?</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Would maps from 1776, 1863, and 1975 tell the same story about America? Explain using the concept of Continuity and Change over Time.</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537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still like to read books and am friendly toward new people.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read more challenging books, am much bigger, and have more independence.</a:t>
                      </a:r>
                      <a:endParaRPr b="1" sz="1000">
                        <a:solidFill>
                          <a:srgbClr val="E95C3D"/>
                        </a:solidFill>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Some things like the shape of the continent might remain largely the same.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boundaries, including states, would be very different.</a:t>
                      </a:r>
                      <a:endParaRPr b="1" sz="1000">
                        <a:solidFill>
                          <a:srgbClr val="E95C3D"/>
                        </a:solidFill>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40" name="Google Shape;140;p19"/>
          <p:cNvSpPr/>
          <p:nvPr/>
        </p:nvSpPr>
        <p:spPr>
          <a:xfrm>
            <a:off x="602776" y="4172191"/>
            <a:ext cx="6104400" cy="230700"/>
          </a:xfrm>
          <a:prstGeom prst="leftRightArrow">
            <a:avLst>
              <a:gd fmla="val 50000" name="adj1"/>
              <a:gd fmla="val 50000" name="adj2"/>
            </a:avLst>
          </a:prstGeom>
          <a:solidFill>
            <a:srgbClr val="6484F3"/>
          </a:solidFill>
          <a:ln cap="flat" cmpd="sng" w="9525">
            <a:solidFill>
              <a:srgbClr val="9E9E9E"/>
            </a:solidFill>
            <a:prstDash val="solid"/>
            <a:round/>
            <a:headEnd len="sm" w="sm" type="none"/>
            <a:tailEnd len="sm" w="sm" type="none"/>
          </a:ln>
        </p:spPr>
        <p:txBody>
          <a:bodyPr anchorCtr="0" anchor="ctr" bIns="106950" lIns="106950" spcFirstLastPara="1" rIns="106950" wrap="square" tIns="106950">
            <a:noAutofit/>
          </a:bodyPr>
          <a:lstStyle/>
          <a:p>
            <a:pPr indent="0" lvl="0" marL="0" rtl="0" algn="l">
              <a:spcBef>
                <a:spcPts val="0"/>
              </a:spcBef>
              <a:spcAft>
                <a:spcPts val="0"/>
              </a:spcAft>
              <a:buNone/>
            </a:pPr>
            <a:r>
              <a:t/>
            </a:r>
            <a:endParaRPr/>
          </a:p>
        </p:txBody>
      </p:sp>
      <p:cxnSp>
        <p:nvCxnSpPr>
          <p:cNvPr id="141" name="Google Shape;141;p19"/>
          <p:cNvCxnSpPr/>
          <p:nvPr/>
        </p:nvCxnSpPr>
        <p:spPr>
          <a:xfrm rot="10800000">
            <a:off x="1270251" y="4118895"/>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42" name="Google Shape;142;p19"/>
          <p:cNvCxnSpPr/>
          <p:nvPr/>
        </p:nvCxnSpPr>
        <p:spPr>
          <a:xfrm rot="10800000">
            <a:off x="2471228" y="41188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43" name="Google Shape;143;p19"/>
          <p:cNvCxnSpPr/>
          <p:nvPr/>
        </p:nvCxnSpPr>
        <p:spPr>
          <a:xfrm rot="10800000">
            <a:off x="3655097" y="41270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44" name="Google Shape;144;p19"/>
          <p:cNvCxnSpPr/>
          <p:nvPr/>
        </p:nvCxnSpPr>
        <p:spPr>
          <a:xfrm rot="10800000">
            <a:off x="4838967" y="41270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45" name="Google Shape;145;p19"/>
          <p:cNvCxnSpPr/>
          <p:nvPr/>
        </p:nvCxnSpPr>
        <p:spPr>
          <a:xfrm rot="10800000">
            <a:off x="5952248" y="4127088"/>
            <a:ext cx="0" cy="321000"/>
          </a:xfrm>
          <a:prstGeom prst="straightConnector1">
            <a:avLst/>
          </a:prstGeom>
          <a:noFill/>
          <a:ln cap="flat" cmpd="sng" w="9525">
            <a:solidFill>
              <a:srgbClr val="595959"/>
            </a:solidFill>
            <a:prstDash val="solid"/>
            <a:round/>
            <a:headEnd len="med" w="med" type="none"/>
            <a:tailEnd len="med" w="med" type="none"/>
          </a:ln>
        </p:spPr>
      </p:cxnSp>
      <p:sp>
        <p:nvSpPr>
          <p:cNvPr id="146" name="Google Shape;146;p19"/>
          <p:cNvSpPr txBox="1"/>
          <p:nvPr/>
        </p:nvSpPr>
        <p:spPr>
          <a:xfrm>
            <a:off x="602776" y="2913677"/>
            <a:ext cx="18555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latin typeface="Inter"/>
                <a:ea typeface="Inter"/>
                <a:cs typeface="Inter"/>
                <a:sym typeface="Inter"/>
              </a:rPr>
              <a:t>Whether within one era or across historical eras, historians detect patterns, </a:t>
            </a:r>
            <a:endParaRPr sz="1000">
              <a:latin typeface="Inter"/>
              <a:ea typeface="Inter"/>
              <a:cs typeface="Inter"/>
              <a:sym typeface="Inter"/>
            </a:endParaRPr>
          </a:p>
          <a:p>
            <a:pPr indent="0" lvl="0" marL="0" rtl="0" algn="ctr">
              <a:spcBef>
                <a:spcPts val="0"/>
              </a:spcBef>
              <a:spcAft>
                <a:spcPts val="0"/>
              </a:spcAft>
              <a:buNone/>
            </a:pPr>
            <a:r>
              <a:rPr lang="en" sz="1000">
                <a:latin typeface="Inter"/>
                <a:ea typeface="Inter"/>
                <a:cs typeface="Inter"/>
                <a:sym typeface="Inter"/>
              </a:rPr>
              <a:t>or </a:t>
            </a:r>
            <a:r>
              <a:rPr b="1" lang="en" sz="1000">
                <a:latin typeface="Inter"/>
                <a:ea typeface="Inter"/>
                <a:cs typeface="Inter"/>
                <a:sym typeface="Inter"/>
              </a:rPr>
              <a:t>continuities</a:t>
            </a:r>
            <a:r>
              <a:rPr lang="en" sz="1000">
                <a:latin typeface="Inter"/>
                <a:ea typeface="Inter"/>
                <a:cs typeface="Inter"/>
                <a:sym typeface="Inter"/>
              </a:rPr>
              <a:t>.</a:t>
            </a:r>
            <a:endParaRPr sz="1000">
              <a:latin typeface="Inter"/>
              <a:ea typeface="Inter"/>
              <a:cs typeface="Inter"/>
              <a:sym typeface="Inter"/>
            </a:endParaRPr>
          </a:p>
        </p:txBody>
      </p:sp>
      <p:sp>
        <p:nvSpPr>
          <p:cNvPr id="147" name="Google Shape;147;p19"/>
          <p:cNvSpPr txBox="1"/>
          <p:nvPr/>
        </p:nvSpPr>
        <p:spPr>
          <a:xfrm>
            <a:off x="2822847" y="2913653"/>
            <a:ext cx="16392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600">
                <a:latin typeface="Inter"/>
                <a:ea typeface="Inter"/>
                <a:cs typeface="Inter"/>
                <a:sym typeface="Inter"/>
              </a:rPr>
              <a:t>What stayed the same?</a:t>
            </a:r>
            <a:endParaRPr sz="1600">
              <a:latin typeface="Inter"/>
              <a:ea typeface="Inter"/>
              <a:cs typeface="Inter"/>
              <a:sym typeface="Inter"/>
            </a:endParaRPr>
          </a:p>
        </p:txBody>
      </p:sp>
      <p:sp>
        <p:nvSpPr>
          <p:cNvPr id="148" name="Google Shape;148;p19"/>
          <p:cNvSpPr txBox="1"/>
          <p:nvPr/>
        </p:nvSpPr>
        <p:spPr>
          <a:xfrm>
            <a:off x="4826282" y="2913534"/>
            <a:ext cx="18555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latin typeface="Inter"/>
                <a:ea typeface="Inter"/>
                <a:cs typeface="Inter"/>
                <a:sym typeface="Inter"/>
              </a:rPr>
              <a:t>Sometimes, history looks so different to us in the present, that it’s important to look for continuities.</a:t>
            </a:r>
            <a:endParaRPr sz="1000">
              <a:latin typeface="Inter"/>
              <a:ea typeface="Inter"/>
              <a:cs typeface="Inter"/>
              <a:sym typeface="Inter"/>
            </a:endParaRPr>
          </a:p>
        </p:txBody>
      </p:sp>
      <p:sp>
        <p:nvSpPr>
          <p:cNvPr id="149" name="Google Shape;149;p19"/>
          <p:cNvSpPr txBox="1"/>
          <p:nvPr/>
        </p:nvSpPr>
        <p:spPr>
          <a:xfrm>
            <a:off x="602776" y="4990911"/>
            <a:ext cx="18555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solidFill>
                  <a:srgbClr val="000000"/>
                </a:solidFill>
                <a:latin typeface="Inter"/>
                <a:ea typeface="Inter"/>
                <a:cs typeface="Inter"/>
                <a:sym typeface="Inter"/>
              </a:rPr>
              <a:t> People change. Countries change. Cultures change. Histor</a:t>
            </a:r>
            <a:r>
              <a:rPr lang="en" sz="1000">
                <a:latin typeface="Inter"/>
                <a:ea typeface="Inter"/>
                <a:cs typeface="Inter"/>
                <a:sym typeface="Inter"/>
              </a:rPr>
              <a:t>ians</a:t>
            </a:r>
            <a:r>
              <a:rPr lang="en" sz="1000">
                <a:solidFill>
                  <a:srgbClr val="000000"/>
                </a:solidFill>
                <a:latin typeface="Inter"/>
                <a:ea typeface="Inter"/>
                <a:cs typeface="Inter"/>
                <a:sym typeface="Inter"/>
              </a:rPr>
              <a:t> tries to uncover how these things change over time.</a:t>
            </a:r>
            <a:endParaRPr sz="1000">
              <a:latin typeface="Inter"/>
              <a:ea typeface="Inter"/>
              <a:cs typeface="Inter"/>
              <a:sym typeface="Inter"/>
            </a:endParaRPr>
          </a:p>
        </p:txBody>
      </p:sp>
      <p:sp>
        <p:nvSpPr>
          <p:cNvPr id="150" name="Google Shape;150;p19"/>
          <p:cNvSpPr txBox="1"/>
          <p:nvPr/>
        </p:nvSpPr>
        <p:spPr>
          <a:xfrm>
            <a:off x="2822776" y="4992080"/>
            <a:ext cx="16392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600">
                <a:latin typeface="Inter"/>
                <a:ea typeface="Inter"/>
                <a:cs typeface="Inter"/>
                <a:sym typeface="Inter"/>
              </a:rPr>
              <a:t>What changed?</a:t>
            </a:r>
            <a:endParaRPr sz="1600">
              <a:latin typeface="Inter"/>
              <a:ea typeface="Inter"/>
              <a:cs typeface="Inter"/>
              <a:sym typeface="Inter"/>
            </a:endParaRPr>
          </a:p>
        </p:txBody>
      </p:sp>
      <p:sp>
        <p:nvSpPr>
          <p:cNvPr id="151" name="Google Shape;151;p19"/>
          <p:cNvSpPr txBox="1"/>
          <p:nvPr/>
        </p:nvSpPr>
        <p:spPr>
          <a:xfrm>
            <a:off x="4853176" y="4991985"/>
            <a:ext cx="18555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Clr>
                <a:srgbClr val="000000"/>
              </a:buClr>
              <a:buSzPts val="1000"/>
              <a:buFont typeface="Arial"/>
              <a:buNone/>
            </a:pPr>
            <a:r>
              <a:rPr lang="en" sz="1000">
                <a:solidFill>
                  <a:srgbClr val="000000"/>
                </a:solidFill>
                <a:latin typeface="Inter"/>
                <a:ea typeface="Inter"/>
                <a:cs typeface="Inter"/>
                <a:sym typeface="Inter"/>
              </a:rPr>
              <a:t>Before we draw comparisons to the past, we have to seek out the way things have changed over time.</a:t>
            </a:r>
            <a:endParaRPr sz="1000">
              <a:latin typeface="Inter"/>
              <a:ea typeface="Inter"/>
              <a:cs typeface="Inter"/>
              <a:sym typeface="Inter"/>
            </a:endParaRPr>
          </a:p>
        </p:txBody>
      </p:sp>
      <p:sp>
        <p:nvSpPr>
          <p:cNvPr id="152" name="Google Shape;152;p19"/>
          <p:cNvSpPr txBox="1"/>
          <p:nvPr/>
        </p:nvSpPr>
        <p:spPr>
          <a:xfrm>
            <a:off x="1206353" y="4536452"/>
            <a:ext cx="4988400" cy="321000"/>
          </a:xfrm>
          <a:prstGeom prst="rect">
            <a:avLst/>
          </a:prstGeom>
          <a:noFill/>
          <a:ln>
            <a:noFill/>
          </a:ln>
        </p:spPr>
        <p:txBody>
          <a:bodyPr anchorCtr="0" anchor="t" bIns="103750" lIns="103750" spcFirstLastPara="1" rIns="103750" wrap="square" tIns="86450">
            <a:noAutofit/>
          </a:bodyPr>
          <a:lstStyle/>
          <a:p>
            <a:pPr indent="0" lvl="0" marL="0" rtl="0" algn="ctr">
              <a:spcBef>
                <a:spcPts val="0"/>
              </a:spcBef>
              <a:spcAft>
                <a:spcPts val="0"/>
              </a:spcAft>
              <a:buClr>
                <a:srgbClr val="000000"/>
              </a:buClr>
              <a:buSzPts val="1000"/>
              <a:buFont typeface="Arial"/>
              <a:buNone/>
            </a:pPr>
            <a:r>
              <a:rPr b="1" lang="en" sz="1600">
                <a:solidFill>
                  <a:srgbClr val="000000"/>
                </a:solidFill>
                <a:latin typeface="Inter"/>
                <a:ea typeface="Inter"/>
                <a:cs typeface="Inter"/>
                <a:sym typeface="Inter"/>
              </a:rPr>
              <a:t>Changes in _____________________________________</a:t>
            </a:r>
            <a:endParaRPr b="1" sz="1600">
              <a:solidFill>
                <a:srgbClr val="000000"/>
              </a:solidFill>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53" name="Google Shape;153;p19"/>
          <p:cNvSpPr txBox="1"/>
          <p:nvPr/>
        </p:nvSpPr>
        <p:spPr>
          <a:xfrm>
            <a:off x="1090000" y="2416669"/>
            <a:ext cx="5104800" cy="321000"/>
          </a:xfrm>
          <a:prstGeom prst="rect">
            <a:avLst/>
          </a:prstGeom>
          <a:noFill/>
          <a:ln>
            <a:noFill/>
          </a:ln>
        </p:spPr>
        <p:txBody>
          <a:bodyPr anchorCtr="0" anchor="t" bIns="103750" lIns="103750" spcFirstLastPara="1" rIns="103750" wrap="square" tIns="86450">
            <a:noAutofit/>
          </a:bodyPr>
          <a:lstStyle/>
          <a:p>
            <a:pPr indent="0" lvl="0" marL="0" rtl="0" algn="ctr">
              <a:spcBef>
                <a:spcPts val="0"/>
              </a:spcBef>
              <a:spcAft>
                <a:spcPts val="0"/>
              </a:spcAft>
              <a:buNone/>
            </a:pPr>
            <a:r>
              <a:rPr b="1" lang="en" sz="1600">
                <a:latin typeface="Inter"/>
                <a:ea typeface="Inter"/>
                <a:cs typeface="Inter"/>
                <a:sym typeface="Inter"/>
              </a:rPr>
              <a:t>Continuities in ___________________________________</a:t>
            </a:r>
            <a:endParaRPr b="1" sz="1600">
              <a:latin typeface="Inter"/>
              <a:ea typeface="Inter"/>
              <a:cs typeface="Inter"/>
              <a:sym typeface="Inter"/>
            </a:endParaRPr>
          </a:p>
        </p:txBody>
      </p:sp>
      <p:sp>
        <p:nvSpPr>
          <p:cNvPr id="154" name="Google Shape;154;p19"/>
          <p:cNvSpPr txBox="1"/>
          <p:nvPr/>
        </p:nvSpPr>
        <p:spPr>
          <a:xfrm>
            <a:off x="509529" y="6581064"/>
            <a:ext cx="1071300" cy="381900"/>
          </a:xfrm>
          <a:prstGeom prst="rect">
            <a:avLst/>
          </a:prstGeom>
          <a:noFill/>
          <a:ln cap="flat" cmpd="sng" w="19050">
            <a:solidFill>
              <a:schemeClr val="accent1"/>
            </a:solidFill>
            <a:prstDash val="solid"/>
            <a:round/>
            <a:headEnd len="sm" w="sm" type="none"/>
            <a:tailEnd len="sm" w="sm" type="none"/>
          </a:ln>
        </p:spPr>
        <p:txBody>
          <a:bodyPr anchorCtr="0" anchor="ctr" bIns="103750" lIns="86450" spcFirstLastPara="1" rIns="86450" wrap="square" tIns="103750">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Practice!</a:t>
            </a:r>
            <a:endParaRPr b="1" sz="1300">
              <a:latin typeface="Plus Jakarta Sans"/>
              <a:ea typeface="Plus Jakarta Sans"/>
              <a:cs typeface="Plus Jakarta Sans"/>
              <a:sym typeface="Plus Jakarta Sans"/>
            </a:endParaRPr>
          </a:p>
        </p:txBody>
      </p:sp>
      <p:sp>
        <p:nvSpPr>
          <p:cNvPr id="155" name="Google Shape;155;p19"/>
          <p:cNvSpPr txBox="1"/>
          <p:nvPr/>
        </p:nvSpPr>
        <p:spPr>
          <a:xfrm>
            <a:off x="2209835" y="6167484"/>
            <a:ext cx="4490400" cy="708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103750">
            <a:noAutofit/>
          </a:bodyPr>
          <a:lstStyle/>
          <a:p>
            <a:pPr indent="0" lvl="0" marL="0" rtl="0" algn="l">
              <a:lnSpc>
                <a:spcPct val="100000"/>
              </a:lnSpc>
              <a:spcBef>
                <a:spcPts val="0"/>
              </a:spcBef>
              <a:spcAft>
                <a:spcPts val="0"/>
              </a:spcAft>
              <a:buNone/>
            </a:pPr>
            <a:r>
              <a:rPr lang="en" sz="1000">
                <a:latin typeface="Plus Jakarta Sans"/>
                <a:ea typeface="Plus Jakarta Sans"/>
                <a:cs typeface="Plus Jakarta Sans"/>
                <a:sym typeface="Plus Jakarta Sans"/>
              </a:rPr>
              <a:t>When we understand how things both changed and stayed the same over time, we are better able to explain the uniqueness and interconnectedness within the human experience.</a:t>
            </a:r>
            <a:endParaRPr sz="1000">
              <a:latin typeface="Plus Jakarta Sans"/>
              <a:ea typeface="Plus Jakarta Sans"/>
              <a:cs typeface="Plus Jakarta Sans"/>
              <a:sym typeface="Plus Jakarta Sans"/>
            </a:endParaRPr>
          </a:p>
        </p:txBody>
      </p:sp>
      <p:pic>
        <p:nvPicPr>
          <p:cNvPr id="156" name="Google Shape;156;p19"/>
          <p:cNvPicPr preferRelativeResize="0"/>
          <p:nvPr/>
        </p:nvPicPr>
        <p:blipFill>
          <a:blip r:embed="rId5">
            <a:alphaModFix/>
          </a:blip>
          <a:stretch>
            <a:fillRect/>
          </a:stretch>
        </p:blipFill>
        <p:spPr>
          <a:xfrm>
            <a:off x="509529" y="1264938"/>
            <a:ext cx="979482" cy="979482"/>
          </a:xfrm>
          <a:prstGeom prst="rect">
            <a:avLst/>
          </a:prstGeom>
          <a:noFill/>
          <a:ln>
            <a:noFill/>
          </a:ln>
        </p:spPr>
      </p:pic>
      <p:sp>
        <p:nvSpPr>
          <p:cNvPr id="157" name="Google Shape;157;p19"/>
          <p:cNvSpPr txBox="1"/>
          <p:nvPr/>
        </p:nvSpPr>
        <p:spPr>
          <a:xfrm>
            <a:off x="330050" y="883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20"/>
          <p:cNvSpPr txBox="1"/>
          <p:nvPr/>
        </p:nvSpPr>
        <p:spPr>
          <a:xfrm>
            <a:off x="3851750"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Davidson, et al. 2019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Early peoples were complex and had achievements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Inclusive and correction of biases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History can change and Indigenous history is important</a:t>
            </a:r>
            <a:endParaRPr sz="1100">
              <a:solidFill>
                <a:schemeClr val="dk1"/>
              </a:solidFill>
              <a:latin typeface="Inter"/>
              <a:ea typeface="Inter"/>
              <a:cs typeface="Inter"/>
              <a:sym typeface="Inter"/>
            </a:endParaRPr>
          </a:p>
        </p:txBody>
      </p:sp>
      <p:sp>
        <p:nvSpPr>
          <p:cNvPr id="163" name="Google Shape;163;p20"/>
          <p:cNvSpPr txBox="1"/>
          <p:nvPr/>
        </p:nvSpPr>
        <p:spPr>
          <a:xfrm>
            <a:off x="459975"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Bailey, 1961</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“Virgin” continent with easily displaced people</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 unique democratic experiment</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Removal was justified for democracy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4" name="Google Shape;164;p20"/>
          <p:cNvSpPr txBox="1"/>
          <p:nvPr/>
        </p:nvSpPr>
        <p:spPr>
          <a:xfrm>
            <a:off x="382212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Beard &amp; Bagley, 1919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Focus is on ideals, not Native Americans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Downplays indigenous contributions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American history begins with European colonization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5" name="Google Shape;165;p20"/>
          <p:cNvSpPr txBox="1"/>
          <p:nvPr/>
        </p:nvSpPr>
        <p:spPr>
          <a:xfrm>
            <a:off x="43057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Robertson, 1835</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Sparsely populated, primitive, savage</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Eurocentric- Europeans are superior</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Early Americans were not as advanced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6" name="Google Shape;166;p2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Historiography: Unit 1- Foundational Methodology </a:t>
            </a:r>
            <a:r>
              <a:rPr lang="en" sz="1800">
                <a:solidFill>
                  <a:schemeClr val="dk1"/>
                </a:solidFill>
                <a:latin typeface="Halant"/>
                <a:ea typeface="Halant"/>
                <a:cs typeface="Halant"/>
                <a:sym typeface="Halant"/>
              </a:rPr>
              <a:t>(Exemplar)</a:t>
            </a:r>
            <a:endParaRPr sz="1800">
              <a:latin typeface="Halant"/>
              <a:ea typeface="Halant"/>
              <a:cs typeface="Halant"/>
              <a:sym typeface="Halant"/>
            </a:endParaRPr>
          </a:p>
        </p:txBody>
      </p:sp>
      <p:pic>
        <p:nvPicPr>
          <p:cNvPr id="167" name="Google Shape;167;p2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8" name="Google Shape;168;p2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9" name="Google Shape;169;p20"/>
          <p:cNvSpPr txBox="1"/>
          <p:nvPr/>
        </p:nvSpPr>
        <p:spPr>
          <a:xfrm>
            <a:off x="476471" y="535370"/>
            <a:ext cx="6458400" cy="1775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With your group, answer the following questions for each of the three provided sources (Robertson, 1835; Beard &amp; Bagley, 1919; Bailey, 1961). Then investigate your classroom textbook and answer the same questions. Finally, determine the changes and continuities that have occurred in the introduction to American History in textbooks.</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How did the source describe the Americas and the peoples who lived there?</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was the author’s perspective or attitude toward America?</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For students who had this textbook, what might they infer about the people of the past?</a:t>
            </a:r>
            <a:endParaRPr sz="1300">
              <a:solidFill>
                <a:schemeClr val="dk1"/>
              </a:solidFill>
              <a:latin typeface="Halant"/>
              <a:ea typeface="Halant"/>
              <a:cs typeface="Halant"/>
              <a:sym typeface="Halant"/>
            </a:endParaRPr>
          </a:p>
        </p:txBody>
      </p:sp>
      <p:graphicFrame>
        <p:nvGraphicFramePr>
          <p:cNvPr id="170" name="Google Shape;170;p20"/>
          <p:cNvGraphicFramePr/>
          <p:nvPr/>
        </p:nvGraphicFramePr>
        <p:xfrm>
          <a:off x="469057" y="7205749"/>
          <a:ext cx="3000000" cy="3000000"/>
        </p:xfrm>
        <a:graphic>
          <a:graphicData uri="http://schemas.openxmlformats.org/drawingml/2006/table">
            <a:tbl>
              <a:tblPr>
                <a:noFill/>
                <a:tableStyleId>{DA6E7407-A281-4CF8-9748-16C1B49F06F7}</a:tableStyleId>
              </a:tblPr>
              <a:tblGrid>
                <a:gridCol w="3302050"/>
                <a:gridCol w="3302050"/>
              </a:tblGrid>
              <a:tr h="3461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Changes</a:t>
                      </a:r>
                      <a:endParaRPr sz="12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Continuities</a:t>
                      </a:r>
                      <a:endParaRPr b="1" sz="1200">
                        <a:latin typeface="Work Sans"/>
                        <a:ea typeface="Work Sans"/>
                        <a:cs typeface="Work Sans"/>
                        <a:sym typeface="Work Sans"/>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86750">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Recognition of Indigenous cultures and contributions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Reduced focus of European influence</a:t>
                      </a:r>
                      <a:endParaRPr b="1" sz="12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Emphasis on American Ideals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Use of European contact as a foundational moment in history</a:t>
                      </a:r>
                      <a:endParaRPr b="1" sz="12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