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Lst>
  <p:sldSz cy="9601200" cx="7315200"/>
  <p:notesSz cx="6858000" cy="9144000"/>
  <p:embeddedFontLst>
    <p:embeddedFont>
      <p:font typeface="Halant"/>
      <p:regular r:id="rId12"/>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45A193E-A3CF-4903-B29C-17A0413EC895}">
  <a:tblStyle styleId="{045A193E-A3CF-4903-B29C-17A0413EC89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font" Target="fonts/Halan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562d249fb5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562d249fb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3f00d52216_0_56: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3f00d52216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3617b81f545_0_1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3617b81f545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617b81f545_0_2: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617b81f54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51c52cb40e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51c52cb40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55" name="Google Shape;55;p1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56" name="Google Shape;56;p1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57" name="Google Shape;57;p13"/>
          <p:cNvGraphicFramePr/>
          <p:nvPr/>
        </p:nvGraphicFramePr>
        <p:xfrm>
          <a:off x="355544" y="697236"/>
          <a:ext cx="3000000" cy="3000000"/>
        </p:xfrm>
        <a:graphic>
          <a:graphicData uri="http://schemas.openxmlformats.org/drawingml/2006/table">
            <a:tbl>
              <a:tblPr>
                <a:noFill/>
                <a:tableStyleId>{045A193E-A3CF-4903-B29C-17A0413EC895}</a:tableStyleId>
              </a:tblPr>
              <a:tblGrid>
                <a:gridCol w="6657000"/>
              </a:tblGrid>
              <a:tr h="411525">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According to Fischer, the fallacy of false dichotomous questions is an example of a fallacy of question-framing, that is a fallacy that scholars commit at the beginning of the research process.</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false dichotomous questions is a special form of the fallacy of many questions, which deserves to be singled out for special condemnation… Dichotomy is a division into two parts… Dichotomy is used incorrectly when a question is con­structed so that it demands a choice between two answers which are in fact not exclusive or not exhaustive. But it is used often by historians in this improper way. Indeed, a little industry has been organized around it: the manufacture of the "problems" series of pamphlets for pedagogical purposes… The following examples are the actual titles of works which have been edited by reputable professional historians and issued by respec­ table publishers such as Holt, Rinehart; Prentice-Hall; Houghton Mif­flin; Random House; and D. C. Heath: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Napoleon Ill: Enlightened Statesman or Proto-Fascist?</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Abolitionists: Reformers or Fanatics?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Removal of the Cherokee Nation-Manifest Destiny or National Dishonor?</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John D. Rockefeller-Robber Baron or Industrial Statesman?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Robber Barons-Pirates or Pioneers?</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Medieval Mind-Faith or Reason?</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Scientific Revolution-Factual or Metaphysical?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Many of these questions are unsatisfactory in several ways at once. Some are grossly anachronistic; others encourage simple-minded moral­izing. Most are very shallow…</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What can a student do, in the face of a false dichotomy? He can try several stratagems. First, he might attempt to show that the dichot­omous terms can coexist. Second, he might demonstrate that there is a third possibility. Third, he might repudiate one or the other or both alternatives. All of these devices will work, in a limited way. But all of them will have the effect of shackling the student's answer to the fallacious conceptualization he is attempting to correct. The most satisfactory response, I think, is to indicate the structural deficiencies in the question-framing and to revise the inquiry on that level, by the intro­duction of a more refined and more open question, which can be flexibly adjusted as the analysis proceeds.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58" name="Google Shape;58;p13"/>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 Station 1: Fallacies of Question-Framing</a:t>
            </a:r>
            <a:endParaRPr sz="1800">
              <a:solidFill>
                <a:schemeClr val="dk1"/>
              </a:solidFill>
              <a:latin typeface="Halant"/>
              <a:ea typeface="Halant"/>
              <a:cs typeface="Halant"/>
              <a:sym typeface="Halant"/>
            </a:endParaRPr>
          </a:p>
        </p:txBody>
      </p:sp>
      <p:pic>
        <p:nvPicPr>
          <p:cNvPr id="59" name="Google Shape;59;p13"/>
          <p:cNvPicPr preferRelativeResize="0"/>
          <p:nvPr/>
        </p:nvPicPr>
        <p:blipFill>
          <a:blip r:embed="rId4">
            <a:alphaModFix/>
          </a:blip>
          <a:stretch>
            <a:fillRect/>
          </a:stretch>
        </p:blipFill>
        <p:spPr>
          <a:xfrm>
            <a:off x="2286138" y="7260419"/>
            <a:ext cx="2795834" cy="1319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65" name="Google Shape;65;p1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66" name="Google Shape;66;p1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67" name="Google Shape;67;p14"/>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2: Fallacies of Factual Verification</a:t>
            </a:r>
            <a:endParaRPr sz="1800">
              <a:solidFill>
                <a:schemeClr val="dk1"/>
              </a:solidFill>
              <a:latin typeface="Halant"/>
              <a:ea typeface="Halant"/>
              <a:cs typeface="Halant"/>
              <a:sym typeface="Halant"/>
            </a:endParaRPr>
          </a:p>
        </p:txBody>
      </p:sp>
      <p:graphicFrame>
        <p:nvGraphicFramePr>
          <p:cNvPr id="68" name="Google Shape;68;p14"/>
          <p:cNvGraphicFramePr/>
          <p:nvPr/>
        </p:nvGraphicFramePr>
        <p:xfrm>
          <a:off x="355544" y="697236"/>
          <a:ext cx="3000000" cy="3000000"/>
        </p:xfrm>
        <a:graphic>
          <a:graphicData uri="http://schemas.openxmlformats.org/drawingml/2006/table">
            <a:tbl>
              <a:tblPr>
                <a:noFill/>
                <a:tableStyleId>{045A193E-A3CF-4903-B29C-17A0413EC895}</a:tableStyleId>
              </a:tblPr>
              <a:tblGrid>
                <a:gridCol w="3328500"/>
                <a:gridCol w="3328500"/>
              </a:tblGrid>
              <a:tr h="411525">
                <a:tc gridSpan="2">
                  <a:txBody>
                    <a:bodyPr/>
                    <a:lstStyle/>
                    <a:p>
                      <a:pPr indent="0" lvl="0" marL="0" marR="152400" rtl="0" algn="l">
                        <a:spcBef>
                          <a:spcPts val="0"/>
                        </a:spcBef>
                        <a:spcAft>
                          <a:spcPts val="0"/>
                        </a:spcAft>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The fallacy of the prevalent proof is an example of factual verification, a fallacy that scholars commit during the research process.</a:t>
                      </a:r>
                      <a:endParaRPr sz="1200">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c hMerge="1"/>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prevalent proof makes mass opinion into a method of verification… There are at least a few historians who would make a seminar into a senate and resolve a professional problem by resorting to a vote. I witnessed one such occasion (circa 1962) as a student at the Johns Hopkins University. A scholar who was baffled by a knotty problem of fact literally called for a show of hands to settle the question. An alienated minority of callow youths in the back of the room raised both hands and carried the day, in defiance of logic, em­piricism, and parliamentary procedure.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*image generated with AI</a:t>
                      </a:r>
                      <a:endParaRPr sz="8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1152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If the fallacy of the prevalent proof appeared only in this vulgar form, there would be little to fear from it. But in more subtle shapes, the same sort of error is widespread. Few scholars have failed to bend, in some degree, before the collective conceits of their colleagues. Many have attempted to establish a doubtful question by a phrase such as "most historians agree…" or "it is the consensus of scholarly opinion that…" or "in the judgment of all serious students of this problem…"</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fallacy of the prevalent proof commonly takes this form—deference to the historio­graphical majority. It rarely appears in the form of an explicit deference to popular opinion. But implicitly, popular opinion exerts its power too. A book much bigger than this one could be crowded with examples…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pic>
        <p:nvPicPr>
          <p:cNvPr id="69" name="Google Shape;69;p14"/>
          <p:cNvPicPr preferRelativeResize="0"/>
          <p:nvPr/>
        </p:nvPicPr>
        <p:blipFill>
          <a:blip r:embed="rId4">
            <a:alphaModFix/>
          </a:blip>
          <a:stretch>
            <a:fillRect/>
          </a:stretch>
        </p:blipFill>
        <p:spPr>
          <a:xfrm>
            <a:off x="3889600" y="1561225"/>
            <a:ext cx="2728975" cy="2728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3" name="Shape 73"/>
        <p:cNvGrpSpPr/>
        <p:nvPr/>
      </p:nvGrpSpPr>
      <p:grpSpPr>
        <a:xfrm>
          <a:off x="0" y="0"/>
          <a:ext cx="0" cy="0"/>
          <a:chOff x="0" y="0"/>
          <a:chExt cx="0" cy="0"/>
        </a:xfrm>
      </p:grpSpPr>
      <p:pic>
        <p:nvPicPr>
          <p:cNvPr id="74" name="Google Shape;74;p1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75" name="Google Shape;75;p1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76" name="Google Shape;76;p1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77" name="Google Shape;77;p1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3: Fallacies of Factual Significance</a:t>
            </a:r>
            <a:endParaRPr sz="1800">
              <a:solidFill>
                <a:schemeClr val="dk1"/>
              </a:solidFill>
              <a:latin typeface="Halant"/>
              <a:ea typeface="Halant"/>
              <a:cs typeface="Halant"/>
              <a:sym typeface="Halant"/>
            </a:endParaRPr>
          </a:p>
        </p:txBody>
      </p:sp>
      <p:graphicFrame>
        <p:nvGraphicFramePr>
          <p:cNvPr id="78" name="Google Shape;78;p15"/>
          <p:cNvGraphicFramePr/>
          <p:nvPr/>
        </p:nvGraphicFramePr>
        <p:xfrm>
          <a:off x="355544" y="697236"/>
          <a:ext cx="3000000" cy="3000000"/>
        </p:xfrm>
        <a:graphic>
          <a:graphicData uri="http://schemas.openxmlformats.org/drawingml/2006/table">
            <a:tbl>
              <a:tblPr>
                <a:noFill/>
                <a:tableStyleId>{045A193E-A3CF-4903-B29C-17A0413EC895}</a:tableStyleId>
              </a:tblPr>
              <a:tblGrid>
                <a:gridCol w="4016400"/>
                <a:gridCol w="2640600"/>
              </a:tblGrid>
              <a:tr h="411525">
                <a:tc gridSpan="2">
                  <a:txBody>
                    <a:bodyPr/>
                    <a:lstStyle/>
                    <a:p>
                      <a:pPr indent="0" lvl="0" marL="0" marR="152400" rtl="0" algn="l">
                        <a:spcBef>
                          <a:spcPts val="0"/>
                        </a:spcBef>
                        <a:spcAft>
                          <a:spcPts val="0"/>
                        </a:spcAft>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The pragmatic fallacy is an example of factual significance, a fallacy that scholars commit during the research process, specifically when deciding what to cite as support of a claim.</a:t>
                      </a:r>
                      <a:endParaRPr sz="1200">
                        <a:solidFill>
                          <a:schemeClr val="dk1"/>
                        </a:solidFill>
                        <a:latin typeface="Halant"/>
                        <a:ea typeface="Halant"/>
                        <a:cs typeface="Halant"/>
                        <a:sym typeface="Halant"/>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4115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The pragmatic fallacy selects useful facts–immediately and directly useful facts–in the service of a social cause. Most historians hope that their work is, or will be, useful to somebody, somewhere, someday…But the pragmatic fallacy short-circuits the problem. It consists in the attempt to combine scholarly monographs and social manifestoes in a single operation. The result is double trouble: distorted monographs and dull manifestoes.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[Such an example is seen in] patriot histories which have been written in all nations for the same purpose of national integration… [like] American histo­rians–maybe the worst of the lot–who have filled the heads of little children with functional fairy tales about the good Pilgrim fathers and wicked witch-burning Puritans; about bad King George and the demigods who wrote the Constitution…</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1152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But the same form of error is still very common in the service of other causes. [Like one scholar, who] is determined to demonstrate that a "professor of history" (in a literal sense) should be a historical protago­nist in one and the same act. He believes specifically that a historian should promote the transcendent purpose of class revolution in the American republic…</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Scholars who take a pragmatic view of their task and collect facts that are weapons for a cause are faced with the problem that some facts exist which are useful to their enemies. More than a few able historians, caught up in this predicament, have proposed a kind of fact control, which is profoundly hostile to free inquiry.</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pic>
        <p:nvPicPr>
          <p:cNvPr id="79" name="Google Shape;79;p15"/>
          <p:cNvPicPr preferRelativeResize="0"/>
          <p:nvPr/>
        </p:nvPicPr>
        <p:blipFill>
          <a:blip r:embed="rId4">
            <a:alphaModFix/>
          </a:blip>
          <a:stretch>
            <a:fillRect/>
          </a:stretch>
        </p:blipFill>
        <p:spPr>
          <a:xfrm>
            <a:off x="4523400" y="1608675"/>
            <a:ext cx="2334625" cy="3500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pic>
        <p:nvPicPr>
          <p:cNvPr id="84" name="Google Shape;84;p1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85" name="Google Shape;85;p1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86" name="Google Shape;86;p1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87" name="Google Shape;87;p16"/>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4: Fallacies of Generalization and Narration</a:t>
            </a:r>
            <a:endParaRPr sz="1800">
              <a:solidFill>
                <a:schemeClr val="dk1"/>
              </a:solidFill>
              <a:latin typeface="Halant"/>
              <a:ea typeface="Halant"/>
              <a:cs typeface="Halant"/>
              <a:sym typeface="Halant"/>
            </a:endParaRPr>
          </a:p>
        </p:txBody>
      </p:sp>
      <p:graphicFrame>
        <p:nvGraphicFramePr>
          <p:cNvPr id="88" name="Google Shape;88;p16"/>
          <p:cNvGraphicFramePr/>
          <p:nvPr/>
        </p:nvGraphicFramePr>
        <p:xfrm>
          <a:off x="355544" y="697236"/>
          <a:ext cx="3000000" cy="3000000"/>
        </p:xfrm>
        <a:graphic>
          <a:graphicData uri="http://schemas.openxmlformats.org/drawingml/2006/table">
            <a:tbl>
              <a:tblPr>
                <a:noFill/>
                <a:tableStyleId>{045A193E-A3CF-4903-B29C-17A0413EC895}</a:tableStyleId>
              </a:tblPr>
              <a:tblGrid>
                <a:gridCol w="2725275"/>
                <a:gridCol w="3931725"/>
              </a:tblGrid>
              <a:tr h="856950">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t>
                      </a:r>
                      <a:r>
                        <a:rPr lang="en" sz="1000">
                          <a:solidFill>
                            <a:schemeClr val="dk1"/>
                          </a:solidFill>
                          <a:latin typeface="Inter"/>
                          <a:ea typeface="Inter"/>
                          <a:cs typeface="Inter"/>
                          <a:sym typeface="Inter"/>
                        </a:rPr>
                        <a:t>According to Fischer, the fallacy of the lonely fact is an example of a fallacy of generalization, that is, a fallacy that scholars commit when trying to prove an argument.</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According to Fischer, The didactic fallacy is an example of a fallacy of narration, that is, a fallacy that scholars commit when communicating their argument.</a:t>
                      </a:r>
                      <a:endParaRPr sz="1200">
                        <a:solidFill>
                          <a:schemeClr val="dk1"/>
                        </a:solidFill>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lonely fact is the logical extension of a small sample, which deserves to receive special condemnation. It may be defined as a statistical generalization from a single case…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There are many astonishing and improbable generalizations in historical scholarship... As long as the majority of historians continue to conduct their "research" impressionistically and to cast their findings in a simple narrative, the fallacy of the lonely fact is likely to flourish. A special stylistic device has developed around it. Whenever the reader sees a mighty generalization, followed by a minute example, and the telltale phrase "for instance," or "for example," he should be on his guard against this error.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But often the fallacy of the lonely fact occurs without warning. The only defense is research in depth, of the sort which readers are rarely equipped to carry out…</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didactic fallacy is the attempt to extract specific "lessons" from history, and to apply them literally as policies to present problems, without regard for intervening changes. There are several special types and subdivisions of this fallacy—e.g., the attempt to revive past precepts, or creeds, or codes for the purification of the present; or the attempt to repeat past political successes by returning to the programs of success­ful politicians; or the attempt to study problem A and to apply con­clusions obtained from it to problem B, though B may be very different from A, and far removed in time and place from A…</a:t>
                      </a:r>
                      <a:endParaRPr sz="12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marR="152400" rtl="0" algn="l">
                        <a:spcBef>
                          <a:spcPts val="0"/>
                        </a:spcBef>
                        <a:spcAft>
                          <a:spcPts val="0"/>
                        </a:spcAft>
                        <a:buNone/>
                      </a:pPr>
                      <a:r>
                        <a:rPr lang="en" sz="1200">
                          <a:solidFill>
                            <a:schemeClr val="dk1"/>
                          </a:solidFill>
                          <a:latin typeface="Inter"/>
                          <a:ea typeface="Inter"/>
                          <a:cs typeface="Inter"/>
                          <a:sym typeface="Inter"/>
                        </a:rPr>
                        <a:t>This is not to argue that historical study itself is useless or danger­ous. It is not to endorse Hegel's maxim that "the only thing one learns from history is that nobody ever learns anything from history." It is rather to suggest that the utility of historical knowledge consists, among other things, in the enlargement of substantive contexts within which decisions are made, and in the refinement of a thought structure which is indispensible to purposeful decision making about men, societies, time, and change–a kind of logic which this book is an effort to define. Historical study, in short, equips men to think historically. That intel­lectual discipline is the only remedy against such errors...</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2" name="Shape 92"/>
        <p:cNvGrpSpPr/>
        <p:nvPr/>
      </p:nvGrpSpPr>
      <p:grpSpPr>
        <a:xfrm>
          <a:off x="0" y="0"/>
          <a:ext cx="0" cy="0"/>
          <a:chOff x="0" y="0"/>
          <a:chExt cx="0" cy="0"/>
        </a:xfrm>
      </p:grpSpPr>
      <p:pic>
        <p:nvPicPr>
          <p:cNvPr id="93" name="Google Shape;93;p1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94" name="Google Shape;94;p1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95" name="Google Shape;95;p1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96" name="Google Shape;96;p17"/>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5: </a:t>
            </a:r>
            <a:r>
              <a:rPr lang="en" sz="1800">
                <a:solidFill>
                  <a:schemeClr val="dk1"/>
                </a:solidFill>
                <a:latin typeface="Halant"/>
                <a:ea typeface="Halant"/>
                <a:cs typeface="Halant"/>
                <a:sym typeface="Halant"/>
              </a:rPr>
              <a:t>Fallacies</a:t>
            </a:r>
            <a:r>
              <a:rPr lang="en" sz="1800">
                <a:solidFill>
                  <a:schemeClr val="dk1"/>
                </a:solidFill>
                <a:latin typeface="Halant"/>
                <a:ea typeface="Halant"/>
                <a:cs typeface="Halant"/>
                <a:sym typeface="Halant"/>
              </a:rPr>
              <a:t> of Motivation and Composition</a:t>
            </a:r>
            <a:endParaRPr sz="1800">
              <a:solidFill>
                <a:schemeClr val="dk1"/>
              </a:solidFill>
              <a:latin typeface="Halant"/>
              <a:ea typeface="Halant"/>
              <a:cs typeface="Halant"/>
              <a:sym typeface="Halant"/>
            </a:endParaRPr>
          </a:p>
        </p:txBody>
      </p:sp>
      <p:graphicFrame>
        <p:nvGraphicFramePr>
          <p:cNvPr id="97" name="Google Shape;97;p17"/>
          <p:cNvGraphicFramePr/>
          <p:nvPr/>
        </p:nvGraphicFramePr>
        <p:xfrm>
          <a:off x="355544" y="697236"/>
          <a:ext cx="3000000" cy="3000000"/>
        </p:xfrm>
        <a:graphic>
          <a:graphicData uri="http://schemas.openxmlformats.org/drawingml/2006/table">
            <a:tbl>
              <a:tblPr>
                <a:noFill/>
                <a:tableStyleId>{045A193E-A3CF-4903-B29C-17A0413EC895}</a:tableStyleId>
              </a:tblPr>
              <a:tblGrid>
                <a:gridCol w="3571925"/>
                <a:gridCol w="3085075"/>
              </a:tblGrid>
              <a:tr h="411525">
                <a:tc>
                  <a:txBody>
                    <a:bodyPr/>
                    <a:lstStyle/>
                    <a:p>
                      <a:pPr indent="0" lvl="0" marL="0" marR="152400" rtl="0" algn="l">
                        <a:lnSpc>
                          <a:spcPct val="100000"/>
                        </a:lnSpc>
                        <a:spcBef>
                          <a:spcPts val="0"/>
                        </a:spcBef>
                        <a:spcAft>
                          <a:spcPts val="0"/>
                        </a:spcAft>
                        <a:buClr>
                          <a:schemeClr val="dk1"/>
                        </a:buClr>
                        <a:buSzPts val="1100"/>
                        <a:buFont typeface="Arial"/>
                        <a:buNone/>
                      </a:pPr>
                      <a:r>
                        <a:rPr lang="en" sz="1200">
                          <a:latin typeface="Halant"/>
                          <a:ea typeface="Halant"/>
                          <a:cs typeface="Halant"/>
                          <a:sym typeface="Halant"/>
                        </a:rPr>
                        <a:t>Source: David Hackett Fischer, </a:t>
                      </a:r>
                      <a:r>
                        <a:rPr i="1" lang="en" sz="1200">
                          <a:latin typeface="Halant"/>
                          <a:ea typeface="Halant"/>
                          <a:cs typeface="Halant"/>
                          <a:sym typeface="Halant"/>
                        </a:rPr>
                        <a:t>Historians’ Fallacies: Toward a Logic of Historical Thought</a:t>
                      </a:r>
                      <a:r>
                        <a:rPr lang="en" sz="1200">
                          <a:latin typeface="Halant"/>
                          <a:ea typeface="Halant"/>
                          <a:cs typeface="Halant"/>
                          <a:sym typeface="Halant"/>
                        </a:rPr>
                        <a:t>, 1970.</a:t>
                      </a:r>
                      <a:endParaRPr sz="1200">
                        <a:latin typeface="Halant"/>
                        <a:ea typeface="Halant"/>
                        <a:cs typeface="Halant"/>
                        <a:sym typeface="Halant"/>
                      </a:endParaRPr>
                    </a:p>
                    <a:p>
                      <a:pPr indent="0" lvl="0" marL="0" marR="152400" rtl="0" algn="l">
                        <a:lnSpc>
                          <a:spcPct val="100000"/>
                        </a:lnSpc>
                        <a:spcBef>
                          <a:spcPts val="0"/>
                        </a:spcBef>
                        <a:spcAft>
                          <a:spcPts val="0"/>
                        </a:spcAft>
                        <a:buClr>
                          <a:schemeClr val="dk1"/>
                        </a:buClr>
                        <a:buSzPts val="1100"/>
                        <a:buFont typeface="Arial"/>
                        <a:buNone/>
                      </a:pPr>
                      <a:r>
                        <a:t/>
                      </a:r>
                      <a:endParaRPr sz="1000">
                        <a:latin typeface="Inter"/>
                        <a:ea typeface="Inter"/>
                        <a:cs typeface="Inter"/>
                        <a:sym typeface="Inter"/>
                      </a:endParaRPr>
                    </a:p>
                    <a:p>
                      <a:pPr indent="0" lvl="0" marL="0" marR="15240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According to Fischer, the fallacy of the one-dimensional man is a fallacy of motivation, that is, a fallacy that scholars commit during the process of explanation, especially explaining causes.</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According to Fischer, the fallacy of composition is a fallacy that scholars commit during the process of explaining dynamics and histories of groups.</a:t>
                      </a:r>
                      <a:endParaRPr sz="1200">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one-dimensional man selects one aspect of the human condition and makes it into the measure of humanity itself. There are many variations, of which perhaps the most prevalent is still the fallacy of the political man. In one of its forms, this fallacy mistakes people for political animals who are moved mainly by a desire for power. It reduces the complex psychic condition of men merely to their political roles and shrinks all the components of the social calculus to a simple equation of power, ambition, and interest…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 second general species of the fallacy of the political man is that which reduces men merely to citizens, or subjects, or voters, or party functionaries, or officeholders… The complaint here is not about a special interest in political history but rather about the way in which that interest is developed, with­out sufficient attention to its cross-connections with other aspects of human conduct…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There are many other forms of the fallacy of the one-dimensional man. Everybody has some acquaintance with the fallacy of economic man–an idea steadfastly asserted by shabby scholars with holes in their socks. And besides </a:t>
                      </a:r>
                      <a:r>
                        <a:rPr i="1" lang="en" sz="1200">
                          <a:solidFill>
                            <a:schemeClr val="dk1"/>
                          </a:solidFill>
                          <a:latin typeface="Inter"/>
                          <a:ea typeface="Inter"/>
                          <a:cs typeface="Inter"/>
                          <a:sym typeface="Inter"/>
                        </a:rPr>
                        <a:t>Homo economicus</a:t>
                      </a:r>
                      <a:r>
                        <a:rPr lang="en" sz="1200">
                          <a:solidFill>
                            <a:schemeClr val="dk1"/>
                          </a:solidFill>
                          <a:latin typeface="Inter"/>
                          <a:ea typeface="Inter"/>
                          <a:cs typeface="Inter"/>
                          <a:sym typeface="Inter"/>
                        </a:rPr>
                        <a:t>, there is </a:t>
                      </a:r>
                      <a:r>
                        <a:rPr i="1" lang="en" sz="1200">
                          <a:solidFill>
                            <a:schemeClr val="dk1"/>
                          </a:solidFill>
                          <a:latin typeface="Inter"/>
                          <a:ea typeface="Inter"/>
                          <a:cs typeface="Inter"/>
                          <a:sym typeface="Inter"/>
                        </a:rPr>
                        <a:t>Homo religiosus</a:t>
                      </a:r>
                      <a:r>
                        <a:rPr lang="en" sz="1200">
                          <a:solidFill>
                            <a:schemeClr val="dk1"/>
                          </a:solidFill>
                          <a:latin typeface="Inter"/>
                          <a:ea typeface="Inter"/>
                          <a:cs typeface="Inter"/>
                          <a:sym typeface="Inter"/>
                        </a:rPr>
                        <a:t> and </a:t>
                      </a:r>
                      <a:r>
                        <a:rPr i="1" lang="en" sz="1200">
                          <a:solidFill>
                            <a:schemeClr val="dk1"/>
                          </a:solidFill>
                          <a:latin typeface="Inter"/>
                          <a:ea typeface="Inter"/>
                          <a:cs typeface="Inter"/>
                          <a:sym typeface="Inter"/>
                        </a:rPr>
                        <a:t>Homo sociologicus</a:t>
                      </a:r>
                      <a:r>
                        <a:rPr lang="en" sz="1200">
                          <a:solidFill>
                            <a:schemeClr val="dk1"/>
                          </a:solidFill>
                          <a:latin typeface="Inter"/>
                          <a:ea typeface="Inter"/>
                          <a:cs typeface="Inter"/>
                          <a:sym typeface="Inter"/>
                        </a:rPr>
                        <a:t>, and many more. Some historians have even dis­covered </a:t>
                      </a:r>
                      <a:r>
                        <a:rPr i="1" lang="en" sz="1200">
                          <a:solidFill>
                            <a:schemeClr val="dk1"/>
                          </a:solidFill>
                          <a:latin typeface="Inter"/>
                          <a:ea typeface="Inter"/>
                          <a:cs typeface="Inter"/>
                          <a:sym typeface="Inter"/>
                        </a:rPr>
                        <a:t>Homo historicus</a:t>
                      </a:r>
                      <a:r>
                        <a:rPr lang="en" sz="1200">
                          <a:solidFill>
                            <a:schemeClr val="dk1"/>
                          </a:solidFill>
                          <a:latin typeface="Inter"/>
                          <a:ea typeface="Inter"/>
                          <a:cs typeface="Inter"/>
                          <a:sym typeface="Inter"/>
                        </a:rPr>
                        <a:t>. Bruce Mazlish appears to believe that the meaning of history consists in man's developing historical consciousness. What next!</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composition consists in reasoning improperly from a property of a member of a group to a property of the group itself. This form of error is not restricted to groups of human beings but extends to all classes of things. And as such, it occurs in two varieties: First, it falsely extrapolates a quality of one group member to all group members. A hypothetical example would be committed by a man who observes that a particular American is rich and infers that all Americans, individ­ually, are rich. Second, it is possible to transfer a quality of a member to the group itself. The man observes one rich American and concludes that America itself, as a group, is rich.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*this image was generated by AI</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98" name="Google Shape;98;p17"/>
          <p:cNvPicPr preferRelativeResize="0"/>
          <p:nvPr/>
        </p:nvPicPr>
        <p:blipFill>
          <a:blip r:embed="rId4">
            <a:alphaModFix/>
          </a:blip>
          <a:stretch>
            <a:fillRect/>
          </a:stretch>
        </p:blipFill>
        <p:spPr>
          <a:xfrm>
            <a:off x="4418500" y="5647400"/>
            <a:ext cx="1882575" cy="2823852"/>
          </a:xfrm>
          <a:prstGeom prst="rect">
            <a:avLst/>
          </a:prstGeom>
          <a:noFill/>
          <a:ln>
            <a:noFill/>
          </a:ln>
        </p:spPr>
      </p:pic>
      <p:pic>
        <p:nvPicPr>
          <p:cNvPr id="99" name="Google Shape;99;p17" title="Screen Shot 2025-06-05 at 4.11.17 PM.png"/>
          <p:cNvPicPr preferRelativeResize="0"/>
          <p:nvPr/>
        </p:nvPicPr>
        <p:blipFill>
          <a:blip r:embed="rId5">
            <a:alphaModFix/>
          </a:blip>
          <a:stretch>
            <a:fillRect/>
          </a:stretch>
        </p:blipFill>
        <p:spPr>
          <a:xfrm>
            <a:off x="4697301" y="6314950"/>
            <a:ext cx="256675" cy="130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