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y="10287000" cx="18288000"/>
  <p:notesSz cx="6858000" cy="9144000"/>
  <p:embeddedFontLst>
    <p:embeddedFont>
      <p:font typeface="Halant"/>
      <p:regular r:id="rId14"/>
      <p:bold r:id="rId15"/>
    </p:embeddedFont>
    <p:embeddedFont>
      <p:font typeface="Int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3495FC1-9903-4B67-8A73-1E150BB053A9}">
  <a:tblStyle styleId="{A3495FC1-9903-4B67-8A73-1E150BB053A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Halant-bold.fntdata"/><Relationship Id="rId14" Type="http://schemas.openxmlformats.org/officeDocument/2006/relationships/font" Target="fonts/Halant-regular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f3bacdb7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2f3bacdb78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3330a62d5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33330a62d5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618a834762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3618a834762_0_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618a834762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3618a834762_0_2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63e41bd9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3563e41bd9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618a834762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g3618a834762_0_1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>
            <p:ph type="ctrTitle"/>
          </p:nvPr>
        </p:nvSpPr>
        <p:spPr>
          <a:xfrm>
            <a:off x="623417" y="1489150"/>
            <a:ext cx="17041200" cy="41052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9pPr>
          </a:lstStyle>
          <a:p/>
        </p:txBody>
      </p:sp>
      <p:sp>
        <p:nvSpPr>
          <p:cNvPr id="86" name="Google Shape;86;p14"/>
          <p:cNvSpPr txBox="1"/>
          <p:nvPr>
            <p:ph idx="1" type="subTitle"/>
          </p:nvPr>
        </p:nvSpPr>
        <p:spPr>
          <a:xfrm>
            <a:off x="623400" y="5668250"/>
            <a:ext cx="17041200" cy="1585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87" name="Google Shape;87;p14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623400" y="4301700"/>
            <a:ext cx="17041200" cy="1683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/>
        </p:txBody>
      </p:sp>
      <p:sp>
        <p:nvSpPr>
          <p:cNvPr id="90" name="Google Shape;90;p15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94" name="Google Shape;94;p16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6234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98" name="Google Shape;98;p17"/>
          <p:cNvSpPr txBox="1"/>
          <p:nvPr>
            <p:ph idx="2" type="body"/>
          </p:nvPr>
        </p:nvSpPr>
        <p:spPr>
          <a:xfrm>
            <a:off x="9664800" y="2304950"/>
            <a:ext cx="7999800" cy="6832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06400" lvl="0" marL="457200"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99" name="Google Shape;99;p17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102" name="Google Shape;102;p18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623400" y="1111200"/>
            <a:ext cx="5616000" cy="15114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623400" y="2779200"/>
            <a:ext cx="5616000" cy="63588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106" name="Google Shape;106;p19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980500" y="900300"/>
            <a:ext cx="12735600" cy="81816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/>
        </p:txBody>
      </p:sp>
      <p:sp>
        <p:nvSpPr>
          <p:cNvPr id="109" name="Google Shape;109;p20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/>
          <p:nvPr/>
        </p:nvSpPr>
        <p:spPr>
          <a:xfrm>
            <a:off x="9144000" y="-25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1"/>
          <p:cNvSpPr txBox="1"/>
          <p:nvPr>
            <p:ph type="title"/>
          </p:nvPr>
        </p:nvSpPr>
        <p:spPr>
          <a:xfrm>
            <a:off x="531000" y="2466350"/>
            <a:ext cx="8090400" cy="29646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 algn="ctr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/>
        </p:txBody>
      </p:sp>
      <p:sp>
        <p:nvSpPr>
          <p:cNvPr id="113" name="Google Shape;113;p21"/>
          <p:cNvSpPr txBox="1"/>
          <p:nvPr>
            <p:ph idx="1" type="subTitle"/>
          </p:nvPr>
        </p:nvSpPr>
        <p:spPr>
          <a:xfrm>
            <a:off x="531000" y="5606150"/>
            <a:ext cx="8090400" cy="24702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14" name="Google Shape;114;p21"/>
          <p:cNvSpPr txBox="1"/>
          <p:nvPr>
            <p:ph idx="2" type="body"/>
          </p:nvPr>
        </p:nvSpPr>
        <p:spPr>
          <a:xfrm>
            <a:off x="9879000" y="1448150"/>
            <a:ext cx="7674000" cy="739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457200" lvl="0" marL="45720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15" name="Google Shape;115;p21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idx="1" type="body"/>
          </p:nvPr>
        </p:nvSpPr>
        <p:spPr>
          <a:xfrm>
            <a:off x="623400" y="8461150"/>
            <a:ext cx="11997600" cy="1210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</a:lstStyle>
          <a:p/>
        </p:txBody>
      </p:sp>
      <p:sp>
        <p:nvSpPr>
          <p:cNvPr id="118" name="Google Shape;118;p22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"/>
          <p:cNvSpPr txBox="1"/>
          <p:nvPr>
            <p:ph hasCustomPrompt="1" type="title"/>
          </p:nvPr>
        </p:nvSpPr>
        <p:spPr>
          <a:xfrm>
            <a:off x="623400" y="2212250"/>
            <a:ext cx="17041200" cy="3927000"/>
          </a:xfrm>
          <a:prstGeom prst="rect">
            <a:avLst/>
          </a:prstGeom>
        </p:spPr>
        <p:txBody>
          <a:bodyPr anchorCtr="0" anchor="b" bIns="182850" lIns="182850" spcFirstLastPara="1" rIns="182850" wrap="square" tIns="1828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24000"/>
              <a:buNone/>
              <a:defRPr sz="24000"/>
            </a:lvl9pPr>
          </a:lstStyle>
          <a:p>
            <a:r>
              <a:t>xx%</a:t>
            </a:r>
          </a:p>
        </p:txBody>
      </p:sp>
      <p:sp>
        <p:nvSpPr>
          <p:cNvPr id="121" name="Google Shape;121;p23"/>
          <p:cNvSpPr txBox="1"/>
          <p:nvPr>
            <p:ph idx="1" type="body"/>
          </p:nvPr>
        </p:nvSpPr>
        <p:spPr>
          <a:xfrm>
            <a:off x="623400" y="6304450"/>
            <a:ext cx="17041200" cy="2601600"/>
          </a:xfrm>
          <a:prstGeom prst="rect">
            <a:avLst/>
          </a:prstGeom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algn="ctr">
              <a:spcBef>
                <a:spcPts val="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algn="ctr">
              <a:spcBef>
                <a:spcPts val="0"/>
              </a:spcBef>
              <a:spcAft>
                <a:spcPts val="0"/>
              </a:spcAft>
              <a:buSzPts val="2800"/>
              <a:buChar char="■"/>
              <a:defRPr/>
            </a:lvl9pPr>
          </a:lstStyle>
          <a:p/>
        </p:txBody>
      </p:sp>
      <p:sp>
        <p:nvSpPr>
          <p:cNvPr id="122" name="Google Shape;122;p23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1247775" y="2564607"/>
            <a:ext cx="157734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50" lIns="137150" spcFirstLastPara="1" rIns="137150" wrap="square" tIns="68550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Calibri"/>
              <a:buNone/>
              <a:defRPr b="0" i="0" sz="9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 sz="2800"/>
            </a:lvl9pPr>
          </a:lstStyle>
          <a:p/>
        </p:txBody>
      </p:sp>
      <p:sp>
        <p:nvSpPr>
          <p:cNvPr id="127" name="Google Shape;127;p25"/>
          <p:cNvSpPr txBox="1"/>
          <p:nvPr>
            <p:ph idx="1" type="body"/>
          </p:nvPr>
        </p:nvSpPr>
        <p:spPr>
          <a:xfrm>
            <a:off x="1247775" y="6884194"/>
            <a:ext cx="15773400" cy="22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50" lIns="137150" spcFirstLastPara="1" rIns="137150" wrap="square" tIns="6855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3600"/>
              <a:buFont typeface="Arial"/>
              <a:buNone/>
              <a:defRPr b="0" i="0" sz="3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2400"/>
              </a:spcBef>
              <a:spcAft>
                <a:spcPts val="240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0" type="dt"/>
          </p:nvPr>
        </p:nvSpPr>
        <p:spPr>
          <a:xfrm>
            <a:off x="1257300" y="9534525"/>
            <a:ext cx="41148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50" lIns="137150" spcFirstLastPara="1" rIns="137150" wrap="square" tIns="685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1" type="ftr"/>
          </p:nvPr>
        </p:nvSpPr>
        <p:spPr>
          <a:xfrm>
            <a:off x="6057900" y="9534525"/>
            <a:ext cx="61722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50" lIns="137150" spcFirstLastPara="1" rIns="137150" wrap="square" tIns="685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2" type="sldNum"/>
          </p:nvPr>
        </p:nvSpPr>
        <p:spPr>
          <a:xfrm>
            <a:off x="12915900" y="9534525"/>
            <a:ext cx="41148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50" lIns="137150" spcFirstLastPara="1" rIns="137150" wrap="square" tIns="68550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None/>
              <a:defRPr sz="5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rmAutofit/>
          </a:bodyPr>
          <a:lstStyle>
            <a:lvl1pPr indent="-4572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Char char="●"/>
              <a:defRPr sz="3600">
                <a:solidFill>
                  <a:schemeClr val="dk2"/>
                </a:solidFill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2pPr>
            <a:lvl3pPr indent="-4064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3pPr>
            <a:lvl4pPr indent="-4064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4pPr>
            <a:lvl5pPr indent="-4064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5pPr>
            <a:lvl6pPr indent="-4064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6pPr>
            <a:lvl7pPr indent="-4064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●"/>
              <a:defRPr sz="2800">
                <a:solidFill>
                  <a:schemeClr val="dk2"/>
                </a:solidFill>
              </a:defRPr>
            </a:lvl7pPr>
            <a:lvl8pPr indent="-4064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○"/>
              <a:defRPr sz="2800">
                <a:solidFill>
                  <a:schemeClr val="dk2"/>
                </a:solidFill>
              </a:defRPr>
            </a:lvl8pPr>
            <a:lvl9pPr indent="-4064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  <a:defRPr sz="2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16944916" y="9326434"/>
            <a:ext cx="109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rmAutofit/>
          </a:bodyPr>
          <a:lstStyle>
            <a:lvl1pPr lvl="0" algn="r">
              <a:buNone/>
              <a:defRPr sz="2000">
                <a:solidFill>
                  <a:schemeClr val="dk2"/>
                </a:solidFill>
              </a:defRPr>
            </a:lvl1pPr>
            <a:lvl2pPr lvl="1" algn="r">
              <a:buNone/>
              <a:defRPr sz="2000">
                <a:solidFill>
                  <a:schemeClr val="dk2"/>
                </a:solidFill>
              </a:defRPr>
            </a:lvl2pPr>
            <a:lvl3pPr lvl="2" algn="r">
              <a:buNone/>
              <a:defRPr sz="2000">
                <a:solidFill>
                  <a:schemeClr val="dk2"/>
                </a:solidFill>
              </a:defRPr>
            </a:lvl3pPr>
            <a:lvl4pPr lvl="3" algn="r">
              <a:buNone/>
              <a:defRPr sz="2000">
                <a:solidFill>
                  <a:schemeClr val="dk2"/>
                </a:solidFill>
              </a:defRPr>
            </a:lvl4pPr>
            <a:lvl5pPr lvl="4" algn="r">
              <a:buNone/>
              <a:defRPr sz="2000">
                <a:solidFill>
                  <a:schemeClr val="dk2"/>
                </a:solidFill>
              </a:defRPr>
            </a:lvl5pPr>
            <a:lvl6pPr lvl="5" algn="r">
              <a:buNone/>
              <a:defRPr sz="2000">
                <a:solidFill>
                  <a:schemeClr val="dk2"/>
                </a:solidFill>
              </a:defRPr>
            </a:lvl6pPr>
            <a:lvl7pPr lvl="6" algn="r">
              <a:buNone/>
              <a:defRPr sz="2000">
                <a:solidFill>
                  <a:schemeClr val="dk2"/>
                </a:solidFill>
              </a:defRPr>
            </a:lvl7pPr>
            <a:lvl8pPr lvl="7" algn="r">
              <a:buNone/>
              <a:defRPr sz="2000">
                <a:solidFill>
                  <a:schemeClr val="dk2"/>
                </a:solidFill>
              </a:defRPr>
            </a:lvl8pPr>
            <a:lvl9pPr lvl="8" algn="r">
              <a:buNone/>
              <a:defRPr sz="2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p26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136" name="Google Shape;136;p26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37" name="Google Shape;137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38" name="Google Shape;138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9" name="Google Shape;139;p26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40" name="Google Shape;140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41" name="Google Shape;141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2" name="Google Shape;142;p26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43" name="Google Shape;143;p26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44" name="Google Shape;144;p26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45" name="Google Shape;145;p26"/>
          <p:cNvSpPr txBox="1"/>
          <p:nvPr/>
        </p:nvSpPr>
        <p:spPr>
          <a:xfrm>
            <a:off x="4092088" y="3911778"/>
            <a:ext cx="140799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HISTORIANS’ FALLACIES</a:t>
            </a:r>
            <a:endParaRPr sz="8600"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46" name="Google Shape;146;p26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7" name="Google Shape;147;p26"/>
          <p:cNvSpPr txBox="1"/>
          <p:nvPr/>
        </p:nvSpPr>
        <p:spPr>
          <a:xfrm>
            <a:off x="4092100" y="5394150"/>
            <a:ext cx="14079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2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-US" sz="52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r>
              <a:rPr lang="en-US" sz="52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-US" sz="52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2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Foundational Methodology</a:t>
            </a:r>
            <a:endParaRPr sz="5200"/>
          </a:p>
        </p:txBody>
      </p:sp>
      <p:sp>
        <p:nvSpPr>
          <p:cNvPr id="148" name="Google Shape;148;p26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9" name="Google Shape;149;p26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50" name="Google Shape;150;p26"/>
          <p:cNvCxnSpPr/>
          <p:nvPr/>
        </p:nvCxnSpPr>
        <p:spPr>
          <a:xfrm rot="10800000">
            <a:off x="653933" y="7531"/>
            <a:ext cx="0" cy="28854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1" name="Google Shape;151;p26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/>
          <p:nvPr/>
        </p:nvSpPr>
        <p:spPr>
          <a:xfrm>
            <a:off x="1791375" y="3566926"/>
            <a:ext cx="14705400" cy="299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4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can avoiding fallacies help historians better understand the past?</a:t>
            </a:r>
            <a:endParaRPr i="1" sz="4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8" name="Google Shape;158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59" name="Google Shape;159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0" name="Google Shape;160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1" name="Google Shape;161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2" name="Google Shape;162;p2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8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1400"/>
            </a:p>
          </p:txBody>
        </p:sp>
        <p:cxnSp>
          <p:nvCxnSpPr>
            <p:cNvPr id="163" name="Google Shape;163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4" name="Google Shape;164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5" name="Google Shape;165;p27"/>
          <p:cNvSpPr txBox="1"/>
          <p:nvPr/>
        </p:nvSpPr>
        <p:spPr>
          <a:xfrm>
            <a:off x="2553980" y="1943100"/>
            <a:ext cx="13180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1400"/>
          </a:p>
        </p:txBody>
      </p:sp>
      <p:grpSp>
        <p:nvGrpSpPr>
          <p:cNvPr id="166" name="Google Shape;166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67" name="Google Shape;167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8" name="Google Shape;168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50" lIns="91450" spcFirstLastPara="1" rIns="91450" wrap="square" tIns="914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2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6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1400">
                <a:solidFill>
                  <a:schemeClr val="lt1"/>
                </a:solidFill>
              </a:endParaRPr>
            </a:p>
          </p:txBody>
        </p:sp>
      </p:grpSp>
      <p:sp>
        <p:nvSpPr>
          <p:cNvPr id="171" name="Google Shape;171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77" name="Google Shape;177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78" name="Google Shape;178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" name="Google Shape;179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0" name="Google Shape;180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sp>
        <p:nvSpPr>
          <p:cNvPr id="181" name="Google Shape;181;p28"/>
          <p:cNvSpPr/>
          <p:nvPr/>
        </p:nvSpPr>
        <p:spPr>
          <a:xfrm>
            <a:off x="10469620" y="924849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2" name="Google Shape;182;p28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3" name="Google Shape;183;p28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184" name="Google Shape;184;p2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85" name="Google Shape;185;p2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6" name="Google Shape;186;p28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87" name="Google Shape;187;p28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8" name="Google Shape;188;p28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9" name="Google Shape;189;p28"/>
          <p:cNvSpPr txBox="1"/>
          <p:nvPr/>
        </p:nvSpPr>
        <p:spPr>
          <a:xfrm>
            <a:off x="1789275" y="2498050"/>
            <a:ext cx="9376500" cy="442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We can think of the primary job of the historian in two ways: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35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Inter"/>
              <a:buAutoNum type="arabicPeriod"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understand people from a time and place not like our own.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3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Inter"/>
              <a:buAutoNum type="arabicPeriod"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provide the most accurate picture of the past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0" name="Google Shape;190;p28"/>
          <p:cNvSpPr txBox="1"/>
          <p:nvPr/>
        </p:nvSpPr>
        <p:spPr>
          <a:xfrm>
            <a:off x="1273912" y="876300"/>
            <a:ext cx="14460000" cy="10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JOB OF A HISTORIAN</a:t>
            </a:r>
            <a:endParaRPr sz="100"/>
          </a:p>
        </p:txBody>
      </p:sp>
      <p:sp>
        <p:nvSpPr>
          <p:cNvPr id="191" name="Google Shape;191;p28"/>
          <p:cNvSpPr txBox="1"/>
          <p:nvPr/>
        </p:nvSpPr>
        <p:spPr>
          <a:xfrm>
            <a:off x="1794759" y="7425475"/>
            <a:ext cx="146985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-US" sz="40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Being thoughtful about how we research and tell stories of the past is critical if we are to do both well.</a:t>
            </a:r>
            <a:endParaRPr b="1" sz="40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92" name="Google Shape;192;p28" title="Thesis_Statement@2x transparen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861550" y="2182900"/>
            <a:ext cx="3841600" cy="384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8"/>
          <p:cNvSpPr txBox="1"/>
          <p:nvPr/>
        </p:nvSpPr>
        <p:spPr>
          <a:xfrm>
            <a:off x="13726950" y="5696750"/>
            <a:ext cx="2110800" cy="5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Evaluating Arguments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Google Shape;198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9" name="Google Shape;199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0" name="Google Shape;200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2" name="Google Shape;202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203" name="Google Shape;203;p29"/>
          <p:cNvSpPr/>
          <p:nvPr/>
        </p:nvSpPr>
        <p:spPr>
          <a:xfrm>
            <a:off x="10469620" y="924849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4" name="Google Shape;204;p29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5" name="Google Shape;205;p29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206" name="Google Shape;206;p29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07" name="Google Shape;207;p29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8" name="Google Shape;208;p29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209" name="Google Shape;209;p29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0" name="Google Shape;210;p29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1" name="Google Shape;211;p29"/>
          <p:cNvSpPr txBox="1"/>
          <p:nvPr/>
        </p:nvSpPr>
        <p:spPr>
          <a:xfrm>
            <a:off x="1789275" y="2498050"/>
            <a:ext cx="9376500" cy="49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 far, we’ve engaged with methods that scholars </a:t>
            </a:r>
            <a:r>
              <a:rPr i="1"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should</a:t>
            </a: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use, that is, examples of </a:t>
            </a:r>
            <a:r>
              <a:rPr i="1"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good scholarship</a:t>
            </a: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This lesson provides an opportunity to explore methods that scholars should avoid, as non-examples can often be as helpful as examples when learning.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2" name="Google Shape;212;p29"/>
          <p:cNvSpPr txBox="1"/>
          <p:nvPr/>
        </p:nvSpPr>
        <p:spPr>
          <a:xfrm>
            <a:off x="1273912" y="876300"/>
            <a:ext cx="14460000" cy="10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HISTORIANS’ FALLACIES</a:t>
            </a:r>
            <a:endParaRPr sz="100"/>
          </a:p>
        </p:txBody>
      </p:sp>
      <p:pic>
        <p:nvPicPr>
          <p:cNvPr id="213" name="Google Shape;21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50775" y="2374763"/>
            <a:ext cx="4152900" cy="617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0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19" name="Google Shape;219;p3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20" name="Google Shape;220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1" name="Google Shape;221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2" name="Google Shape;222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3" name="Google Shape;223;p3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8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1400"/>
            </a:p>
          </p:txBody>
        </p:sp>
        <p:cxnSp>
          <p:nvCxnSpPr>
            <p:cNvPr id="224" name="Google Shape;224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5" name="Google Shape;225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26" name="Google Shape;226;p30"/>
          <p:cNvSpPr txBox="1"/>
          <p:nvPr/>
        </p:nvSpPr>
        <p:spPr>
          <a:xfrm>
            <a:off x="2553980" y="495300"/>
            <a:ext cx="13180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STATIONS PREVIEW</a:t>
            </a:r>
            <a:endParaRPr sz="1400"/>
          </a:p>
        </p:txBody>
      </p:sp>
      <p:grpSp>
        <p:nvGrpSpPr>
          <p:cNvPr id="227" name="Google Shape;227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8" name="Google Shape;228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9" name="Google Shape;229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50" lIns="91450" spcFirstLastPara="1" rIns="91450" wrap="square" tIns="914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1" name="Google Shape;231;p3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6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1400">
                <a:solidFill>
                  <a:schemeClr val="lt1"/>
                </a:solidFill>
              </a:endParaRPr>
            </a:p>
          </p:txBody>
        </p:sp>
      </p:grpSp>
      <p:sp>
        <p:nvSpPr>
          <p:cNvPr id="232" name="Google Shape;232;p30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aphicFrame>
        <p:nvGraphicFramePr>
          <p:cNvPr id="233" name="Google Shape;233;p30"/>
          <p:cNvGraphicFramePr/>
          <p:nvPr/>
        </p:nvGraphicFramePr>
        <p:xfrm>
          <a:off x="952500" y="19431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{A3495FC1-9903-4B67-8A73-1E150BB053A9}</a:tableStyleId>
              </a:tblPr>
              <a:tblGrid>
                <a:gridCol w="5462425"/>
                <a:gridCol w="5462425"/>
                <a:gridCol w="5462425"/>
              </a:tblGrid>
              <a:tr h="775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Station 1: </a:t>
                      </a: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Fallacies of Question-Framing</a:t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EFFE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Station 2: </a:t>
                      </a: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Fallacies of Factual Verification</a:t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EFFE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Station 3: </a:t>
                      </a: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Fallacies of Factual Significance</a:t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EFFEF9"/>
                    </a:solidFill>
                  </a:tcPr>
                </a:tc>
              </a:tr>
              <a:tr h="1986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fallacy of false dichotomous questions is an example of a fallacy of question-framing, that is a fallacy that scholars commit at the beginning of the research process.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fallacy of the prevalent proof is an example of factual verification, a fallacy that scholars commit during the research process.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pragmatic fallacy is an example of factual significance, a fallacy that scholars commit during the research process, specifically when deciding what to cite as support of a claim.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775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Station 4: </a:t>
                      </a: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Fallacies of Generalization and Narration</a:t>
                      </a:r>
                      <a:endParaRPr b="1" i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EFFE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Station 5: </a:t>
                      </a:r>
                      <a:r>
                        <a:rPr b="1"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Fallacies of Motivation and Composition</a:t>
                      </a:r>
                      <a:endParaRPr b="1"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solidFill>
                      <a:srgbClr val="EFFE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265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fallacy of the lonely fact is an example of a fallacy of generalization, that is, a fallacy that scholars commit when trying to prove an argument.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didactic fallacy is an example of a fallacy of narration, that is, a fallacy that scholars commit when communicating their argument.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fallacy of the one-dimensional man is a fallacy of motivation, that is, a fallacy that scholars commit during the process of explanation, especially explaining causes.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2200">
                          <a:latin typeface="Inter"/>
                          <a:ea typeface="Inter"/>
                          <a:cs typeface="Inter"/>
                          <a:sym typeface="Inter"/>
                        </a:rPr>
                        <a:t>The fallacy of composition is a fallacy that scholars commit during the process of explaining dynamics and histories of groups.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4" name="Google Shape;234;p30"/>
          <p:cNvSpPr txBox="1"/>
          <p:nvPr/>
        </p:nvSpPr>
        <p:spPr>
          <a:xfrm>
            <a:off x="12257156" y="5441800"/>
            <a:ext cx="50883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-US" sz="36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Each station contains a complex reading. Seek to </a:t>
            </a:r>
            <a:r>
              <a:rPr b="1" lang="en-US" sz="36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understand the main idea even though the text is difficult. </a:t>
            </a:r>
            <a:endParaRPr b="1" sz="36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1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0" name="Google Shape;240;p31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41" name="Google Shape;241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42" name="Google Shape;242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43" name="Google Shape;243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4" name="Google Shape;244;p3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8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1400"/>
            </a:p>
          </p:txBody>
        </p:sp>
        <p:cxnSp>
          <p:nvCxnSpPr>
            <p:cNvPr id="245" name="Google Shape;245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46" name="Google Shape;246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47" name="Google Shape;247;p3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8" name="Google Shape;248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9" name="Google Shape;249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50" lIns="91450" spcFirstLastPara="1" rIns="91450" wrap="square" tIns="914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" name="Google Shape;250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1" name="Google Shape;251;p3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6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1400">
                <a:solidFill>
                  <a:schemeClr val="lt1"/>
                </a:solidFill>
              </a:endParaRPr>
            </a:p>
          </p:txBody>
        </p:sp>
      </p:grpSp>
      <p:sp>
        <p:nvSpPr>
          <p:cNvPr id="252" name="Google Shape;252;p31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3" name="Google Shape;253;p31"/>
          <p:cNvSpPr txBox="1"/>
          <p:nvPr/>
        </p:nvSpPr>
        <p:spPr>
          <a:xfrm>
            <a:off x="2553905" y="657575"/>
            <a:ext cx="13180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STATIONS DIRECTIONS</a:t>
            </a:r>
            <a:endParaRPr sz="1400"/>
          </a:p>
        </p:txBody>
      </p:sp>
      <p:sp>
        <p:nvSpPr>
          <p:cNvPr id="254" name="Google Shape;254;p31"/>
          <p:cNvSpPr txBox="1"/>
          <p:nvPr/>
        </p:nvSpPr>
        <p:spPr>
          <a:xfrm>
            <a:off x="371025" y="2413000"/>
            <a:ext cx="9689100" cy="62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Each station highlights 1-2 </a:t>
            </a: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fallacies</a:t>
            </a: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that are common in scholarship.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At each station: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3550" lvl="0" marL="11430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Inter"/>
              <a:buAutoNum type="arabicPeriod"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Identify the fallacy(ies)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3550" lvl="0" marL="1143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Inter"/>
              <a:buAutoNum type="arabicPeriod"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Complete an abbreviated “Reduce It” protocol to summarize the fallacy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63550" lvl="0" marL="1143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Inter"/>
              <a:buAutoNum type="arabicPeriod"/>
            </a:pP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Come up with one example of this fallacy that you might see in conducting research </a:t>
            </a:r>
            <a:r>
              <a:rPr i="1"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or</a:t>
            </a:r>
            <a:r>
              <a:rPr lang="en-US" sz="3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in regular life</a:t>
            </a:r>
            <a:endParaRPr sz="3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55" name="Google Shape;255;p31"/>
          <p:cNvPicPr preferRelativeResize="0"/>
          <p:nvPr/>
        </p:nvPicPr>
        <p:blipFill rotWithShape="1">
          <a:blip r:embed="rId4">
            <a:alphaModFix/>
          </a:blip>
          <a:srcRect b="31128" l="20223" r="33167" t="24109"/>
          <a:stretch/>
        </p:blipFill>
        <p:spPr>
          <a:xfrm>
            <a:off x="10340386" y="2665775"/>
            <a:ext cx="7081390" cy="45330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