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T Serif"/>
      <p:regular r:id="rId19"/>
      <p:bold r:id="rId20"/>
      <p:italic r:id="rId21"/>
      <p:boldItalic r:id="rId22"/>
    </p:embeddedFont>
    <p:embeddedFont>
      <p:font typeface="Plus Jakarta Sans Medium"/>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A287EFB-32E1-446D-A9B3-0634AF2C3DDD}">
  <a:tblStyle styleId="{6A287EFB-32E1-446D-A9B3-0634AF2C3DD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TSerif-bold.fntdata"/><Relationship Id="rId22" Type="http://schemas.openxmlformats.org/officeDocument/2006/relationships/font" Target="fonts/PTSerif-boldItalic.fntdata"/><Relationship Id="rId21" Type="http://schemas.openxmlformats.org/officeDocument/2006/relationships/font" Target="fonts/PTSerif-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regular.fntdata"/><Relationship Id="rId12" Type="http://schemas.openxmlformats.org/officeDocument/2006/relationships/slide" Target="slides/slide5.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19" Type="http://schemas.openxmlformats.org/officeDocument/2006/relationships/font" Target="fonts/PTSerif-regular.fntdata"/><Relationship Id="rId18" Type="http://schemas.openxmlformats.org/officeDocument/2006/relationships/font" Target="fonts/Inter-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728463e63c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728463e63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375b2eb4bc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375b2eb4bc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75b2eb4bca_0_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75b2eb4bca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75c6248a9b_0_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375c6248a9b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75c6248a9b_0_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75c6248a9b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Overview</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Unit Reflection</a:t>
            </a:r>
            <a:endParaRPr sz="2100">
              <a:solidFill>
                <a:schemeClr val="dk1"/>
              </a:solidFill>
              <a:latin typeface="Plus Jakarta Sans Medium"/>
              <a:ea typeface="Plus Jakarta Sans Medium"/>
              <a:cs typeface="Plus Jakarta Sans Medium"/>
              <a:sym typeface="Plus Jakarta Sans Medium"/>
            </a:endParaRPr>
          </a:p>
        </p:txBody>
      </p:sp>
      <p:sp>
        <p:nvSpPr>
          <p:cNvPr id="100" name="Google Shape;100;p25"/>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90131" y="9348146"/>
            <a:ext cx="425136" cy="425136"/>
          </a:xfrm>
          <a:prstGeom prst="rect">
            <a:avLst/>
          </a:prstGeom>
          <a:noFill/>
          <a:ln>
            <a:noFill/>
          </a:ln>
        </p:spPr>
      </p:pic>
      <p:sp>
        <p:nvSpPr>
          <p:cNvPr id="102" name="Google Shape;102;p25"/>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3" name="Google Shape;103;p25"/>
          <p:cNvSpPr txBox="1"/>
          <p:nvPr/>
        </p:nvSpPr>
        <p:spPr>
          <a:xfrm>
            <a:off x="670050" y="11112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04" name="Google Shape;104;p25"/>
          <p:cNvPicPr preferRelativeResize="0"/>
          <p:nvPr/>
        </p:nvPicPr>
        <p:blipFill>
          <a:blip r:embed="rId4">
            <a:alphaModFix/>
          </a:blip>
          <a:stretch>
            <a:fillRect/>
          </a:stretch>
        </p:blipFill>
        <p:spPr>
          <a:xfrm>
            <a:off x="216272" y="110272"/>
            <a:ext cx="1041739" cy="431978"/>
          </a:xfrm>
          <a:prstGeom prst="rect">
            <a:avLst/>
          </a:prstGeom>
          <a:noFill/>
          <a:ln>
            <a:noFill/>
          </a:ln>
        </p:spPr>
      </p:pic>
      <p:sp>
        <p:nvSpPr>
          <p:cNvPr id="105" name="Google Shape;105;p25"/>
          <p:cNvSpPr txBox="1"/>
          <p:nvPr/>
        </p:nvSpPr>
        <p:spPr>
          <a:xfrm>
            <a:off x="481800" y="2010450"/>
            <a:ext cx="6586200" cy="11565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ctr">
              <a:lnSpc>
                <a:spcPct val="115000"/>
              </a:lnSpc>
              <a:spcBef>
                <a:spcPts val="1200"/>
              </a:spcBef>
              <a:spcAft>
                <a:spcPts val="0"/>
              </a:spcAft>
              <a:buNone/>
            </a:pPr>
            <a:r>
              <a:rPr b="1" lang="en" sz="1200">
                <a:solidFill>
                  <a:srgbClr val="000000"/>
                </a:solidFill>
                <a:latin typeface="Inter"/>
                <a:ea typeface="Inter"/>
                <a:cs typeface="Inter"/>
                <a:sym typeface="Inter"/>
              </a:rPr>
              <a:t>Overview and Purpose</a:t>
            </a:r>
            <a:endParaRPr sz="1200">
              <a:solidFill>
                <a:schemeClr val="dk1"/>
              </a:solidFill>
              <a:latin typeface="PT Serif"/>
              <a:ea typeface="PT Serif"/>
              <a:cs typeface="PT Serif"/>
              <a:sym typeface="PT Serif"/>
            </a:endParaRPr>
          </a:p>
          <a:p>
            <a:pPr indent="0" lvl="0" marL="0" rtl="0" algn="ctr">
              <a:spcBef>
                <a:spcPts val="1200"/>
              </a:spcBef>
              <a:spcAft>
                <a:spcPts val="0"/>
              </a:spcAft>
              <a:buNone/>
            </a:pPr>
            <a:r>
              <a:rPr lang="en" sz="1200">
                <a:solidFill>
                  <a:schemeClr val="dk1"/>
                </a:solidFill>
                <a:latin typeface="Inter"/>
                <a:ea typeface="Inter"/>
                <a:cs typeface="Inter"/>
                <a:sym typeface="Inter"/>
              </a:rPr>
              <a:t>I will reflect on the different ways of knowing I’ve studied—and evaluate how they shape history, truth, and power. I’ll consider how honoring diverse stories helps build justice and understanding in our communities.</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15000"/>
              </a:lnSpc>
              <a:spcBef>
                <a:spcPts val="1200"/>
              </a:spcBef>
              <a:spcAft>
                <a:spcPts val="1200"/>
              </a:spcAft>
              <a:buNone/>
            </a:pPr>
            <a:r>
              <a:t/>
            </a:r>
            <a:endParaRPr sz="1200">
              <a:solidFill>
                <a:srgbClr val="000000"/>
              </a:solidFill>
              <a:latin typeface="Inter"/>
              <a:ea typeface="Inter"/>
              <a:cs typeface="Inter"/>
              <a:sym typeface="Inter"/>
            </a:endParaRPr>
          </a:p>
        </p:txBody>
      </p:sp>
      <p:sp>
        <p:nvSpPr>
          <p:cNvPr id="106" name="Google Shape;106;p25"/>
          <p:cNvSpPr txBox="1"/>
          <p:nvPr/>
        </p:nvSpPr>
        <p:spPr>
          <a:xfrm>
            <a:off x="481800" y="1517688"/>
            <a:ext cx="6586200" cy="4944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rgbClr val="000000"/>
                </a:solidFill>
                <a:latin typeface="Inter"/>
                <a:ea typeface="Inter"/>
                <a:cs typeface="Inter"/>
                <a:sym typeface="Inter"/>
              </a:rPr>
              <a:t>Lesson </a:t>
            </a:r>
            <a:r>
              <a:rPr b="1" lang="en" sz="1800">
                <a:latin typeface="Inter"/>
                <a:ea typeface="Inter"/>
                <a:cs typeface="Inter"/>
                <a:sym typeface="Inter"/>
              </a:rPr>
              <a:t>8</a:t>
            </a:r>
            <a:r>
              <a:rPr b="1" lang="en" sz="1800">
                <a:solidFill>
                  <a:srgbClr val="000000"/>
                </a:solidFill>
                <a:latin typeface="Inter"/>
                <a:ea typeface="Inter"/>
                <a:cs typeface="Inter"/>
                <a:sym typeface="Inter"/>
              </a:rPr>
              <a:t>: Unit Reflection </a:t>
            </a:r>
            <a:endParaRPr b="1" sz="1800">
              <a:solidFill>
                <a:srgbClr val="000000"/>
              </a:solidFill>
              <a:latin typeface="Inter"/>
              <a:ea typeface="Inter"/>
              <a:cs typeface="Inter"/>
              <a:sym typeface="Inter"/>
            </a:endParaRPr>
          </a:p>
        </p:txBody>
      </p:sp>
      <p:sp>
        <p:nvSpPr>
          <p:cNvPr id="107" name="Google Shape;107;p25"/>
          <p:cNvSpPr txBox="1"/>
          <p:nvPr/>
        </p:nvSpPr>
        <p:spPr>
          <a:xfrm>
            <a:off x="481800" y="3408750"/>
            <a:ext cx="2925300" cy="15813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500">
                <a:solidFill>
                  <a:srgbClr val="000000"/>
                </a:solidFill>
                <a:latin typeface="Inter"/>
                <a:ea typeface="Inter"/>
                <a:cs typeface="Inter"/>
                <a:sym typeface="Inter"/>
              </a:rPr>
              <a:t>Unit Essential Question:</a:t>
            </a:r>
            <a:endParaRPr b="1" sz="1500">
              <a:solidFill>
                <a:srgbClr val="000000"/>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rPr lang="en" sz="1200">
                <a:solidFill>
                  <a:schemeClr val="dk1"/>
                </a:solidFill>
                <a:latin typeface="Inter"/>
                <a:ea typeface="Inter"/>
                <a:cs typeface="Inter"/>
                <a:sym typeface="Inter"/>
              </a:rPr>
              <a:t>How have origin stories and cultural ways of knowing shaped what communities believe, how they live, and how they understand their place in history?</a:t>
            </a:r>
            <a:endParaRPr b="1" sz="2000">
              <a:solidFill>
                <a:srgbClr val="000000"/>
              </a:solidFill>
              <a:latin typeface="Inter"/>
              <a:ea typeface="Inter"/>
              <a:cs typeface="Inter"/>
              <a:sym typeface="Inter"/>
            </a:endParaRPr>
          </a:p>
        </p:txBody>
      </p:sp>
      <p:sp>
        <p:nvSpPr>
          <p:cNvPr id="108" name="Google Shape;108;p25"/>
          <p:cNvSpPr txBox="1"/>
          <p:nvPr/>
        </p:nvSpPr>
        <p:spPr>
          <a:xfrm>
            <a:off x="4142700" y="3408750"/>
            <a:ext cx="2925300" cy="15813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500">
                <a:solidFill>
                  <a:srgbClr val="000000"/>
                </a:solidFill>
                <a:latin typeface="Inter"/>
                <a:ea typeface="Inter"/>
                <a:cs typeface="Inter"/>
                <a:sym typeface="Inter"/>
              </a:rPr>
              <a:t>Supporting Question:</a:t>
            </a:r>
            <a:endParaRPr b="1" sz="1500">
              <a:solidFill>
                <a:srgbClr val="000000"/>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500">
              <a:solidFill>
                <a:srgbClr val="000000"/>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does recognizing diverse ways of knowing and storytelling change how we understand history, identity, and community today?</a:t>
            </a:r>
            <a:endParaRPr sz="1200">
              <a:solidFill>
                <a:schemeClr val="dk1"/>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p:txBody>
      </p:sp>
      <p:sp>
        <p:nvSpPr>
          <p:cNvPr id="109" name="Google Shape;109;p25"/>
          <p:cNvSpPr txBox="1"/>
          <p:nvPr/>
        </p:nvSpPr>
        <p:spPr>
          <a:xfrm>
            <a:off x="444300" y="5324850"/>
            <a:ext cx="6661200" cy="33246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rgbClr val="000000"/>
                </a:solidFill>
                <a:latin typeface="Inter"/>
                <a:ea typeface="Inter"/>
                <a:cs typeface="Inter"/>
                <a:sym typeface="Inter"/>
              </a:rPr>
              <a:t>Lesson Overview</a:t>
            </a:r>
            <a:endParaRPr b="1" sz="1200">
              <a:solidFill>
                <a:srgbClr val="000000"/>
              </a:solidFill>
              <a:latin typeface="Inter"/>
              <a:ea typeface="Inter"/>
              <a:cs typeface="Inter"/>
              <a:sym typeface="Inter"/>
            </a:endParaRPr>
          </a:p>
          <a:p>
            <a:pPr indent="0" lvl="0" marL="0" rtl="0" algn="ctr">
              <a:spcBef>
                <a:spcPts val="0"/>
              </a:spcBef>
              <a:spcAft>
                <a:spcPts val="0"/>
              </a:spcAft>
              <a:buNone/>
            </a:pPr>
            <a:r>
              <a:t/>
            </a:r>
            <a:endParaRPr b="1" sz="1200">
              <a:solidFill>
                <a:srgbClr val="000000"/>
              </a:solidFill>
              <a:latin typeface="Inter"/>
              <a:ea typeface="Inter"/>
              <a:cs typeface="Inter"/>
              <a:sym typeface="Inter"/>
            </a:endParaRPr>
          </a:p>
          <a:p>
            <a:pPr indent="0" lvl="0" marL="0" rtl="0" algn="l">
              <a:lnSpc>
                <a:spcPct val="100000"/>
              </a:lnSpc>
              <a:spcBef>
                <a:spcPts val="1200"/>
              </a:spcBef>
              <a:spcAft>
                <a:spcPts val="0"/>
              </a:spcAft>
              <a:buNone/>
            </a:pPr>
            <a:r>
              <a:rPr b="1" lang="en" sz="1200">
                <a:solidFill>
                  <a:schemeClr val="dk1"/>
                </a:solidFill>
                <a:latin typeface="Inter"/>
                <a:ea typeface="Inter"/>
                <a:cs typeface="Inter"/>
                <a:sym typeface="Inter"/>
              </a:rPr>
              <a:t>Step 1: Post-Unit Reflection</a:t>
            </a:r>
            <a:endParaRPr sz="1200">
              <a:solidFill>
                <a:schemeClr val="dk1"/>
              </a:solidFill>
              <a:latin typeface="Inter"/>
              <a:ea typeface="Inter"/>
              <a:cs typeface="Inter"/>
              <a:sym typeface="Inter"/>
            </a:endParaRPr>
          </a:p>
          <a:p>
            <a:pPr indent="-304800" lvl="0" marL="457200" rtl="0" algn="l">
              <a:lnSpc>
                <a:spcPct val="100000"/>
              </a:lnSpc>
              <a:spcBef>
                <a:spcPts val="1200"/>
              </a:spcBef>
              <a:spcAft>
                <a:spcPts val="0"/>
              </a:spcAft>
              <a:buClr>
                <a:schemeClr val="dk1"/>
              </a:buClr>
              <a:buSzPts val="1200"/>
              <a:buFont typeface="Inter"/>
              <a:buChar char="●"/>
            </a:pPr>
            <a:r>
              <a:rPr lang="en" sz="1200">
                <a:solidFill>
                  <a:schemeClr val="dk1"/>
                </a:solidFill>
                <a:latin typeface="Inter"/>
                <a:ea typeface="Inter"/>
                <a:cs typeface="Inter"/>
                <a:sym typeface="Inter"/>
              </a:rPr>
              <a:t>Students will reflect on their learning throughout the unit, considering key takeaways, challenges, and personal growth.</a:t>
            </a:r>
            <a:endParaRPr sz="1200">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rPr b="1" lang="en" sz="1200">
                <a:solidFill>
                  <a:schemeClr val="dk1"/>
                </a:solidFill>
                <a:latin typeface="Inter"/>
                <a:ea typeface="Inter"/>
                <a:cs typeface="Inter"/>
                <a:sym typeface="Inter"/>
              </a:rPr>
              <a:t>Step 2: Inquiry Journal – Essential Question CERER Response</a:t>
            </a:r>
            <a:endParaRPr sz="1200">
              <a:solidFill>
                <a:schemeClr val="dk1"/>
              </a:solidFill>
              <a:latin typeface="Inter"/>
              <a:ea typeface="Inter"/>
              <a:cs typeface="Inter"/>
              <a:sym typeface="Inter"/>
            </a:endParaRPr>
          </a:p>
          <a:p>
            <a:pPr indent="-304800" lvl="0" marL="457200" rtl="0" algn="l">
              <a:lnSpc>
                <a:spcPct val="100000"/>
              </a:lnSpc>
              <a:spcBef>
                <a:spcPts val="1200"/>
              </a:spcBef>
              <a:spcAft>
                <a:spcPts val="0"/>
              </a:spcAft>
              <a:buClr>
                <a:schemeClr val="dk1"/>
              </a:buClr>
              <a:buSzPts val="1200"/>
              <a:buFont typeface="Inter"/>
              <a:buChar char="●"/>
            </a:pPr>
            <a:r>
              <a:rPr lang="en" sz="1200">
                <a:solidFill>
                  <a:schemeClr val="dk1"/>
                </a:solidFill>
                <a:latin typeface="Inter"/>
                <a:ea typeface="Inter"/>
                <a:cs typeface="Inter"/>
                <a:sym typeface="Inter"/>
              </a:rPr>
              <a:t>Using the CERER framework (Claim, Evidence, Reasoning, Evidence, Reasoning), students will respond to the unit’s essential question in their Inquiry Journal.</a:t>
            </a:r>
            <a:endParaRPr sz="1200">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rPr b="1" lang="en" sz="1200">
                <a:solidFill>
                  <a:schemeClr val="dk1"/>
                </a:solidFill>
                <a:latin typeface="Inter"/>
                <a:ea typeface="Inter"/>
                <a:cs typeface="Inter"/>
                <a:sym typeface="Inter"/>
              </a:rPr>
              <a:t>Step 3: Partner Share &amp; Discussion Notes</a:t>
            </a:r>
            <a:endParaRPr b="1" sz="1200">
              <a:solidFill>
                <a:schemeClr val="dk1"/>
              </a:solidFill>
              <a:latin typeface="Inter"/>
              <a:ea typeface="Inter"/>
              <a:cs typeface="Inter"/>
              <a:sym typeface="Inter"/>
            </a:endParaRPr>
          </a:p>
          <a:p>
            <a:pPr indent="-304800" lvl="0" marL="457200" rtl="0" algn="l">
              <a:lnSpc>
                <a:spcPct val="100000"/>
              </a:lnSpc>
              <a:spcBef>
                <a:spcPts val="1200"/>
              </a:spcBef>
              <a:spcAft>
                <a:spcPts val="0"/>
              </a:spcAft>
              <a:buClr>
                <a:schemeClr val="dk1"/>
              </a:buClr>
              <a:buSzPts val="1200"/>
              <a:buFont typeface="Inter"/>
              <a:buChar char="●"/>
            </a:pPr>
            <a:r>
              <a:rPr lang="en" sz="1200">
                <a:solidFill>
                  <a:schemeClr val="dk1"/>
                </a:solidFill>
                <a:latin typeface="Inter"/>
                <a:ea typeface="Inter"/>
                <a:cs typeface="Inter"/>
                <a:sym typeface="Inter"/>
              </a:rPr>
              <a:t>Students will share their Inquiry Journal  response with a partner, engaging in meaningful dialogue. During the discussion, they will take notes on their partner’s perspective and any insights gained.</a:t>
            </a:r>
            <a:endParaRPr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3" name="Shape 113"/>
        <p:cNvGrpSpPr/>
        <p:nvPr/>
      </p:nvGrpSpPr>
      <p:grpSpPr>
        <a:xfrm>
          <a:off x="0" y="0"/>
          <a:ext cx="0" cy="0"/>
          <a:chOff x="0" y="0"/>
          <a:chExt cx="0" cy="0"/>
        </a:xfrm>
      </p:grpSpPr>
      <p:sp>
        <p:nvSpPr>
          <p:cNvPr id="114" name="Google Shape;114;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Post Unit Reflection</a:t>
            </a:r>
            <a:endParaRPr sz="1900">
              <a:solidFill>
                <a:schemeClr val="dk1"/>
              </a:solidFill>
              <a:latin typeface="Halant"/>
              <a:ea typeface="Halant"/>
              <a:cs typeface="Halant"/>
              <a:sym typeface="Halant"/>
            </a:endParaRPr>
          </a:p>
        </p:txBody>
      </p:sp>
      <p:pic>
        <p:nvPicPr>
          <p:cNvPr id="115" name="Google Shape;115;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6" name="Google Shape;116;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7" name="Google Shape;117;p26"/>
          <p:cNvSpPr txBox="1"/>
          <p:nvPr/>
        </p:nvSpPr>
        <p:spPr>
          <a:xfrm>
            <a:off x="455250" y="577500"/>
            <a:ext cx="6861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at least </a:t>
            </a:r>
            <a:r>
              <a:rPr b="1" lang="en" sz="1200">
                <a:solidFill>
                  <a:schemeClr val="dk1"/>
                </a:solidFill>
                <a:latin typeface="Halant"/>
                <a:ea typeface="Halant"/>
                <a:cs typeface="Halant"/>
                <a:sym typeface="Halant"/>
              </a:rPr>
              <a:t>5 </a:t>
            </a:r>
            <a:r>
              <a:rPr b="1" lang="en" sz="1200">
                <a:solidFill>
                  <a:schemeClr val="dk1"/>
                </a:solidFill>
                <a:latin typeface="Halant"/>
                <a:ea typeface="Halant"/>
                <a:cs typeface="Halant"/>
                <a:sym typeface="Halant"/>
              </a:rPr>
              <a:t>vocabulary</a:t>
            </a:r>
            <a:r>
              <a:rPr b="1" lang="en" sz="1200">
                <a:solidFill>
                  <a:schemeClr val="dk1"/>
                </a:solidFill>
                <a:latin typeface="Halant"/>
                <a:ea typeface="Halant"/>
                <a:cs typeface="Halant"/>
                <a:sym typeface="Halant"/>
              </a:rPr>
              <a:t> </a:t>
            </a:r>
            <a:r>
              <a:rPr b="1" lang="en" sz="1200">
                <a:solidFill>
                  <a:schemeClr val="dk1"/>
                </a:solidFill>
                <a:latin typeface="Halant"/>
                <a:ea typeface="Halant"/>
                <a:cs typeface="Halant"/>
                <a:sym typeface="Halant"/>
              </a:rPr>
              <a:t>words</a:t>
            </a:r>
            <a:r>
              <a:rPr lang="en" sz="1200">
                <a:solidFill>
                  <a:schemeClr val="dk1"/>
                </a:solidFill>
                <a:latin typeface="Halant"/>
                <a:ea typeface="Halant"/>
                <a:cs typeface="Halant"/>
                <a:sym typeface="Halant"/>
              </a:rPr>
              <a:t> from the word bank in </a:t>
            </a:r>
            <a:r>
              <a:rPr b="1" lang="en" sz="1200">
                <a:solidFill>
                  <a:schemeClr val="dk1"/>
                </a:solidFill>
                <a:latin typeface="Halant"/>
                <a:ea typeface="Halant"/>
                <a:cs typeface="Halant"/>
                <a:sym typeface="Halant"/>
              </a:rPr>
              <a:t>total</a:t>
            </a:r>
            <a:r>
              <a:rPr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respond</a:t>
            </a:r>
            <a:r>
              <a:rPr lang="en" sz="1200">
                <a:solidFill>
                  <a:schemeClr val="dk1"/>
                </a:solidFill>
                <a:latin typeface="Halant"/>
                <a:ea typeface="Halant"/>
                <a:cs typeface="Halant"/>
                <a:sym typeface="Halant"/>
              </a:rPr>
              <a:t> to the </a:t>
            </a:r>
            <a:r>
              <a:rPr lang="en" sz="1200">
                <a:solidFill>
                  <a:schemeClr val="dk1"/>
                </a:solidFill>
                <a:latin typeface="Halant"/>
                <a:ea typeface="Halant"/>
                <a:cs typeface="Halant"/>
                <a:sym typeface="Halant"/>
              </a:rPr>
              <a:t>following</a:t>
            </a:r>
            <a:r>
              <a:rPr lang="en" sz="1200">
                <a:solidFill>
                  <a:schemeClr val="dk1"/>
                </a:solidFill>
                <a:latin typeface="Halant"/>
                <a:ea typeface="Halant"/>
                <a:cs typeface="Halant"/>
                <a:sym typeface="Halant"/>
              </a:rPr>
              <a:t> guiding questions with a </a:t>
            </a:r>
            <a:r>
              <a:rPr b="1" lang="en" sz="1200">
                <a:solidFill>
                  <a:schemeClr val="dk1"/>
                </a:solidFill>
                <a:latin typeface="Halant"/>
                <a:ea typeface="Halant"/>
                <a:cs typeface="Halant"/>
                <a:sym typeface="Halant"/>
              </a:rPr>
              <a:t>minimum of 3 </a:t>
            </a:r>
            <a:r>
              <a:rPr b="1" lang="en" sz="1200">
                <a:solidFill>
                  <a:schemeClr val="dk1"/>
                </a:solidFill>
                <a:latin typeface="Halant"/>
                <a:ea typeface="Halant"/>
                <a:cs typeface="Halant"/>
                <a:sym typeface="Halant"/>
              </a:rPr>
              <a:t>sentences</a:t>
            </a:r>
            <a:r>
              <a:rPr b="1" lang="en" sz="1200">
                <a:solidFill>
                  <a:schemeClr val="dk1"/>
                </a:solidFill>
                <a:latin typeface="Halant"/>
                <a:ea typeface="Halant"/>
                <a:cs typeface="Halant"/>
                <a:sym typeface="Halant"/>
              </a:rPr>
              <a:t> each.</a:t>
            </a:r>
            <a:endParaRPr b="1" sz="1200">
              <a:solidFill>
                <a:schemeClr val="dk1"/>
              </a:solidFill>
              <a:latin typeface="Halant"/>
              <a:ea typeface="Halant"/>
              <a:cs typeface="Halant"/>
              <a:sym typeface="Halant"/>
            </a:endParaRPr>
          </a:p>
        </p:txBody>
      </p:sp>
      <p:graphicFrame>
        <p:nvGraphicFramePr>
          <p:cNvPr id="118" name="Google Shape;118;p26"/>
          <p:cNvGraphicFramePr/>
          <p:nvPr/>
        </p:nvGraphicFramePr>
        <p:xfrm>
          <a:off x="455250" y="1158500"/>
          <a:ext cx="3000000" cy="3000000"/>
        </p:xfrm>
        <a:graphic>
          <a:graphicData uri="http://schemas.openxmlformats.org/drawingml/2006/table">
            <a:tbl>
              <a:tblPr>
                <a:noFill/>
                <a:tableStyleId>{6A287EFB-32E1-446D-A9B3-0634AF2C3DDD}</a:tableStyleId>
              </a:tblPr>
              <a:tblGrid>
                <a:gridCol w="1715475"/>
                <a:gridCol w="1715475"/>
                <a:gridCol w="1715475"/>
                <a:gridCol w="1715475"/>
              </a:tblGrid>
              <a:tr h="3810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Origin Story</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Stereotype</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Oral History</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 Trauma</a:t>
                      </a:r>
                      <a:endParaRPr sz="1200">
                        <a:solidFill>
                          <a:schemeClr val="dk1"/>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Way of Knowing</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Cultural Preservation</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Interview</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Systemic</a:t>
                      </a:r>
                      <a:endParaRPr sz="1200">
                        <a:solidFill>
                          <a:schemeClr val="dk1"/>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Settler Colonialism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Revitalization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Traditional Foodways</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Marginalized</a:t>
                      </a:r>
                      <a:endParaRPr sz="1200">
                        <a:solidFill>
                          <a:schemeClr val="dk1"/>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Self-Determination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Exploited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Internalized Racism</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Health </a:t>
                      </a:r>
                      <a:r>
                        <a:rPr lang="en" sz="1200">
                          <a:solidFill>
                            <a:schemeClr val="dk1"/>
                          </a:solidFill>
                          <a:latin typeface="Inter"/>
                          <a:ea typeface="Inter"/>
                          <a:cs typeface="Inter"/>
                          <a:sym typeface="Inter"/>
                        </a:rPr>
                        <a:t>Disparity</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119" name="Google Shape;119;p26"/>
          <p:cNvSpPr txBox="1"/>
          <p:nvPr/>
        </p:nvSpPr>
        <p:spPr>
          <a:xfrm>
            <a:off x="335325" y="2682500"/>
            <a:ext cx="7106400" cy="6665700"/>
          </a:xfrm>
          <a:prstGeom prst="rect">
            <a:avLst/>
          </a:prstGeom>
          <a:noFill/>
          <a:ln>
            <a:noFill/>
          </a:ln>
        </p:spPr>
        <p:txBody>
          <a:bodyPr anchorCtr="0" anchor="t" bIns="91425" lIns="91425" spcFirstLastPara="1" rIns="91425" wrap="square" tIns="91425">
            <a:noAutofit/>
          </a:bodyPr>
          <a:lstStyle/>
          <a:p>
            <a:pPr indent="-301625" lvl="0" marL="457200" rtl="0" algn="l">
              <a:spcBef>
                <a:spcPts val="0"/>
              </a:spcBef>
              <a:spcAft>
                <a:spcPts val="0"/>
              </a:spcAft>
              <a:buClr>
                <a:schemeClr val="dk1"/>
              </a:buClr>
              <a:buSzPts val="1150"/>
              <a:buFont typeface="Inter"/>
              <a:buAutoNum type="arabicPeriod"/>
            </a:pPr>
            <a:r>
              <a:rPr lang="en" sz="1150">
                <a:solidFill>
                  <a:schemeClr val="dk1"/>
                </a:solidFill>
                <a:latin typeface="Inter"/>
                <a:ea typeface="Inter"/>
                <a:cs typeface="Inter"/>
                <a:sym typeface="Inter"/>
              </a:rPr>
              <a:t>How do origin stories and cultural ways of knowing impact individuals and communities? </a:t>
            </a:r>
            <a:endParaRPr sz="1150">
              <a:solidFill>
                <a:schemeClr val="dk1"/>
              </a:solidFill>
              <a:latin typeface="Inter"/>
              <a:ea typeface="Inter"/>
              <a:cs typeface="Inter"/>
              <a:sym typeface="Inter"/>
            </a:endParaRPr>
          </a:p>
          <a:p>
            <a:pPr indent="0" lvl="0" marL="457200" rtl="0" algn="l">
              <a:spcBef>
                <a:spcPts val="0"/>
              </a:spcBef>
              <a:spcAft>
                <a:spcPts val="0"/>
              </a:spcAft>
              <a:buNone/>
            </a:pPr>
            <a:r>
              <a:t/>
            </a:r>
            <a:endParaRPr b="1" sz="1150">
              <a:solidFill>
                <a:srgbClr val="E95C3D"/>
              </a:solidFill>
              <a:latin typeface="Inter"/>
              <a:ea typeface="Inter"/>
              <a:cs typeface="Inter"/>
              <a:sym typeface="Inter"/>
            </a:endParaRPr>
          </a:p>
          <a:p>
            <a:pPr indent="0" lvl="0" marL="457200" rtl="0" algn="l">
              <a:spcBef>
                <a:spcPts val="0"/>
              </a:spcBef>
              <a:spcAft>
                <a:spcPts val="0"/>
              </a:spcAft>
              <a:buNone/>
            </a:pPr>
            <a:r>
              <a:t/>
            </a:r>
            <a:endParaRPr b="1" sz="1150">
              <a:solidFill>
                <a:srgbClr val="E95C3D"/>
              </a:solidFill>
              <a:latin typeface="Inter"/>
              <a:ea typeface="Inter"/>
              <a:cs typeface="Inter"/>
              <a:sym typeface="Inter"/>
            </a:endParaRPr>
          </a:p>
          <a:p>
            <a:pPr indent="0" lvl="0" marL="457200" rtl="0" algn="l">
              <a:spcBef>
                <a:spcPts val="0"/>
              </a:spcBef>
              <a:spcAft>
                <a:spcPts val="0"/>
              </a:spcAft>
              <a:buNone/>
            </a:pPr>
            <a:r>
              <a:t/>
            </a:r>
            <a:endParaRPr b="1" sz="1150">
              <a:solidFill>
                <a:srgbClr val="E95C3D"/>
              </a:solidFill>
              <a:latin typeface="Inter"/>
              <a:ea typeface="Inter"/>
              <a:cs typeface="Inter"/>
              <a:sym typeface="Inter"/>
            </a:endParaRPr>
          </a:p>
          <a:p>
            <a:pPr indent="0" lvl="0" marL="457200" rtl="0" algn="l">
              <a:spcBef>
                <a:spcPts val="0"/>
              </a:spcBef>
              <a:spcAft>
                <a:spcPts val="0"/>
              </a:spcAft>
              <a:buNone/>
            </a:pPr>
            <a:r>
              <a:t/>
            </a:r>
            <a:endParaRPr b="1" sz="1150">
              <a:solidFill>
                <a:srgbClr val="E95C3D"/>
              </a:solidFill>
              <a:latin typeface="Inter"/>
              <a:ea typeface="Inter"/>
              <a:cs typeface="Inter"/>
              <a:sym typeface="Inter"/>
            </a:endParaRPr>
          </a:p>
          <a:p>
            <a:pPr indent="0" lvl="0" marL="457200" rtl="0" algn="l">
              <a:spcBef>
                <a:spcPts val="0"/>
              </a:spcBef>
              <a:spcAft>
                <a:spcPts val="0"/>
              </a:spcAft>
              <a:buNone/>
            </a:pPr>
            <a:r>
              <a:t/>
            </a:r>
            <a:endParaRPr b="1" sz="1150">
              <a:solidFill>
                <a:srgbClr val="E95C3D"/>
              </a:solidFill>
              <a:latin typeface="Inter"/>
              <a:ea typeface="Inter"/>
              <a:cs typeface="Inter"/>
              <a:sym typeface="Inter"/>
            </a:endParaRPr>
          </a:p>
          <a:p>
            <a:pPr indent="0" lvl="0" marL="457200" rtl="0" algn="l">
              <a:spcBef>
                <a:spcPts val="0"/>
              </a:spcBef>
              <a:spcAft>
                <a:spcPts val="0"/>
              </a:spcAft>
              <a:buNone/>
            </a:pPr>
            <a:r>
              <a:t/>
            </a:r>
            <a:endParaRPr b="1" sz="1150">
              <a:solidFill>
                <a:srgbClr val="E95C3D"/>
              </a:solidFill>
              <a:latin typeface="Inter"/>
              <a:ea typeface="Inter"/>
              <a:cs typeface="Inter"/>
              <a:sym typeface="Inter"/>
            </a:endParaRPr>
          </a:p>
          <a:p>
            <a:pPr indent="0" lvl="0" marL="457200" rtl="0" algn="l">
              <a:spcBef>
                <a:spcPts val="0"/>
              </a:spcBef>
              <a:spcAft>
                <a:spcPts val="0"/>
              </a:spcAft>
              <a:buNone/>
            </a:pPr>
            <a:r>
              <a:t/>
            </a:r>
            <a:endParaRPr b="1" sz="1150">
              <a:solidFill>
                <a:srgbClr val="E95C3D"/>
              </a:solidFill>
              <a:latin typeface="Inter"/>
              <a:ea typeface="Inter"/>
              <a:cs typeface="Inter"/>
              <a:sym typeface="Inter"/>
            </a:endParaRPr>
          </a:p>
          <a:p>
            <a:pPr indent="0" lvl="0" marL="0" rtl="0" algn="l">
              <a:spcBef>
                <a:spcPts val="0"/>
              </a:spcBef>
              <a:spcAft>
                <a:spcPts val="0"/>
              </a:spcAft>
              <a:buNone/>
            </a:pPr>
            <a:r>
              <a:t/>
            </a:r>
            <a:endParaRPr sz="1150">
              <a:solidFill>
                <a:schemeClr val="dk1"/>
              </a:solidFill>
              <a:latin typeface="Inter"/>
              <a:ea typeface="Inter"/>
              <a:cs typeface="Inter"/>
              <a:sym typeface="Inter"/>
            </a:endParaRPr>
          </a:p>
          <a:p>
            <a:pPr indent="-301625" lvl="0" marL="457200" rtl="0" algn="l">
              <a:spcBef>
                <a:spcPts val="0"/>
              </a:spcBef>
              <a:spcAft>
                <a:spcPts val="0"/>
              </a:spcAft>
              <a:buClr>
                <a:schemeClr val="dk1"/>
              </a:buClr>
              <a:buSzPts val="1150"/>
              <a:buFont typeface="Inter"/>
              <a:buAutoNum type="arabicPeriod"/>
            </a:pPr>
            <a:r>
              <a:rPr lang="en" sz="1150">
                <a:solidFill>
                  <a:schemeClr val="dk1"/>
                </a:solidFill>
                <a:latin typeface="Inter"/>
                <a:ea typeface="Inter"/>
                <a:cs typeface="Inter"/>
                <a:sym typeface="Inter"/>
              </a:rPr>
              <a:t>How has the loss of these stories and practices </a:t>
            </a:r>
            <a:r>
              <a:rPr lang="en" sz="1150">
                <a:solidFill>
                  <a:schemeClr val="dk1"/>
                </a:solidFill>
                <a:latin typeface="Inter"/>
                <a:ea typeface="Inter"/>
                <a:cs typeface="Inter"/>
                <a:sym typeface="Inter"/>
              </a:rPr>
              <a:t>through</a:t>
            </a:r>
            <a:r>
              <a:rPr lang="en" sz="1150">
                <a:solidFill>
                  <a:schemeClr val="dk1"/>
                </a:solidFill>
                <a:latin typeface="Inter"/>
                <a:ea typeface="Inter"/>
                <a:cs typeface="Inter"/>
                <a:sym typeface="Inter"/>
              </a:rPr>
              <a:t> colonization (historical trauma) affected communities? </a:t>
            </a:r>
            <a:endParaRPr sz="1150">
              <a:solidFill>
                <a:schemeClr val="dk1"/>
              </a:solidFill>
              <a:latin typeface="Inter"/>
              <a:ea typeface="Inter"/>
              <a:cs typeface="Inter"/>
              <a:sym typeface="Inter"/>
            </a:endParaRPr>
          </a:p>
          <a:p>
            <a:pPr indent="0" lvl="0" marL="457200" rtl="0" algn="l">
              <a:spcBef>
                <a:spcPts val="0"/>
              </a:spcBef>
              <a:spcAft>
                <a:spcPts val="0"/>
              </a:spcAft>
              <a:buNone/>
            </a:pPr>
            <a:r>
              <a:t/>
            </a:r>
            <a:endParaRPr b="1" sz="1150">
              <a:solidFill>
                <a:srgbClr val="E95C3D"/>
              </a:solidFill>
              <a:latin typeface="Inter"/>
              <a:ea typeface="Inter"/>
              <a:cs typeface="Inter"/>
              <a:sym typeface="Inter"/>
            </a:endParaRPr>
          </a:p>
          <a:p>
            <a:pPr indent="0" lvl="0" marL="457200" rtl="0" algn="l">
              <a:spcBef>
                <a:spcPts val="0"/>
              </a:spcBef>
              <a:spcAft>
                <a:spcPts val="0"/>
              </a:spcAft>
              <a:buNone/>
            </a:pPr>
            <a:r>
              <a:t/>
            </a:r>
            <a:endParaRPr b="1" sz="1150">
              <a:solidFill>
                <a:srgbClr val="E95C3D"/>
              </a:solidFill>
              <a:latin typeface="Inter"/>
              <a:ea typeface="Inter"/>
              <a:cs typeface="Inter"/>
              <a:sym typeface="Inter"/>
            </a:endParaRPr>
          </a:p>
          <a:p>
            <a:pPr indent="0" lvl="0" marL="457200" rtl="0" algn="l">
              <a:spcBef>
                <a:spcPts val="0"/>
              </a:spcBef>
              <a:spcAft>
                <a:spcPts val="0"/>
              </a:spcAft>
              <a:buNone/>
            </a:pPr>
            <a:r>
              <a:t/>
            </a:r>
            <a:endParaRPr b="1" sz="1150">
              <a:solidFill>
                <a:srgbClr val="E95C3D"/>
              </a:solidFill>
              <a:latin typeface="Inter"/>
              <a:ea typeface="Inter"/>
              <a:cs typeface="Inter"/>
              <a:sym typeface="Inter"/>
            </a:endParaRPr>
          </a:p>
          <a:p>
            <a:pPr indent="0" lvl="0" marL="457200" rtl="0" algn="l">
              <a:spcBef>
                <a:spcPts val="0"/>
              </a:spcBef>
              <a:spcAft>
                <a:spcPts val="0"/>
              </a:spcAft>
              <a:buNone/>
            </a:pPr>
            <a:r>
              <a:t/>
            </a:r>
            <a:endParaRPr b="1" sz="1150">
              <a:solidFill>
                <a:srgbClr val="E95C3D"/>
              </a:solidFill>
              <a:latin typeface="Inter"/>
              <a:ea typeface="Inter"/>
              <a:cs typeface="Inter"/>
              <a:sym typeface="Inter"/>
            </a:endParaRPr>
          </a:p>
          <a:p>
            <a:pPr indent="0" lvl="0" marL="457200" rtl="0" algn="l">
              <a:spcBef>
                <a:spcPts val="0"/>
              </a:spcBef>
              <a:spcAft>
                <a:spcPts val="0"/>
              </a:spcAft>
              <a:buNone/>
            </a:pPr>
            <a:r>
              <a:t/>
            </a:r>
            <a:endParaRPr b="1" sz="1150">
              <a:solidFill>
                <a:srgbClr val="E95C3D"/>
              </a:solidFill>
              <a:latin typeface="Inter"/>
              <a:ea typeface="Inter"/>
              <a:cs typeface="Inter"/>
              <a:sym typeface="Inter"/>
            </a:endParaRPr>
          </a:p>
          <a:p>
            <a:pPr indent="0" lvl="0" marL="457200" rtl="0" algn="l">
              <a:spcBef>
                <a:spcPts val="0"/>
              </a:spcBef>
              <a:spcAft>
                <a:spcPts val="0"/>
              </a:spcAft>
              <a:buNone/>
            </a:pPr>
            <a:r>
              <a:t/>
            </a:r>
            <a:endParaRPr b="1" sz="1150">
              <a:solidFill>
                <a:srgbClr val="E95C3D"/>
              </a:solidFill>
              <a:latin typeface="Inter"/>
              <a:ea typeface="Inter"/>
              <a:cs typeface="Inter"/>
              <a:sym typeface="Inter"/>
            </a:endParaRPr>
          </a:p>
          <a:p>
            <a:pPr indent="0" lvl="0" marL="457200" rtl="0" algn="l">
              <a:spcBef>
                <a:spcPts val="0"/>
              </a:spcBef>
              <a:spcAft>
                <a:spcPts val="0"/>
              </a:spcAft>
              <a:buNone/>
            </a:pPr>
            <a:r>
              <a:t/>
            </a:r>
            <a:endParaRPr b="1" sz="1150">
              <a:solidFill>
                <a:srgbClr val="E95C3D"/>
              </a:solidFill>
              <a:latin typeface="Inter"/>
              <a:ea typeface="Inter"/>
              <a:cs typeface="Inter"/>
              <a:sym typeface="Inter"/>
            </a:endParaRPr>
          </a:p>
          <a:p>
            <a:pPr indent="0" lvl="0" marL="0" rtl="0" algn="l">
              <a:spcBef>
                <a:spcPts val="0"/>
              </a:spcBef>
              <a:spcAft>
                <a:spcPts val="0"/>
              </a:spcAft>
              <a:buNone/>
            </a:pPr>
            <a:r>
              <a:t/>
            </a:r>
            <a:endParaRPr sz="1150">
              <a:solidFill>
                <a:schemeClr val="dk1"/>
              </a:solidFill>
              <a:latin typeface="Inter"/>
              <a:ea typeface="Inter"/>
              <a:cs typeface="Inter"/>
              <a:sym typeface="Inter"/>
            </a:endParaRPr>
          </a:p>
          <a:p>
            <a:pPr indent="-301625" lvl="0" marL="457200" rtl="0" algn="l">
              <a:spcBef>
                <a:spcPts val="0"/>
              </a:spcBef>
              <a:spcAft>
                <a:spcPts val="0"/>
              </a:spcAft>
              <a:buClr>
                <a:schemeClr val="dk1"/>
              </a:buClr>
              <a:buSzPts val="1150"/>
              <a:buFont typeface="Inter"/>
              <a:buAutoNum type="arabicPeriod"/>
            </a:pPr>
            <a:r>
              <a:rPr lang="en" sz="1150">
                <a:solidFill>
                  <a:schemeClr val="dk1"/>
                </a:solidFill>
                <a:latin typeface="Inter"/>
                <a:ea typeface="Inter"/>
                <a:cs typeface="Inter"/>
                <a:sym typeface="Inter"/>
              </a:rPr>
              <a:t>How can preserving and revitalizing origin stories and traditional knowledge help heal historical trauma and support the well-being of communities? </a:t>
            </a:r>
            <a:endParaRPr sz="1150">
              <a:solidFill>
                <a:schemeClr val="dk1"/>
              </a:solidFill>
              <a:latin typeface="Inter"/>
              <a:ea typeface="Inter"/>
              <a:cs typeface="Inter"/>
              <a:sym typeface="Inter"/>
            </a:endParaRPr>
          </a:p>
          <a:p>
            <a:pPr indent="0" lvl="0" marL="457200" rtl="0" algn="l">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spcBef>
                <a:spcPts val="0"/>
              </a:spcBef>
              <a:spcAft>
                <a:spcPts val="0"/>
              </a:spcAft>
              <a:buNone/>
            </a:pPr>
            <a:r>
              <a:t/>
            </a:r>
            <a:endParaRPr sz="1150">
              <a:solidFill>
                <a:schemeClr val="dk1"/>
              </a:solidFill>
              <a:latin typeface="Inter"/>
              <a:ea typeface="Inter"/>
              <a:cs typeface="Inter"/>
              <a:sym typeface="Inter"/>
            </a:endParaRPr>
          </a:p>
          <a:p>
            <a:pPr indent="-301625" lvl="0" marL="457200" rtl="0" algn="l">
              <a:lnSpc>
                <a:spcPct val="100000"/>
              </a:lnSpc>
              <a:spcBef>
                <a:spcPts val="0"/>
              </a:spcBef>
              <a:spcAft>
                <a:spcPts val="0"/>
              </a:spcAft>
              <a:buClr>
                <a:schemeClr val="dk1"/>
              </a:buClr>
              <a:buSzPts val="1150"/>
              <a:buFont typeface="Inter"/>
              <a:buAutoNum type="arabicPeriod"/>
            </a:pPr>
            <a:r>
              <a:rPr lang="en" sz="1150">
                <a:solidFill>
                  <a:schemeClr val="dk1"/>
                </a:solidFill>
                <a:latin typeface="Inter"/>
                <a:ea typeface="Inter"/>
                <a:cs typeface="Inter"/>
                <a:sym typeface="Inter"/>
              </a:rPr>
              <a:t>How did it feel to gather and share someone else's story? In what ways did this experience help you understand the responsibility of being a story keeper, like a griot? Why is it important to preserve personal and cultural stories? </a:t>
            </a:r>
            <a:endParaRPr sz="1150">
              <a:solidFill>
                <a:schemeClr val="dk1"/>
              </a:solidFill>
              <a:latin typeface="Inter"/>
              <a:ea typeface="Inter"/>
              <a:cs typeface="Inter"/>
              <a:sym typeface="Inter"/>
            </a:endParaRPr>
          </a:p>
          <a:p>
            <a:pPr indent="0" lvl="0" marL="0" rtl="0" algn="l">
              <a:spcBef>
                <a:spcPts val="0"/>
              </a:spcBef>
              <a:spcAft>
                <a:spcPts val="0"/>
              </a:spcAft>
              <a:buNone/>
            </a:pPr>
            <a:r>
              <a:t/>
            </a:r>
            <a:endParaRPr sz="1150">
              <a:solidFill>
                <a:schemeClr val="dk2"/>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3" name="Shape 123"/>
        <p:cNvGrpSpPr/>
        <p:nvPr/>
      </p:nvGrpSpPr>
      <p:grpSpPr>
        <a:xfrm>
          <a:off x="0" y="0"/>
          <a:ext cx="0" cy="0"/>
          <a:chOff x="0" y="0"/>
          <a:chExt cx="0" cy="0"/>
        </a:xfrm>
      </p:grpSpPr>
      <p:pic>
        <p:nvPicPr>
          <p:cNvPr id="124" name="Google Shape;124;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5" name="Google Shape;125;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6" name="Google Shape;126;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7" name="Google Shape;127;p27"/>
          <p:cNvGraphicFramePr/>
          <p:nvPr/>
        </p:nvGraphicFramePr>
        <p:xfrm>
          <a:off x="443891" y="1418313"/>
          <a:ext cx="3000000" cy="3000000"/>
        </p:xfrm>
        <a:graphic>
          <a:graphicData uri="http://schemas.openxmlformats.org/drawingml/2006/table">
            <a:tbl>
              <a:tblPr>
                <a:noFill/>
                <a:tableStyleId>{6A287EFB-32E1-446D-A9B3-0634AF2C3DDD}</a:tableStyleId>
              </a:tblPr>
              <a:tblGrid>
                <a:gridCol w="1434050"/>
                <a:gridCol w="5450675"/>
              </a:tblGrid>
              <a:tr h="112765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CLAIM</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(Your argument)</a:t>
                      </a:r>
                      <a:endParaRPr>
                        <a:solidFill>
                          <a:schemeClr val="dk1"/>
                        </a:solidFill>
                        <a:latin typeface="Inter"/>
                        <a:ea typeface="Inter"/>
                        <a:cs typeface="Inter"/>
                        <a:sym typeface="Inter"/>
                      </a:endParaRPr>
                    </a:p>
                  </a:txBody>
                  <a:tcPr marT="67050" marB="67050" marR="68000" marL="68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304525">
                <a:tc>
                  <a:txBody>
                    <a:bodyPr/>
                    <a:lstStyle/>
                    <a:p>
                      <a:pPr indent="0" lvl="0" marL="0" rtl="0" algn="l">
                        <a:spcBef>
                          <a:spcPts val="0"/>
                        </a:spcBef>
                        <a:spcAft>
                          <a:spcPts val="0"/>
                        </a:spcAft>
                        <a:buNone/>
                      </a:pPr>
                      <a:r>
                        <a:rPr lang="en" sz="1200">
                          <a:latin typeface="Inter"/>
                          <a:ea typeface="Inter"/>
                          <a:cs typeface="Inter"/>
                          <a:sym typeface="Inter"/>
                        </a:rPr>
                        <a:t>EVIDENCE #1</a:t>
                      </a:r>
                      <a:endParaRPr sz="8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(Facts, examples, sources)</a:t>
                      </a:r>
                      <a:endParaRPr sz="10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393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REASONING #1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(Explanation of how the evidence supports the claim)</a:t>
                      </a:r>
                      <a:endParaRPr sz="1200">
                        <a:solidFill>
                          <a:schemeClr val="dk1"/>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30452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EVIDENCE #2</a:t>
                      </a:r>
                      <a:endParaRPr sz="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(Facts, examples, sources)</a:t>
                      </a:r>
                      <a:endParaRPr sz="8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1013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REASONING #2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(Explanation of how the evidence supports the claim)</a:t>
                      </a:r>
                      <a:endParaRPr sz="8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28" name="Google Shape;128;p27"/>
          <p:cNvSpPr txBox="1"/>
          <p:nvPr/>
        </p:nvSpPr>
        <p:spPr>
          <a:xfrm>
            <a:off x="0" y="0"/>
            <a:ext cx="7772400" cy="1123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Paragraph Template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Claim, Evidence, Reasoning</a:t>
            </a:r>
            <a:endParaRPr sz="2500">
              <a:latin typeface="Plus Jakarta Sans Medium"/>
              <a:ea typeface="Plus Jakarta Sans Medium"/>
              <a:cs typeface="Plus Jakarta Sans Medium"/>
              <a:sym typeface="Plus Jakarta Sans Medium"/>
            </a:endParaRPr>
          </a:p>
        </p:txBody>
      </p:sp>
      <p:pic>
        <p:nvPicPr>
          <p:cNvPr id="129" name="Google Shape;129;p27"/>
          <p:cNvPicPr preferRelativeResize="0"/>
          <p:nvPr/>
        </p:nvPicPr>
        <p:blipFill>
          <a:blip r:embed="rId4">
            <a:alphaModFix/>
          </a:blip>
          <a:stretch>
            <a:fillRect/>
          </a:stretch>
        </p:blipFill>
        <p:spPr>
          <a:xfrm>
            <a:off x="216272" y="230997"/>
            <a:ext cx="1056536" cy="43811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3" name="Shape 133"/>
        <p:cNvGrpSpPr/>
        <p:nvPr/>
      </p:nvGrpSpPr>
      <p:grpSpPr>
        <a:xfrm>
          <a:off x="0" y="0"/>
          <a:ext cx="0" cy="0"/>
          <a:chOff x="0" y="0"/>
          <a:chExt cx="0" cy="0"/>
        </a:xfrm>
      </p:grpSpPr>
      <p:sp>
        <p:nvSpPr>
          <p:cNvPr id="134" name="Google Shape;134;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Post Unit Reflection (Exemplar)</a:t>
            </a:r>
            <a:endParaRPr sz="1900">
              <a:solidFill>
                <a:schemeClr val="dk1"/>
              </a:solidFill>
              <a:latin typeface="Halant"/>
              <a:ea typeface="Halant"/>
              <a:cs typeface="Halant"/>
              <a:sym typeface="Halant"/>
            </a:endParaRPr>
          </a:p>
        </p:txBody>
      </p:sp>
      <p:pic>
        <p:nvPicPr>
          <p:cNvPr id="135" name="Google Shape;135;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6" name="Google Shape;136;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7" name="Google Shape;137;p28"/>
          <p:cNvSpPr txBox="1"/>
          <p:nvPr/>
        </p:nvSpPr>
        <p:spPr>
          <a:xfrm>
            <a:off x="455250" y="577500"/>
            <a:ext cx="6861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at least </a:t>
            </a:r>
            <a:r>
              <a:rPr b="1" lang="en" sz="1200">
                <a:solidFill>
                  <a:schemeClr val="dk1"/>
                </a:solidFill>
                <a:latin typeface="Halant"/>
                <a:ea typeface="Halant"/>
                <a:cs typeface="Halant"/>
                <a:sym typeface="Halant"/>
              </a:rPr>
              <a:t>5 vocabulary words</a:t>
            </a:r>
            <a:r>
              <a:rPr lang="en" sz="1200">
                <a:solidFill>
                  <a:schemeClr val="dk1"/>
                </a:solidFill>
                <a:latin typeface="Halant"/>
                <a:ea typeface="Halant"/>
                <a:cs typeface="Halant"/>
                <a:sym typeface="Halant"/>
              </a:rPr>
              <a:t> from the word bank in </a:t>
            </a:r>
            <a:r>
              <a:rPr b="1" lang="en" sz="1200">
                <a:solidFill>
                  <a:schemeClr val="dk1"/>
                </a:solidFill>
                <a:latin typeface="Halant"/>
                <a:ea typeface="Halant"/>
                <a:cs typeface="Halant"/>
                <a:sym typeface="Halant"/>
              </a:rPr>
              <a:t>total</a:t>
            </a:r>
            <a:r>
              <a:rPr lang="en" sz="1200">
                <a:solidFill>
                  <a:schemeClr val="dk1"/>
                </a:solidFill>
                <a:latin typeface="Halant"/>
                <a:ea typeface="Halant"/>
                <a:cs typeface="Halant"/>
                <a:sym typeface="Halant"/>
              </a:rPr>
              <a:t>, respond to the following guiding questions with a </a:t>
            </a:r>
            <a:r>
              <a:rPr b="1" lang="en" sz="1200">
                <a:solidFill>
                  <a:schemeClr val="dk1"/>
                </a:solidFill>
                <a:latin typeface="Halant"/>
                <a:ea typeface="Halant"/>
                <a:cs typeface="Halant"/>
                <a:sym typeface="Halant"/>
              </a:rPr>
              <a:t>minimum of 3 sentences each.</a:t>
            </a:r>
            <a:endParaRPr b="1" sz="1200">
              <a:solidFill>
                <a:schemeClr val="dk1"/>
              </a:solidFill>
              <a:latin typeface="Halant"/>
              <a:ea typeface="Halant"/>
              <a:cs typeface="Halant"/>
              <a:sym typeface="Halant"/>
            </a:endParaRPr>
          </a:p>
        </p:txBody>
      </p:sp>
      <p:graphicFrame>
        <p:nvGraphicFramePr>
          <p:cNvPr id="138" name="Google Shape;138;p28"/>
          <p:cNvGraphicFramePr/>
          <p:nvPr/>
        </p:nvGraphicFramePr>
        <p:xfrm>
          <a:off x="455250" y="1158500"/>
          <a:ext cx="3000000" cy="3000000"/>
        </p:xfrm>
        <a:graphic>
          <a:graphicData uri="http://schemas.openxmlformats.org/drawingml/2006/table">
            <a:tbl>
              <a:tblPr>
                <a:noFill/>
                <a:tableStyleId>{6A287EFB-32E1-446D-A9B3-0634AF2C3DDD}</a:tableStyleId>
              </a:tblPr>
              <a:tblGrid>
                <a:gridCol w="1715475"/>
                <a:gridCol w="1715475"/>
                <a:gridCol w="1715475"/>
                <a:gridCol w="1715475"/>
              </a:tblGrid>
              <a:tr h="3810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Origin Story</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Stereotype</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Oral History</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 Trauma</a:t>
                      </a:r>
                      <a:endParaRPr sz="1200">
                        <a:solidFill>
                          <a:schemeClr val="dk1"/>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Way of Knowing</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Cultural Preservation</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Interview</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Systemic</a:t>
                      </a:r>
                      <a:endParaRPr sz="1200">
                        <a:solidFill>
                          <a:schemeClr val="dk1"/>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Settler Colonialism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Revitalization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Traditional Foodways</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Marginalized</a:t>
                      </a:r>
                      <a:endParaRPr sz="1200">
                        <a:solidFill>
                          <a:schemeClr val="dk1"/>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Self-Determination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Exploited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Internalized Racism</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Health Disparity</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139" name="Google Shape;139;p28"/>
          <p:cNvSpPr txBox="1"/>
          <p:nvPr/>
        </p:nvSpPr>
        <p:spPr>
          <a:xfrm>
            <a:off x="335325" y="2682500"/>
            <a:ext cx="7106400" cy="6665700"/>
          </a:xfrm>
          <a:prstGeom prst="rect">
            <a:avLst/>
          </a:prstGeom>
          <a:noFill/>
          <a:ln>
            <a:noFill/>
          </a:ln>
        </p:spPr>
        <p:txBody>
          <a:bodyPr anchorCtr="0" anchor="t" bIns="91425" lIns="91425" spcFirstLastPara="1" rIns="91425" wrap="square" tIns="91425">
            <a:noAutofit/>
          </a:bodyPr>
          <a:lstStyle/>
          <a:p>
            <a:pPr indent="-301625" lvl="0" marL="457200" rtl="0" algn="l">
              <a:spcBef>
                <a:spcPts val="0"/>
              </a:spcBef>
              <a:spcAft>
                <a:spcPts val="0"/>
              </a:spcAft>
              <a:buClr>
                <a:schemeClr val="dk1"/>
              </a:buClr>
              <a:buSzPts val="1150"/>
              <a:buFont typeface="Inter"/>
              <a:buAutoNum type="arabicPeriod"/>
            </a:pPr>
            <a:r>
              <a:rPr lang="en" sz="1150">
                <a:solidFill>
                  <a:schemeClr val="dk1"/>
                </a:solidFill>
                <a:latin typeface="Inter"/>
                <a:ea typeface="Inter"/>
                <a:cs typeface="Inter"/>
                <a:sym typeface="Inter"/>
              </a:rPr>
              <a:t>How do origin stories and cultural ways of knowing impact individuals and communities? </a:t>
            </a:r>
            <a:endParaRPr sz="1150">
              <a:solidFill>
                <a:schemeClr val="dk1"/>
              </a:solidFill>
              <a:latin typeface="Inter"/>
              <a:ea typeface="Inter"/>
              <a:cs typeface="Inter"/>
              <a:sym typeface="Inter"/>
            </a:endParaRPr>
          </a:p>
          <a:p>
            <a:pPr indent="0" lvl="0" marL="457200" rtl="0" algn="l">
              <a:spcBef>
                <a:spcPts val="0"/>
              </a:spcBef>
              <a:spcAft>
                <a:spcPts val="0"/>
              </a:spcAft>
              <a:buNone/>
            </a:pPr>
            <a:r>
              <a:rPr b="1" lang="en" sz="1150">
                <a:solidFill>
                  <a:srgbClr val="E95C3D"/>
                </a:solidFill>
                <a:latin typeface="Inter"/>
                <a:ea typeface="Inter"/>
                <a:cs typeface="Inter"/>
                <a:sym typeface="Inter"/>
              </a:rPr>
              <a:t>Origin stories help shape a community’s identity and sense of belonging. Through oral history and cultural preservation, people learn the values, traditions, and beliefs passed through generations. These ways of knowing strengthen self-determination and provide resistance to internalized racism by affirming the richness of one's heritage. Interviews and storytelling also allow individuals to feel seen and valued. In this way, origin stories are more than myths—they are tools of empowerment and survival.</a:t>
            </a:r>
            <a:endParaRPr b="1" sz="1150">
              <a:solidFill>
                <a:srgbClr val="E95C3D"/>
              </a:solidFill>
              <a:latin typeface="Inter"/>
              <a:ea typeface="Inter"/>
              <a:cs typeface="Inter"/>
              <a:sym typeface="Inter"/>
            </a:endParaRPr>
          </a:p>
          <a:p>
            <a:pPr indent="0" lvl="0" marL="0" rtl="0" algn="l">
              <a:spcBef>
                <a:spcPts val="0"/>
              </a:spcBef>
              <a:spcAft>
                <a:spcPts val="0"/>
              </a:spcAft>
              <a:buNone/>
            </a:pPr>
            <a:r>
              <a:t/>
            </a:r>
            <a:endParaRPr sz="1150">
              <a:solidFill>
                <a:schemeClr val="dk1"/>
              </a:solidFill>
              <a:latin typeface="Inter"/>
              <a:ea typeface="Inter"/>
              <a:cs typeface="Inter"/>
              <a:sym typeface="Inter"/>
            </a:endParaRPr>
          </a:p>
          <a:p>
            <a:pPr indent="-301625" lvl="0" marL="457200" rtl="0" algn="l">
              <a:spcBef>
                <a:spcPts val="0"/>
              </a:spcBef>
              <a:spcAft>
                <a:spcPts val="0"/>
              </a:spcAft>
              <a:buClr>
                <a:schemeClr val="dk1"/>
              </a:buClr>
              <a:buSzPts val="1150"/>
              <a:buFont typeface="Inter"/>
              <a:buAutoNum type="arabicPeriod"/>
            </a:pPr>
            <a:r>
              <a:rPr lang="en" sz="1150">
                <a:solidFill>
                  <a:schemeClr val="dk1"/>
                </a:solidFill>
                <a:latin typeface="Inter"/>
                <a:ea typeface="Inter"/>
                <a:cs typeface="Inter"/>
                <a:sym typeface="Inter"/>
              </a:rPr>
              <a:t>How has the loss of these stories and practices through colonization (historical trauma) affected communities? </a:t>
            </a:r>
            <a:endParaRPr sz="1150">
              <a:solidFill>
                <a:schemeClr val="dk1"/>
              </a:solidFill>
              <a:latin typeface="Inter"/>
              <a:ea typeface="Inter"/>
              <a:cs typeface="Inter"/>
              <a:sym typeface="Inter"/>
            </a:endParaRPr>
          </a:p>
          <a:p>
            <a:pPr indent="0" lvl="0" marL="457200" rtl="0" algn="l">
              <a:spcBef>
                <a:spcPts val="0"/>
              </a:spcBef>
              <a:spcAft>
                <a:spcPts val="0"/>
              </a:spcAft>
              <a:buNone/>
            </a:pPr>
            <a:r>
              <a:rPr b="1" lang="en" sz="1150">
                <a:solidFill>
                  <a:srgbClr val="E95C3D"/>
                </a:solidFill>
                <a:latin typeface="Inter"/>
                <a:ea typeface="Inter"/>
                <a:cs typeface="Inter"/>
                <a:sym typeface="Inter"/>
              </a:rPr>
              <a:t>Colonization led to the exploitation and marginalization of many cultural practices, including traditional foodways and oral histories. As settler colonialism imposed new systems, many communities lost their language, stories, and rituals, leading to historical trauma. This loss created systemic health disparities and internalized racism that still affect generations today. Without access to their own cultural knowledge, people struggle with identity and self-determination. The erasure of stories has lasting emotional and spiritual consequences.</a:t>
            </a:r>
            <a:endParaRPr b="1" sz="1150">
              <a:solidFill>
                <a:srgbClr val="E95C3D"/>
              </a:solidFill>
              <a:latin typeface="Inter"/>
              <a:ea typeface="Inter"/>
              <a:cs typeface="Inter"/>
              <a:sym typeface="Inter"/>
            </a:endParaRPr>
          </a:p>
          <a:p>
            <a:pPr indent="0" lvl="0" marL="0" rtl="0" algn="l">
              <a:spcBef>
                <a:spcPts val="0"/>
              </a:spcBef>
              <a:spcAft>
                <a:spcPts val="0"/>
              </a:spcAft>
              <a:buNone/>
            </a:pPr>
            <a:r>
              <a:t/>
            </a:r>
            <a:endParaRPr sz="1150">
              <a:solidFill>
                <a:schemeClr val="dk1"/>
              </a:solidFill>
              <a:latin typeface="Inter"/>
              <a:ea typeface="Inter"/>
              <a:cs typeface="Inter"/>
              <a:sym typeface="Inter"/>
            </a:endParaRPr>
          </a:p>
          <a:p>
            <a:pPr indent="-301625" lvl="0" marL="457200" rtl="0" algn="l">
              <a:spcBef>
                <a:spcPts val="0"/>
              </a:spcBef>
              <a:spcAft>
                <a:spcPts val="0"/>
              </a:spcAft>
              <a:buClr>
                <a:schemeClr val="dk1"/>
              </a:buClr>
              <a:buSzPts val="1150"/>
              <a:buFont typeface="Inter"/>
              <a:buAutoNum type="arabicPeriod"/>
            </a:pPr>
            <a:r>
              <a:rPr lang="en" sz="1150">
                <a:solidFill>
                  <a:schemeClr val="dk1"/>
                </a:solidFill>
                <a:latin typeface="Inter"/>
                <a:ea typeface="Inter"/>
                <a:cs typeface="Inter"/>
                <a:sym typeface="Inter"/>
              </a:rPr>
              <a:t>How can preserving and revitalizing origin stories and traditional knowledge help heal historical trauma and support the well-being of communities? </a:t>
            </a:r>
            <a:endParaRPr sz="1150">
              <a:solidFill>
                <a:schemeClr val="dk1"/>
              </a:solidFill>
              <a:latin typeface="Inter"/>
              <a:ea typeface="Inter"/>
              <a:cs typeface="Inter"/>
              <a:sym typeface="Inter"/>
            </a:endParaRPr>
          </a:p>
          <a:p>
            <a:pPr indent="0" lvl="0" marL="457200" rtl="0" algn="l">
              <a:spcBef>
                <a:spcPts val="0"/>
              </a:spcBef>
              <a:spcAft>
                <a:spcPts val="0"/>
              </a:spcAft>
              <a:buNone/>
            </a:pPr>
            <a:r>
              <a:rPr b="1" lang="en" sz="1150">
                <a:solidFill>
                  <a:schemeClr val="accent1"/>
                </a:solidFill>
                <a:latin typeface="Inter"/>
                <a:ea typeface="Inter"/>
                <a:cs typeface="Inter"/>
                <a:sym typeface="Inter"/>
              </a:rPr>
              <a:t>Revitalization of origin stories and traditional foodways can help communities reconnect with their roots and heal from historical trauma. These practices promote cultural preservation and provide a sense of continuity across generations. By encouraging oral history and community interviews, young people gain pride in their heritage and challenge harmful stereotypes. This knowledge helps communities resist being exploited and instead strengthens their collective identity. Healing comes through remembrance, connection, and action.</a:t>
            </a:r>
            <a:endParaRPr b="1" sz="1150">
              <a:solidFill>
                <a:schemeClr val="accent1"/>
              </a:solidFill>
              <a:latin typeface="Inter"/>
              <a:ea typeface="Inter"/>
              <a:cs typeface="Inter"/>
              <a:sym typeface="Inter"/>
            </a:endParaRPr>
          </a:p>
          <a:p>
            <a:pPr indent="0" lvl="0" marL="457200" rtl="0" algn="l">
              <a:spcBef>
                <a:spcPts val="0"/>
              </a:spcBef>
              <a:spcAft>
                <a:spcPts val="0"/>
              </a:spcAft>
              <a:buNone/>
            </a:pPr>
            <a:r>
              <a:t/>
            </a:r>
            <a:endParaRPr sz="1150">
              <a:solidFill>
                <a:schemeClr val="dk1"/>
              </a:solidFill>
              <a:latin typeface="Inter"/>
              <a:ea typeface="Inter"/>
              <a:cs typeface="Inter"/>
              <a:sym typeface="Inter"/>
            </a:endParaRPr>
          </a:p>
          <a:p>
            <a:pPr indent="-301625" lvl="0" marL="457200" rtl="0" algn="l">
              <a:lnSpc>
                <a:spcPct val="100000"/>
              </a:lnSpc>
              <a:spcBef>
                <a:spcPts val="0"/>
              </a:spcBef>
              <a:spcAft>
                <a:spcPts val="0"/>
              </a:spcAft>
              <a:buClr>
                <a:schemeClr val="dk1"/>
              </a:buClr>
              <a:buSzPts val="1150"/>
              <a:buFont typeface="Inter"/>
              <a:buAutoNum type="arabicPeriod"/>
            </a:pPr>
            <a:r>
              <a:rPr lang="en" sz="1150">
                <a:solidFill>
                  <a:schemeClr val="dk1"/>
                </a:solidFill>
                <a:latin typeface="Inter"/>
                <a:ea typeface="Inter"/>
                <a:cs typeface="Inter"/>
                <a:sym typeface="Inter"/>
              </a:rPr>
              <a:t>How did it feel to gather and share someone else's story? In what ways did this experience help you understand the responsibility of being a story keeper, like a griot? Why is it important to preserve personal and cultural stories? </a:t>
            </a:r>
            <a:endParaRPr sz="115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150">
                <a:solidFill>
                  <a:srgbClr val="E95C3D"/>
                </a:solidFill>
                <a:latin typeface="Inter"/>
                <a:ea typeface="Inter"/>
                <a:cs typeface="Inter"/>
                <a:sym typeface="Inter"/>
              </a:rPr>
              <a:t>Gathering and sharing someone’s story through an interview made me realize how powerful oral history can be. It felt like a big responsibility to listen carefully and honor the person’s voice and experience. I better understand how griots help with cultural preservation by keeping stories alive and passing them down. In a world where so many are marginalized or silenced, storytelling can fight stereotypes and protect identity. Being a story keeper is about respect, care, and helping others be remembered.</a:t>
            </a:r>
            <a:endParaRPr b="1" sz="1150">
              <a:solidFill>
                <a:srgbClr val="E95C3D"/>
              </a:solidFill>
              <a:latin typeface="Inter"/>
              <a:ea typeface="Inter"/>
              <a:cs typeface="Inter"/>
              <a:sym typeface="Inter"/>
            </a:endParaRPr>
          </a:p>
          <a:p>
            <a:pPr indent="0" lvl="0" marL="0" rtl="0" algn="l">
              <a:spcBef>
                <a:spcPts val="0"/>
              </a:spcBef>
              <a:spcAft>
                <a:spcPts val="0"/>
              </a:spcAft>
              <a:buNone/>
            </a:pPr>
            <a:r>
              <a:t/>
            </a:r>
            <a:endParaRPr sz="1150">
              <a:solidFill>
                <a:schemeClr val="dk2"/>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pic>
        <p:nvPicPr>
          <p:cNvPr id="144" name="Google Shape;144;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5" name="Google Shape;145;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6" name="Google Shape;146;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7" name="Google Shape;147;p29"/>
          <p:cNvGraphicFramePr/>
          <p:nvPr/>
        </p:nvGraphicFramePr>
        <p:xfrm>
          <a:off x="443891" y="1418313"/>
          <a:ext cx="3000000" cy="3000000"/>
        </p:xfrm>
        <a:graphic>
          <a:graphicData uri="http://schemas.openxmlformats.org/drawingml/2006/table">
            <a:tbl>
              <a:tblPr>
                <a:noFill/>
                <a:tableStyleId>{6A287EFB-32E1-446D-A9B3-0634AF2C3DDD}</a:tableStyleId>
              </a:tblPr>
              <a:tblGrid>
                <a:gridCol w="1434050"/>
                <a:gridCol w="5450675"/>
              </a:tblGrid>
              <a:tr h="112765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CLAIM</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(Your argument)</a:t>
                      </a:r>
                      <a:endParaRPr>
                        <a:solidFill>
                          <a:schemeClr val="dk1"/>
                        </a:solidFill>
                        <a:latin typeface="Inter"/>
                        <a:ea typeface="Inter"/>
                        <a:cs typeface="Inter"/>
                        <a:sym typeface="Inter"/>
                      </a:endParaRPr>
                    </a:p>
                  </a:txBody>
                  <a:tcPr marT="67050" marB="67050" marR="68000" marL="68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Origin stories and cultural ways of knowing shape beliefs, values, and daily life by helping communities define identity and historical understanding.</a:t>
                      </a:r>
                      <a:endParaRPr b="1" sz="1200">
                        <a:solidFill>
                          <a:srgbClr val="E95C3D"/>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304525">
                <a:tc>
                  <a:txBody>
                    <a:bodyPr/>
                    <a:lstStyle/>
                    <a:p>
                      <a:pPr indent="0" lvl="0" marL="0" rtl="0" algn="l">
                        <a:spcBef>
                          <a:spcPts val="0"/>
                        </a:spcBef>
                        <a:spcAft>
                          <a:spcPts val="0"/>
                        </a:spcAft>
                        <a:buNone/>
                      </a:pPr>
                      <a:r>
                        <a:rPr lang="en" sz="1200">
                          <a:latin typeface="Inter"/>
                          <a:ea typeface="Inter"/>
                          <a:cs typeface="Inter"/>
                          <a:sym typeface="Inter"/>
                        </a:rPr>
                        <a:t>EVIDENCE #1</a:t>
                      </a:r>
                      <a:endParaRPr sz="8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(Facts, examples, sources)</a:t>
                      </a:r>
                      <a:endParaRPr sz="10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Lakota Thápa Wankáyeyapi (Throwing of the Ball rite)</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Spiritual lesson through oral tradition</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Reflects cultural roles and val</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393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REASONING #1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(Explanation of how the evidence supports the claim)</a:t>
                      </a:r>
                      <a:endParaRPr sz="1200">
                        <a:solidFill>
                          <a:schemeClr val="dk1"/>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Teaches responsibility and balance</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Preserves gender roles and worldview</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Connects past to present practices</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30452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EVIDENCE #2</a:t>
                      </a:r>
                      <a:endParaRPr sz="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(Facts, examples, sources)</a:t>
                      </a:r>
                      <a:endParaRPr sz="8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Polynesian wayfinding through oral tradition</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Used stars, currents, birds for navigation</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Voyaging knowledge passed generationally</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1013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REASONING #2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(Explanation of how the evidence supports the claim)</a:t>
                      </a:r>
                      <a:endParaRPr sz="8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Shapes relationship to ocean and land</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Builds identity as skilled navigators</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Worldview rooted in observation and oral memory</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48" name="Google Shape;148;p29"/>
          <p:cNvSpPr txBox="1"/>
          <p:nvPr/>
        </p:nvSpPr>
        <p:spPr>
          <a:xfrm>
            <a:off x="0" y="0"/>
            <a:ext cx="7772400" cy="1123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Paragraph Template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300">
                <a:latin typeface="Plus Jakarta Sans Medium"/>
                <a:ea typeface="Plus Jakarta Sans Medium"/>
                <a:cs typeface="Plus Jakarta Sans Medium"/>
                <a:sym typeface="Plus Jakarta Sans Medium"/>
              </a:rPr>
              <a:t>Claim, Evidence, Reasoning (Exemplar)</a:t>
            </a:r>
            <a:endParaRPr sz="2300">
              <a:latin typeface="Plus Jakarta Sans Medium"/>
              <a:ea typeface="Plus Jakarta Sans Medium"/>
              <a:cs typeface="Plus Jakarta Sans Medium"/>
              <a:sym typeface="Plus Jakarta Sans Medium"/>
            </a:endParaRPr>
          </a:p>
        </p:txBody>
      </p:sp>
      <p:pic>
        <p:nvPicPr>
          <p:cNvPr id="149" name="Google Shape;149;p29"/>
          <p:cNvPicPr preferRelativeResize="0"/>
          <p:nvPr/>
        </p:nvPicPr>
        <p:blipFill>
          <a:blip r:embed="rId4">
            <a:alphaModFix/>
          </a:blip>
          <a:stretch>
            <a:fillRect/>
          </a:stretch>
        </p:blipFill>
        <p:spPr>
          <a:xfrm>
            <a:off x="216272" y="230997"/>
            <a:ext cx="1056536" cy="43811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