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6EE8431-8B94-4F27-8EBB-850DDAA426AF}">
  <a:tblStyle styleId="{76EE8431-8B94-4F27-8EBB-850DDAA426A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732255534f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732255534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iTw3sFHnAaZEV5OFnfoaao0J2tKxlAeMijrcssctZ3I/view" TargetMode="External"/><Relationship Id="rId11" Type="http://schemas.openxmlformats.org/officeDocument/2006/relationships/image" Target="../media/image1.png"/><Relationship Id="rId10" Type="http://schemas.openxmlformats.org/officeDocument/2006/relationships/hyperlink" Target="https://docs.google.com/presentation/d/1NVcHPDPci1vTU_6pis2nTLMI0RNsxVu3dv3hNwk0Lyc/view" TargetMode="External"/><Relationship Id="rId9" Type="http://schemas.openxmlformats.org/officeDocument/2006/relationships/hyperlink" Target="https://docs.google.com/presentation/d/1iTw3sFHnAaZEV5OFnfoaao0J2tKxlAeMijrcssctZ3I/view" TargetMode="External"/><Relationship Id="rId5" Type="http://schemas.openxmlformats.org/officeDocument/2006/relationships/hyperlink" Target="https://docs.google.com/presentation/d/1NVcHPDPci1vTU_6pis2nTLMI0RNsxVu3dv3hNwk0Lyc/view" TargetMode="External"/><Relationship Id="rId6" Type="http://schemas.openxmlformats.org/officeDocument/2006/relationships/hyperlink" Target="https://docs.google.com/presentation/d/1rTcecWFuSQVsUhDf3kjGi8C7LqpHM3QfTb4LcmvginI/view" TargetMode="External"/><Relationship Id="rId7" Type="http://schemas.openxmlformats.org/officeDocument/2006/relationships/hyperlink" Target="https://docs.google.com/presentation/d/1LtA4nI71YVvhWekUhBVnFs4wnR15hY7YVFuInOT7CX0/view" TargetMode="External"/><Relationship Id="rId8" Type="http://schemas.openxmlformats.org/officeDocument/2006/relationships/hyperlink" Target="https://docs.google.com/presentation/d/1QMsiw-3kpxqh76xuqsK4IL6B2wFDdPdJVYEyoappAr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XyMAJUqGxMKn9WPNvdnQytWhJv7oZgF0_NoxDoXzqOU/view" TargetMode="External"/><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rTcecWFuSQVsUhDf3kjGi8C7LqpHM3QfTb4LcmvginI/view" TargetMode="External"/><Relationship Id="rId5" Type="http://schemas.openxmlformats.org/officeDocument/2006/relationships/hyperlink" Target="https://www.thecorestandards.org/ELA-Literacy/WHST/9-10/1/a/" TargetMode="External"/><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{76EE8431-8B94-4F27-8EBB-850DDAA426AF}</a:tableStyleId>
              </a:tblPr>
              <a:tblGrid>
                <a:gridCol w="1268650"/>
                <a:gridCol w="3930825"/>
                <a:gridCol w="3854550"/>
              </a:tblGrid>
              <a:tr h="1474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a:t>
                      </a:r>
                      <a:r>
                        <a:rPr b="1" lang="en" sz="1300">
                          <a:solidFill>
                            <a:schemeClr val="dk1"/>
                          </a:solidFill>
                          <a:latin typeface="Inter"/>
                          <a:ea typeface="Inter"/>
                          <a:cs typeface="Inter"/>
                          <a:sym typeface="Inter"/>
                        </a:rPr>
                        <a:t> 9: Unit Reflection</a:t>
                      </a:r>
                      <a:endParaRPr b="1" sz="1300">
                        <a:latin typeface="Inter"/>
                        <a:ea typeface="Inter"/>
                        <a:cs typeface="Inter"/>
                        <a:sym typeface="Inter"/>
                      </a:endParaRPr>
                    </a:p>
                  </a:txBody>
                  <a:tcPr marT="91425" marB="91425" marR="91425" marL="91425">
                    <a:lnB cap="flat" cmpd="sng" w="9525">
                      <a:solidFill>
                        <a:srgbClr val="999999"/>
                      </a:solidFill>
                      <a:prstDash val="solid"/>
                      <a:round/>
                      <a:headEnd len="sm" w="sm" type="none"/>
                      <a:tailEnd len="sm" w="sm" type="none"/>
                    </a:lnB>
                  </a:tcPr>
                </a:tc>
                <a:tc hMerge="1"/>
              </a:tr>
              <a:tr h="215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99999"/>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recognizing diverse ways of knowing and storytelling change how we understand history, identity, and community today?</a:t>
                      </a:r>
                      <a:endParaRPr sz="1200">
                        <a:solidFill>
                          <a:schemeClr val="dk1"/>
                        </a:solidFill>
                        <a:latin typeface="Inter"/>
                        <a:ea typeface="Inter"/>
                        <a:cs typeface="Inter"/>
                        <a:sym typeface="Inter"/>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hMerge="1"/>
              </a:tr>
              <a:tr h="215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lnR cap="flat" cmpd="sng" w="9525">
                      <a:solidFill>
                        <a:srgbClr val="999999"/>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txBody>
                  <a:tcPr marT="91425" marB="91425" marR="91425" marL="91425">
                    <a:lnL cap="flat" cmpd="sng" w="9525">
                      <a:solidFill>
                        <a:srgbClr val="999999"/>
                      </a:solidFill>
                      <a:prstDash val="solid"/>
                      <a:round/>
                      <a:headEnd len="sm" w="sm" type="none"/>
                      <a:tailEnd len="sm" w="sm" type="none"/>
                    </a:lnL>
                    <a:lnR cap="flat" cmpd="sng" w="9525">
                      <a:solidFill>
                        <a:srgbClr val="999999"/>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99999"/>
                      </a:solidFill>
                      <a:prstDash val="solid"/>
                      <a:round/>
                      <a:headEnd len="sm" w="sm" type="none"/>
                      <a:tailEnd len="sm" w="sm" type="none"/>
                    </a:lnB>
                  </a:tcPr>
                </a:tc>
                <a:tc hMerge="1"/>
              </a:tr>
              <a:tr h="58430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Unit Reflection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99999"/>
                      </a:solidFill>
                      <a:prstDash val="solid"/>
                      <a:round/>
                      <a:headEnd len="sm" w="sm" type="none"/>
                      <a:tailEnd len="sm" w="sm" type="none"/>
                    </a:lnT>
                    <a:lnB cap="flat" cmpd="sng" w="9525">
                      <a:solidFill>
                        <a:srgbClr val="9E9E9E"/>
                      </a:solidFill>
                      <a:prstDash val="solid"/>
                      <a:round/>
                      <a:headEnd len="sm" w="sm" type="none"/>
                      <a:tailEnd len="sm" w="sm" type="none"/>
                    </a:lnB>
                  </a:tcPr>
                </a:tc>
              </a:tr>
              <a:tr h="2041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a:t>
                      </a:r>
                      <a:r>
                        <a:rPr lang="en" sz="1200">
                          <a:latin typeface="Inter"/>
                          <a:ea typeface="Inter"/>
                          <a:cs typeface="Inter"/>
                          <a:sym typeface="Inter"/>
                        </a:rPr>
                        <a:t>Griot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Video Reflection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200">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9">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92225">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p>
                      <a:pPr indent="0" lvl="0" marL="0" rtl="0" algn="l">
                        <a:lnSpc>
                          <a:spcPct val="100000"/>
                        </a:lnSpc>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Students will engage in a reflective writing activity that synthesizes their learning from the unit. Using vocabulary from the unit, students respond to four guiding questions that connect historical concepts with their personal experiences—especially their oral history interviews. The goal is for students to consider the significance of storytelling, memory, and cultural continuity across generations, and recognize their role as story keepers in preserving knowledge.</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62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10"/>
                        </a:rPr>
                        <a:t>Unit Reflection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lesson overview using page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to complete the quickwrite prompts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 as needed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quickwrite prompts (page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and Ways of Knowing: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95275" y="644388"/>
          <a:ext cx="3000000" cy="3000000"/>
        </p:xfrm>
        <a:graphic>
          <a:graphicData uri="http://schemas.openxmlformats.org/drawingml/2006/table">
            <a:tbl>
              <a:tblPr>
                <a:noFill/>
                <a:tableStyleId>{76EE8431-8B94-4F27-8EBB-850DDAA426AF}</a:tableStyleId>
              </a:tblPr>
              <a:tblGrid>
                <a:gridCol w="1364275"/>
                <a:gridCol w="3913500"/>
                <a:gridCol w="3776250"/>
              </a:tblGrid>
              <a:tr h="378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Unit Reflection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6995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Students will be answering the Essential Question for Unit 2. Use the CER Template on page 3 of the student worksheet to guide this process. </a:t>
                      </a:r>
                      <a:r>
                        <a:rPr lang="en" sz="1200">
                          <a:solidFill>
                            <a:schemeClr val="dk1"/>
                          </a:solidFill>
                          <a:latin typeface="Inter"/>
                          <a:ea typeface="Inter"/>
                          <a:cs typeface="Inter"/>
                          <a:sym typeface="Inter"/>
                        </a:rPr>
                        <a:t>Support students in constructing a strong, evidence-based paragraph by breaking down their argument into three clear parts: Claim, Evidence, and Reasoning.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445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Introduce the CER Template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Consider possible scaffolds:</a:t>
                      </a:r>
                      <a:endParaRPr sz="1200">
                        <a:latin typeface="Inter"/>
                        <a:ea typeface="Inter"/>
                        <a:cs typeface="Inter"/>
                        <a:sym typeface="Inter"/>
                      </a:endParaRPr>
                    </a:p>
                    <a:p>
                      <a:pPr indent="-304800" lvl="0" marL="685800" rtl="0" algn="l">
                        <a:spcBef>
                          <a:spcPts val="0"/>
                        </a:spcBef>
                        <a:spcAft>
                          <a:spcPts val="0"/>
                        </a:spcAft>
                        <a:buSzPts val="1200"/>
                        <a:buFont typeface="Inter"/>
                        <a:buChar char="●"/>
                      </a:pPr>
                      <a:r>
                        <a:rPr lang="en" sz="1200">
                          <a:latin typeface="Inter"/>
                          <a:ea typeface="Inter"/>
                          <a:cs typeface="Inter"/>
                          <a:sym typeface="Inter"/>
                        </a:rPr>
                        <a:t>Provide a exemplar paragraph and use rainbow highlighting for the various parts</a:t>
                      </a:r>
                      <a:endParaRPr sz="1200">
                        <a:latin typeface="Inter"/>
                        <a:ea typeface="Inter"/>
                        <a:cs typeface="Inter"/>
                        <a:sym typeface="Inter"/>
                      </a:endParaRPr>
                    </a:p>
                    <a:p>
                      <a:pPr indent="-304800" lvl="0" marL="685800" rtl="0" algn="l">
                        <a:spcBef>
                          <a:spcPts val="0"/>
                        </a:spcBef>
                        <a:spcAft>
                          <a:spcPts val="0"/>
                        </a:spcAft>
                        <a:buSzPts val="1200"/>
                        <a:buFont typeface="Inter"/>
                        <a:buChar char="●"/>
                      </a:pPr>
                      <a:r>
                        <a:rPr lang="en" sz="1200">
                          <a:latin typeface="Inter"/>
                          <a:ea typeface="Inter"/>
                          <a:cs typeface="Inter"/>
                          <a:sym typeface="Inter"/>
                        </a:rPr>
                        <a:t>Provide sentence starters</a:t>
                      </a:r>
                      <a:endParaRPr sz="1200">
                        <a:latin typeface="Inter"/>
                        <a:ea typeface="Inter"/>
                        <a:cs typeface="Inter"/>
                        <a:sym typeface="Inter"/>
                      </a:endParaRPr>
                    </a:p>
                    <a:p>
                      <a:pPr indent="-304800" lvl="0" marL="685800" rtl="0" algn="l">
                        <a:spcBef>
                          <a:spcPts val="0"/>
                        </a:spcBef>
                        <a:spcAft>
                          <a:spcPts val="0"/>
                        </a:spcAft>
                        <a:buSzPts val="1200"/>
                        <a:buFont typeface="Inter"/>
                        <a:buChar char="●"/>
                      </a:pPr>
                      <a:r>
                        <a:rPr lang="en" sz="1200">
                          <a:latin typeface="Inter"/>
                          <a:ea typeface="Inter"/>
                          <a:cs typeface="Inter"/>
                          <a:sym typeface="Inter"/>
                        </a:rPr>
                        <a:t>Use partners to pair and share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Direct students to complete the graphic organizer on page 3 with their ideas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Ask clarifying questions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the CER Template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1654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Students will reflect on their learning from the </a:t>
                      </a:r>
                      <a:r>
                        <a:rPr lang="en" sz="1200">
                          <a:latin typeface="Inter"/>
                          <a:ea typeface="Inter"/>
                          <a:cs typeface="Inter"/>
                          <a:sym typeface="Inter"/>
                        </a:rPr>
                        <a:t>unit</a:t>
                      </a:r>
                      <a:r>
                        <a:rPr lang="en" sz="1200">
                          <a:solidFill>
                            <a:srgbClr val="000000"/>
                          </a:solidFill>
                          <a:latin typeface="Inter"/>
                          <a:ea typeface="Inter"/>
                          <a:cs typeface="Inter"/>
                          <a:sym typeface="Inter"/>
                        </a:rPr>
                        <a:t> using the </a:t>
                      </a:r>
                      <a:r>
                        <a:rPr lang="en" sz="1200" u="sng">
                          <a:solidFill>
                            <a:srgbClr val="0097A7"/>
                          </a:solidFill>
                          <a:latin typeface="Inter"/>
                          <a:ea typeface="Inter"/>
                          <a:cs typeface="Inter"/>
                          <a:sym typeface="Inter"/>
                          <a:hlinkClick r:id="rId4">
                            <a:extLst>
                              <a:ext uri="{A12FA001-AC4F-418D-AE19-62706E023703}">
                                <ahyp:hlinkClr val="tx"/>
                              </a:ext>
                            </a:extLst>
                          </a:hlinkClick>
                        </a:rPr>
                        <a:t>Unit 2 Inquiry Journal</a:t>
                      </a:r>
                      <a:r>
                        <a:rPr lang="en" sz="1200">
                          <a:solidFill>
                            <a:srgbClr val="000000"/>
                          </a:solidFill>
                          <a:latin typeface="Inter"/>
                          <a:ea typeface="Inter"/>
                          <a:cs typeface="Inter"/>
                          <a:sym typeface="Inter"/>
                        </a:rPr>
                        <a:t>. Students will use page </a:t>
                      </a:r>
                      <a:r>
                        <a:rPr lang="en" sz="1200">
                          <a:latin typeface="Inter"/>
                          <a:ea typeface="Inter"/>
                          <a:cs typeface="Inter"/>
                          <a:sym typeface="Inter"/>
                        </a:rPr>
                        <a:t>5</a:t>
                      </a:r>
                      <a:r>
                        <a:rPr lang="en" sz="1200">
                          <a:solidFill>
                            <a:srgbClr val="000000"/>
                          </a:solidFill>
                          <a:latin typeface="Inter"/>
                          <a:ea typeface="Inter"/>
                          <a:cs typeface="Inter"/>
                          <a:sym typeface="Inter"/>
                        </a:rPr>
                        <a:t> to answer the </a:t>
                      </a:r>
                      <a:r>
                        <a:rPr lang="en" sz="1200">
                          <a:latin typeface="Inter"/>
                          <a:ea typeface="Inter"/>
                          <a:cs typeface="Inter"/>
                          <a:sym typeface="Inter"/>
                        </a:rPr>
                        <a:t>Essential</a:t>
                      </a:r>
                      <a:r>
                        <a:rPr lang="en" sz="1200">
                          <a:solidFill>
                            <a:srgbClr val="000000"/>
                          </a:solidFill>
                          <a:latin typeface="Inter"/>
                          <a:ea typeface="Inter"/>
                          <a:cs typeface="Inter"/>
                          <a:sym typeface="Inter"/>
                        </a:rPr>
                        <a:t> Question for </a:t>
                      </a:r>
                      <a:r>
                        <a:rPr lang="en" sz="1200">
                          <a:latin typeface="Inter"/>
                          <a:ea typeface="Inter"/>
                          <a:cs typeface="Inter"/>
                          <a:sym typeface="Inter"/>
                        </a:rPr>
                        <a:t>Unit 2</a:t>
                      </a:r>
                      <a:r>
                        <a:rPr lang="en" sz="1200">
                          <a:solidFill>
                            <a:srgbClr val="000000"/>
                          </a:solidFill>
                          <a:latin typeface="Inter"/>
                          <a:ea typeface="Inter"/>
                          <a:cs typeface="Inter"/>
                          <a:sym typeface="Inter"/>
                        </a:rPr>
                        <a:t>. Consider allowing students to use their notes and/or work with a partner.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1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2</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a:t>
                      </a:r>
                      <a:r>
                        <a:rPr lang="en" sz="1200">
                          <a:latin typeface="Inter"/>
                          <a:ea typeface="Inter"/>
                          <a:cs typeface="Inter"/>
                          <a:sym typeface="Inter"/>
                        </a:rPr>
                        <a:t>Unit 2 Essential Question</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and Ways of Knowing</a:t>
            </a:r>
            <a:r>
              <a:rPr lang="en" sz="1800">
                <a:solidFill>
                  <a:schemeClr val="dk1"/>
                </a:solidFill>
                <a:latin typeface="Plus Jakarta Sans Medium"/>
                <a:ea typeface="Plus Jakarta Sans Medium"/>
                <a:cs typeface="Plus Jakarta Sans Medium"/>
                <a:sym typeface="Plus Jakarta Sans Medium"/>
              </a:rPr>
              <a:t>: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95275" y="644388"/>
          <a:ext cx="3000000" cy="3000000"/>
        </p:xfrm>
        <a:graphic>
          <a:graphicData uri="http://schemas.openxmlformats.org/drawingml/2006/table">
            <a:tbl>
              <a:tblPr>
                <a:noFill/>
                <a:tableStyleId>{76EE8431-8B94-4F27-8EBB-850DDAA426AF}</a:tableStyleId>
              </a:tblPr>
              <a:tblGrid>
                <a:gridCol w="1364275"/>
                <a:gridCol w="3913500"/>
                <a:gridCol w="3776250"/>
              </a:tblGrid>
              <a:tr h="378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9: Unit Reflection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765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uses a Think, Pair, Share approach to provide an opportunity for peer evaluation and to facilitate deeper conversations about the unit.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02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instructions for student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Call on students to share thoughts </a:t>
                      </a:r>
                      <a:r>
                        <a:rPr lang="en" sz="1200">
                          <a:latin typeface="Inter"/>
                          <a:ea typeface="Inter"/>
                          <a:cs typeface="Inter"/>
                          <a:sym typeface="Inter"/>
                        </a:rPr>
                        <a:t>on the</a:t>
                      </a:r>
                      <a:r>
                        <a:rPr lang="en" sz="1200">
                          <a:latin typeface="Inter"/>
                          <a:ea typeface="Inter"/>
                          <a:cs typeface="Inter"/>
                          <a:sym typeface="Inter"/>
                        </a:rPr>
                        <a:t> Supporting Question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Find a partner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Exit Ticket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class discussion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43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 HSS Analysis Skills (9–12): Historical Research, Evidence, and Point of View 4 -</a:t>
                      </a:r>
                      <a:r>
                        <a:rPr lang="en" sz="1200">
                          <a:solidFill>
                            <a:schemeClr val="dk1"/>
                          </a:solidFill>
                          <a:latin typeface="Inter"/>
                          <a:ea typeface="Inter"/>
                          <a:cs typeface="Inter"/>
                          <a:sym typeface="Inter"/>
                        </a:rPr>
                        <a:t> </a:t>
                      </a:r>
                      <a:r>
                        <a:rPr lang="en" sz="1200">
                          <a:solidFill>
                            <a:schemeClr val="dk1"/>
                          </a:solidFill>
                          <a:highlight>
                            <a:schemeClr val="lt1"/>
                          </a:highlight>
                          <a:latin typeface="Inter"/>
                          <a:ea typeface="Inter"/>
                          <a:cs typeface="Inter"/>
                          <a:sym typeface="Inter"/>
                        </a:rPr>
                        <a:t>Students construct and test hypotheses; collect, evaluate, and employ information from multiple primary and secondary sources; and apply it in oral and written presentations.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uFill>
                            <a:noFill/>
                          </a:uFill>
                          <a:latin typeface="Inter"/>
                          <a:ea typeface="Inter"/>
                          <a:cs typeface="Inter"/>
                          <a:sym typeface="Inter"/>
                          <a:hlinkClick r:id="rId5">
                            <a:extLst>
                              <a:ext uri="{A12FA001-AC4F-418D-AE19-62706E023703}">
                                <ahyp:hlinkClr val="tx"/>
                              </a:ext>
                            </a:extLst>
                          </a:hlinkClick>
                        </a:rPr>
                        <a:t>CCSS.ELA-Literacy.WHST.9-10.1.</a:t>
                      </a: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Introduce precise claim(s), distinguish the claim(s) from alternate or opposing claims, and create an organization that establishes clear relationships among the claim(s), counterclaims, reasons, and evidence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and Ways of Knowing: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