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B1AEA1E-B6C6-4689-B804-0C51962856A3}">
  <a:tblStyle styleId="{4B1AEA1E-B6C6-4689-B804-0C51962856A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iTw3sFHnAaZEV5OFnfoaao0J2tKxlAeMijrcssctZ3I/view" TargetMode="External"/><Relationship Id="rId9" Type="http://schemas.openxmlformats.org/officeDocument/2006/relationships/image" Target="../media/image2.png"/><Relationship Id="rId5" Type="http://schemas.openxmlformats.org/officeDocument/2006/relationships/hyperlink" Target="https://docs.google.com/presentation/d/1aPzXCHqojd1Jt2RgJlWDWJV16wqAWhCEWHmprxtsThI/edit?usp=drivesdk" TargetMode="External"/><Relationship Id="rId6" Type="http://schemas.openxmlformats.org/officeDocument/2006/relationships/hyperlink" Target="https://docs.google.com/presentation/d/1fFQQsB3L0y-4RkFYC5jnL55W80KdBNp56D_WoU1yvBI/view" TargetMode="External"/><Relationship Id="rId7" Type="http://schemas.openxmlformats.org/officeDocument/2006/relationships/hyperlink" Target="https://docs.google.com/presentation/d/1PCvILv-CEVyO-wQcn7BzAVd0tS9NuZXrisfbTbOhgKY/view" TargetMode="External"/><Relationship Id="rId8" Type="http://schemas.openxmlformats.org/officeDocument/2006/relationships/hyperlink" Target="https://docs.google.com/presentation/d/1iTw3sFHnAaZEV5OFnfoaao0J2tKxlAeMijrcssctZ3I/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95275" y="568263"/>
          <a:ext cx="3000000" cy="3000000"/>
        </p:xfrm>
        <a:graphic>
          <a:graphicData uri="http://schemas.openxmlformats.org/drawingml/2006/table">
            <a:tbl>
              <a:tblPr>
                <a:noFill/>
                <a:tableStyleId>{4B1AEA1E-B6C6-4689-B804-0C51962856A3}</a:tableStyleId>
              </a:tblPr>
              <a:tblGrid>
                <a:gridCol w="1268650"/>
                <a:gridCol w="3930825"/>
                <a:gridCol w="3854550"/>
              </a:tblGrid>
              <a:tr h="1865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8: Unit Assessment</a:t>
                      </a:r>
                      <a:endParaRPr b="1" sz="1300">
                        <a:latin typeface="Inter"/>
                        <a:ea typeface="Inter"/>
                        <a:cs typeface="Inter"/>
                        <a:sym typeface="Inter"/>
                      </a:endParaRPr>
                    </a:p>
                  </a:txBody>
                  <a:tcPr marT="91425" marB="91425" marR="91425" marL="91425"/>
                </a:tc>
                <a:tc hMerge="1"/>
              </a:tr>
              <a:tr h="2726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sz="13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has the history and generational wisdom of my own family shaped me?</a:t>
                      </a:r>
                      <a:endParaRPr sz="1200">
                        <a:solidFill>
                          <a:schemeClr val="dk1"/>
                        </a:solidFill>
                        <a:latin typeface="Inter"/>
                        <a:ea typeface="Inter"/>
                        <a:cs typeface="Inter"/>
                        <a:sym typeface="Inter"/>
                      </a:endParaRPr>
                    </a:p>
                  </a:txBody>
                  <a:tcPr marT="91425" marB="91425" marR="91425" marL="91425"/>
                </a:tc>
                <a:tc hMerge="1"/>
              </a:tr>
              <a:tr h="2726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 skills from the unit</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3444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4">
                            <a:extLst>
                              <a:ext uri="{A12FA001-AC4F-418D-AE19-62706E023703}">
                                <ahyp:hlinkClr val="tx"/>
                              </a:ext>
                            </a:extLst>
                          </a:hlinkClick>
                        </a:rPr>
                        <a:t>Do Firsts + Exemplars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Family Interview Assessment Packet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Printed Student Materials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 computer, phone, or other recording device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583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Interview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Give One, Get One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892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accent5"/>
                          </a:solidFill>
                          <a:latin typeface="Inter"/>
                          <a:ea typeface="Inter"/>
                          <a:cs typeface="Inter"/>
                          <a:sym typeface="Inter"/>
                          <a:hlinkClick r:id="rId8">
                            <a:extLst>
                              <a:ext uri="{A12FA001-AC4F-418D-AE19-62706E023703}">
                                <ahyp:hlinkClr val="tx"/>
                              </a:ext>
                            </a:extLst>
                          </a:hlinkClick>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16700">
                <a:tc row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ACTIVITY 1 - </a:t>
                      </a:r>
                      <a:r>
                        <a:rPr b="1" lang="en" sz="1300">
                          <a:latin typeface="Inter"/>
                          <a:ea typeface="Inter"/>
                          <a:cs typeface="Inter"/>
                          <a:sym typeface="Inter"/>
                        </a:rPr>
                        <a:t>LAUNCH</a:t>
                      </a:r>
                      <a:endParaRPr b="1" sz="1300">
                        <a:latin typeface="Inter"/>
                        <a:ea typeface="Inter"/>
                        <a:cs typeface="Inter"/>
                        <a:sym typeface="Inter"/>
                      </a:endParaRPr>
                    </a:p>
                    <a:p>
                      <a:pPr indent="0" lvl="0" marL="0" rtl="0" algn="l">
                        <a:lnSpc>
                          <a:spcPct val="100000"/>
                        </a:lnSpc>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this unit’s assessment by going over directions page (pages 1-2 of the assessment packet). Students will be conducting an interview of a family member, where they practice oral history by asking a family member questions related to five themes from this unit: Origin Story, Cultural Practices, Ways of Knowing, Resilience and Adaptation, and the Historical Thinking Skill of Causation. When reviewing the expectations of the assessment, be sure to emphasize the importance of keeping up with each section and recording the interview as early as possible to best complete the overall project.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67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pages 1-2 of the packet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expectations with students, addressing any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Follow along with teacher directions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questions as needed</a:t>
                      </a:r>
                      <a:endParaRPr sz="1200">
                        <a:solidFill>
                          <a:schemeClr val="dk1"/>
                        </a:solidFill>
                        <a:latin typeface="Inter"/>
                        <a:ea typeface="Inter"/>
                        <a:cs typeface="Inter"/>
                        <a:sym typeface="Inter"/>
                      </a:endParaRPr>
                    </a:p>
                    <a:p>
                      <a:pPr indent="0" lvl="0" marL="0" rtl="0" algn="l">
                        <a:spcBef>
                          <a:spcPts val="0"/>
                        </a:spcBef>
                        <a:spcAft>
                          <a:spcPts val="0"/>
                        </a:spcAft>
                        <a:buSzPts val="1200"/>
                        <a:buFont typeface="Inter"/>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 Stories and Ways of Knowing</a:t>
            </a:r>
            <a:r>
              <a:rPr lang="en" sz="1800">
                <a:solidFill>
                  <a:schemeClr val="dk1"/>
                </a:solidFill>
                <a:latin typeface="Plus Jakarta Sans Medium"/>
                <a:ea typeface="Plus Jakarta Sans Medium"/>
                <a:cs typeface="Plus Jakarta Sans Medium"/>
                <a:sym typeface="Plus Jakarta Sans Medium"/>
              </a:rPr>
              <a:t>: Unit Assessment  (240 Minutes)</a:t>
            </a:r>
            <a:endParaRPr sz="1800">
              <a:solidFill>
                <a:schemeClr val="dk1"/>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9">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544638"/>
          <a:ext cx="3000000" cy="3000000"/>
        </p:xfrm>
        <a:graphic>
          <a:graphicData uri="http://schemas.openxmlformats.org/drawingml/2006/table">
            <a:tbl>
              <a:tblPr>
                <a:noFill/>
                <a:tableStyleId>{4B1AEA1E-B6C6-4689-B804-0C51962856A3}</a:tableStyleId>
              </a:tblPr>
              <a:tblGrid>
                <a:gridCol w="1364275"/>
                <a:gridCol w="3913500"/>
                <a:gridCol w="3776250"/>
              </a:tblGrid>
              <a:tr h="3789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7: Unit Assessment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69955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Once students have an idea for who they would like to interview, they can use page 3 of the packet to select interview questions. Students must select one core question from each theme. When interviewing, students are expected to also ask the related supporting question(s) for their core question. At home, students will then interview a family member to effectively answer family history interview questions. If needed, students can interview multiple family members.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7445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3 of the packet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expectations for question selection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 selection as needed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Review and select interview questions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Interview family members and answer all familial history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3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the family interview is complete, students will need to code the transcript (or their notes) by using the coding table on page 5 of the assessment packet. This process will allow students to organize and internalize the family interview in order to best conduct their oral reflection.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5185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coding table and expectations for coding the interview transcript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Monitor and support student work</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45720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and answer questions regarding coding expectations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Code the family interview</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131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To wrap up this unit assessment, students will use the unit’s learnings and the family interview to reflect on what they learned from their interview. Page 6 of the assessment packet provides questions for each of the themes covered in the interview. Students will select one question from each theme and record their own oral reflection on the process. Remind students that this does not need to be perfect, but should be organized for teacher understanding when listening.</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9022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questions on page 6 of packet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 recording of their oral reflection, perhaps by allowing students to be outside on a computer or phone to record during school hours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and answer questions regarding oral reflection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oral reflection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Record and submit oral reflection</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6432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All Unit Standards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Origin Stories and Ways of Knowing</a:t>
            </a:r>
            <a:r>
              <a:rPr lang="en" sz="1800">
                <a:solidFill>
                  <a:schemeClr val="dk1"/>
                </a:solidFill>
                <a:latin typeface="Plus Jakarta Sans Medium"/>
                <a:ea typeface="Plus Jakarta Sans Medium"/>
                <a:cs typeface="Plus Jakarta Sans Medium"/>
                <a:sym typeface="Plus Jakarta Sans Medium"/>
              </a:rPr>
              <a:t>: Daily Lesson Plan (180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