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
      <p:font typeface="PT Serif"/>
      <p:regular r:id="rId17"/>
      <p:bold r:id="rId18"/>
      <p:italic r:id="rId19"/>
      <p:boldItalic r:id="rId20"/>
    </p:embeddedFont>
    <p:embeddedFont>
      <p:font typeface="Plus Jakarta Sans Medium"/>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E020E2D-8523-43CC-9871-31A526AAFD19}">
  <a:tblStyle styleId="{0E020E2D-8523-43CC-9871-31A526AAFD1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TSerif-boldItalic.fntdata"/><Relationship Id="rId11" Type="http://schemas.openxmlformats.org/officeDocument/2006/relationships/font" Target="fonts/Halant-regular.fntdata"/><Relationship Id="rId22" Type="http://schemas.openxmlformats.org/officeDocument/2006/relationships/font" Target="fonts/PlusJakartaSansMedium-bold.fntdata"/><Relationship Id="rId10" Type="http://schemas.openxmlformats.org/officeDocument/2006/relationships/slide" Target="slides/slide4.xml"/><Relationship Id="rId21" Type="http://schemas.openxmlformats.org/officeDocument/2006/relationships/font" Target="fonts/PlusJakartaSansMedium-regular.fntdata"/><Relationship Id="rId13" Type="http://schemas.openxmlformats.org/officeDocument/2006/relationships/font" Target="fonts/Inter-regular.fntdata"/><Relationship Id="rId24" Type="http://schemas.openxmlformats.org/officeDocument/2006/relationships/font" Target="fonts/PlusJakartaSansMedium-boldItalic.fntdata"/><Relationship Id="rId12" Type="http://schemas.openxmlformats.org/officeDocument/2006/relationships/font" Target="fonts/Halant-bold.fntdata"/><Relationship Id="rId23" Type="http://schemas.openxmlformats.org/officeDocument/2006/relationships/font" Target="fonts/PlusJakartaSansMedium-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italic.fntdata"/><Relationship Id="rId14" Type="http://schemas.openxmlformats.org/officeDocument/2006/relationships/font" Target="fonts/Inter-bold.fntdata"/><Relationship Id="rId17" Type="http://schemas.openxmlformats.org/officeDocument/2006/relationships/font" Target="fonts/PTSerif-regular.fntdata"/><Relationship Id="rId16" Type="http://schemas.openxmlformats.org/officeDocument/2006/relationships/font" Target="fonts/Inter-boldItalic.fntdata"/><Relationship Id="rId5" Type="http://schemas.openxmlformats.org/officeDocument/2006/relationships/slideMaster" Target="slideMasters/slideMaster1.xml"/><Relationship Id="rId19" Type="http://schemas.openxmlformats.org/officeDocument/2006/relationships/font" Target="fonts/PTSerif-italic.fntdata"/><Relationship Id="rId6" Type="http://schemas.openxmlformats.org/officeDocument/2006/relationships/notesMaster" Target="notesMasters/notesMaster1.xml"/><Relationship Id="rId18" Type="http://schemas.openxmlformats.org/officeDocument/2006/relationships/font" Target="fonts/PTSerif-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728463e63c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728463e63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375b2eb4bc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375b2eb4bc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375b2eb4bca_0_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375b2eb4bca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375c65364f4_0_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375c65364f4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Overview</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Medium"/>
                <a:ea typeface="Plus Jakarta Sans Medium"/>
                <a:cs typeface="Plus Jakarta Sans Medium"/>
                <a:sym typeface="Plus Jakarta Sans Medium"/>
              </a:rPr>
              <a:t>Unit Reflection</a:t>
            </a:r>
            <a:endParaRPr sz="2100">
              <a:solidFill>
                <a:schemeClr val="dk1"/>
              </a:solidFill>
              <a:latin typeface="Plus Jakarta Sans Medium"/>
              <a:ea typeface="Plus Jakarta Sans Medium"/>
              <a:cs typeface="Plus Jakarta Sans Medium"/>
              <a:sym typeface="Plus Jakarta Sans Medium"/>
            </a:endParaRPr>
          </a:p>
        </p:txBody>
      </p:sp>
      <p:sp>
        <p:nvSpPr>
          <p:cNvPr id="55" name="Google Shape;55;p13"/>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90131" y="9348146"/>
            <a:ext cx="425136" cy="425136"/>
          </a:xfrm>
          <a:prstGeom prst="rect">
            <a:avLst/>
          </a:prstGeom>
          <a:noFill/>
          <a:ln>
            <a:noFill/>
          </a:ln>
        </p:spPr>
      </p:pic>
      <p:sp>
        <p:nvSpPr>
          <p:cNvPr id="57" name="Google Shape;57;p13"/>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8" name="Google Shape;58;p13"/>
          <p:cNvSpPr txBox="1"/>
          <p:nvPr/>
        </p:nvSpPr>
        <p:spPr>
          <a:xfrm>
            <a:off x="670050" y="11112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59" name="Google Shape;59;p13"/>
          <p:cNvPicPr preferRelativeResize="0"/>
          <p:nvPr/>
        </p:nvPicPr>
        <p:blipFill>
          <a:blip r:embed="rId4">
            <a:alphaModFix/>
          </a:blip>
          <a:stretch>
            <a:fillRect/>
          </a:stretch>
        </p:blipFill>
        <p:spPr>
          <a:xfrm>
            <a:off x="216272" y="110272"/>
            <a:ext cx="1041739" cy="431978"/>
          </a:xfrm>
          <a:prstGeom prst="rect">
            <a:avLst/>
          </a:prstGeom>
          <a:noFill/>
          <a:ln>
            <a:noFill/>
          </a:ln>
        </p:spPr>
      </p:pic>
      <p:sp>
        <p:nvSpPr>
          <p:cNvPr id="60" name="Google Shape;60;p13"/>
          <p:cNvSpPr txBox="1"/>
          <p:nvPr/>
        </p:nvSpPr>
        <p:spPr>
          <a:xfrm>
            <a:off x="481800" y="2010450"/>
            <a:ext cx="6586200" cy="11565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ctr">
              <a:lnSpc>
                <a:spcPct val="115000"/>
              </a:lnSpc>
              <a:spcBef>
                <a:spcPts val="1200"/>
              </a:spcBef>
              <a:spcAft>
                <a:spcPts val="0"/>
              </a:spcAft>
              <a:buNone/>
            </a:pPr>
            <a:r>
              <a:rPr b="1" lang="en" sz="1200">
                <a:solidFill>
                  <a:srgbClr val="000000"/>
                </a:solidFill>
                <a:latin typeface="Inter"/>
                <a:ea typeface="Inter"/>
                <a:cs typeface="Inter"/>
                <a:sym typeface="Inter"/>
              </a:rPr>
              <a:t>Overview and Purpose</a:t>
            </a:r>
            <a:endParaRPr sz="1200">
              <a:solidFill>
                <a:schemeClr val="dk1"/>
              </a:solidFill>
              <a:latin typeface="PT Serif"/>
              <a:ea typeface="PT Serif"/>
              <a:cs typeface="PT Serif"/>
              <a:sym typeface="PT Serif"/>
            </a:endParaRPr>
          </a:p>
          <a:p>
            <a:pPr indent="0" lvl="0" marL="0" rtl="0" algn="ctr">
              <a:spcBef>
                <a:spcPts val="1200"/>
              </a:spcBef>
              <a:spcAft>
                <a:spcPts val="0"/>
              </a:spcAft>
              <a:buNone/>
            </a:pPr>
            <a:r>
              <a:rPr lang="en" sz="1200">
                <a:solidFill>
                  <a:schemeClr val="dk1"/>
                </a:solidFill>
                <a:latin typeface="Inter"/>
                <a:ea typeface="Inter"/>
                <a:cs typeface="Inter"/>
                <a:sym typeface="Inter"/>
              </a:rPr>
              <a:t>I will reflect on the different ways of knowing I’ve studied—and evaluate how they shape history, truth, and power. I’ll consider how honoring diverse stories helps build justice and understanding in our communities.</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15000"/>
              </a:lnSpc>
              <a:spcBef>
                <a:spcPts val="1200"/>
              </a:spcBef>
              <a:spcAft>
                <a:spcPts val="1200"/>
              </a:spcAft>
              <a:buNone/>
            </a:pPr>
            <a:r>
              <a:t/>
            </a:r>
            <a:endParaRPr sz="1200">
              <a:solidFill>
                <a:srgbClr val="000000"/>
              </a:solidFill>
              <a:latin typeface="Inter"/>
              <a:ea typeface="Inter"/>
              <a:cs typeface="Inter"/>
              <a:sym typeface="Inter"/>
            </a:endParaRPr>
          </a:p>
        </p:txBody>
      </p:sp>
      <p:sp>
        <p:nvSpPr>
          <p:cNvPr id="61" name="Google Shape;61;p13"/>
          <p:cNvSpPr txBox="1"/>
          <p:nvPr/>
        </p:nvSpPr>
        <p:spPr>
          <a:xfrm>
            <a:off x="481800" y="1517688"/>
            <a:ext cx="6586200" cy="4944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solidFill>
                  <a:srgbClr val="000000"/>
                </a:solidFill>
                <a:latin typeface="Inter"/>
                <a:ea typeface="Inter"/>
                <a:cs typeface="Inter"/>
                <a:sym typeface="Inter"/>
              </a:rPr>
              <a:t>Lesson </a:t>
            </a:r>
            <a:r>
              <a:rPr b="1" lang="en" sz="1800">
                <a:latin typeface="Inter"/>
                <a:ea typeface="Inter"/>
                <a:cs typeface="Inter"/>
                <a:sym typeface="Inter"/>
              </a:rPr>
              <a:t>8</a:t>
            </a:r>
            <a:r>
              <a:rPr b="1" lang="en" sz="1800">
                <a:solidFill>
                  <a:srgbClr val="000000"/>
                </a:solidFill>
                <a:latin typeface="Inter"/>
                <a:ea typeface="Inter"/>
                <a:cs typeface="Inter"/>
                <a:sym typeface="Inter"/>
              </a:rPr>
              <a:t>: Unit Reflection </a:t>
            </a:r>
            <a:endParaRPr b="1" sz="1800">
              <a:solidFill>
                <a:srgbClr val="000000"/>
              </a:solidFill>
              <a:latin typeface="Inter"/>
              <a:ea typeface="Inter"/>
              <a:cs typeface="Inter"/>
              <a:sym typeface="Inter"/>
            </a:endParaRPr>
          </a:p>
        </p:txBody>
      </p:sp>
      <p:sp>
        <p:nvSpPr>
          <p:cNvPr id="62" name="Google Shape;62;p13"/>
          <p:cNvSpPr txBox="1"/>
          <p:nvPr/>
        </p:nvSpPr>
        <p:spPr>
          <a:xfrm>
            <a:off x="481800" y="3408750"/>
            <a:ext cx="2925300" cy="15813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500">
                <a:solidFill>
                  <a:srgbClr val="000000"/>
                </a:solidFill>
                <a:latin typeface="Inter"/>
                <a:ea typeface="Inter"/>
                <a:cs typeface="Inter"/>
                <a:sym typeface="Inter"/>
              </a:rPr>
              <a:t>Unit Essential Question:</a:t>
            </a:r>
            <a:endParaRPr b="1" sz="1500">
              <a:solidFill>
                <a:srgbClr val="000000"/>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rPr lang="en" sz="1200">
                <a:solidFill>
                  <a:schemeClr val="dk1"/>
                </a:solidFill>
                <a:latin typeface="Inter"/>
                <a:ea typeface="Inter"/>
                <a:cs typeface="Inter"/>
                <a:sym typeface="Inter"/>
              </a:rPr>
              <a:t>How have origin stories and cultural ways of knowing shaped what communities believe, how they live, and how they understand their place in history?</a:t>
            </a:r>
            <a:endParaRPr b="1" sz="2000">
              <a:solidFill>
                <a:srgbClr val="000000"/>
              </a:solidFill>
              <a:latin typeface="Inter"/>
              <a:ea typeface="Inter"/>
              <a:cs typeface="Inter"/>
              <a:sym typeface="Inter"/>
            </a:endParaRPr>
          </a:p>
        </p:txBody>
      </p:sp>
      <p:sp>
        <p:nvSpPr>
          <p:cNvPr id="63" name="Google Shape;63;p13"/>
          <p:cNvSpPr txBox="1"/>
          <p:nvPr/>
        </p:nvSpPr>
        <p:spPr>
          <a:xfrm>
            <a:off x="4142700" y="3408750"/>
            <a:ext cx="2925300" cy="15813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500">
                <a:solidFill>
                  <a:srgbClr val="000000"/>
                </a:solidFill>
                <a:latin typeface="Inter"/>
                <a:ea typeface="Inter"/>
                <a:cs typeface="Inter"/>
                <a:sym typeface="Inter"/>
              </a:rPr>
              <a:t>Supporting Question:</a:t>
            </a:r>
            <a:endParaRPr b="1" sz="1500">
              <a:solidFill>
                <a:srgbClr val="000000"/>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500">
              <a:solidFill>
                <a:srgbClr val="000000"/>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does recognizing diverse ways of knowing and storytelling change how we understand history, identity, and community today?</a:t>
            </a:r>
            <a:endParaRPr sz="1200">
              <a:solidFill>
                <a:schemeClr val="dk1"/>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p:txBody>
      </p:sp>
      <p:sp>
        <p:nvSpPr>
          <p:cNvPr id="64" name="Google Shape;64;p13"/>
          <p:cNvSpPr txBox="1"/>
          <p:nvPr/>
        </p:nvSpPr>
        <p:spPr>
          <a:xfrm>
            <a:off x="444300" y="5324850"/>
            <a:ext cx="6661200" cy="33246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rgbClr val="000000"/>
                </a:solidFill>
                <a:latin typeface="Inter"/>
                <a:ea typeface="Inter"/>
                <a:cs typeface="Inter"/>
                <a:sym typeface="Inter"/>
              </a:rPr>
              <a:t>Lesson Overview</a:t>
            </a:r>
            <a:endParaRPr b="1" sz="1200">
              <a:solidFill>
                <a:srgbClr val="000000"/>
              </a:solidFill>
              <a:latin typeface="Inter"/>
              <a:ea typeface="Inter"/>
              <a:cs typeface="Inter"/>
              <a:sym typeface="Inter"/>
            </a:endParaRPr>
          </a:p>
          <a:p>
            <a:pPr indent="0" lvl="0" marL="0" rtl="0" algn="ctr">
              <a:spcBef>
                <a:spcPts val="0"/>
              </a:spcBef>
              <a:spcAft>
                <a:spcPts val="0"/>
              </a:spcAft>
              <a:buNone/>
            </a:pPr>
            <a:r>
              <a:t/>
            </a:r>
            <a:endParaRPr b="1" sz="1200">
              <a:solidFill>
                <a:srgbClr val="000000"/>
              </a:solidFill>
              <a:latin typeface="Inter"/>
              <a:ea typeface="Inter"/>
              <a:cs typeface="Inter"/>
              <a:sym typeface="Inter"/>
            </a:endParaRPr>
          </a:p>
          <a:p>
            <a:pPr indent="0" lvl="0" marL="0" rtl="0" algn="l">
              <a:lnSpc>
                <a:spcPct val="100000"/>
              </a:lnSpc>
              <a:spcBef>
                <a:spcPts val="1200"/>
              </a:spcBef>
              <a:spcAft>
                <a:spcPts val="0"/>
              </a:spcAft>
              <a:buNone/>
            </a:pPr>
            <a:r>
              <a:rPr b="1" lang="en" sz="1200">
                <a:solidFill>
                  <a:schemeClr val="dk1"/>
                </a:solidFill>
                <a:latin typeface="Inter"/>
                <a:ea typeface="Inter"/>
                <a:cs typeface="Inter"/>
                <a:sym typeface="Inter"/>
              </a:rPr>
              <a:t>Step 1: Post-Unit Reflection</a:t>
            </a:r>
            <a:endParaRPr sz="1200">
              <a:solidFill>
                <a:schemeClr val="dk1"/>
              </a:solidFill>
              <a:latin typeface="Inter"/>
              <a:ea typeface="Inter"/>
              <a:cs typeface="Inter"/>
              <a:sym typeface="Inter"/>
            </a:endParaRPr>
          </a:p>
          <a:p>
            <a:pPr indent="-304800" lvl="0" marL="457200" rtl="0" algn="l">
              <a:lnSpc>
                <a:spcPct val="100000"/>
              </a:lnSpc>
              <a:spcBef>
                <a:spcPts val="1200"/>
              </a:spcBef>
              <a:spcAft>
                <a:spcPts val="0"/>
              </a:spcAft>
              <a:buClr>
                <a:schemeClr val="dk1"/>
              </a:buClr>
              <a:buSzPts val="1200"/>
              <a:buFont typeface="Inter"/>
              <a:buChar char="●"/>
            </a:pPr>
            <a:r>
              <a:rPr lang="en" sz="1200">
                <a:solidFill>
                  <a:schemeClr val="dk1"/>
                </a:solidFill>
                <a:latin typeface="Inter"/>
                <a:ea typeface="Inter"/>
                <a:cs typeface="Inter"/>
                <a:sym typeface="Inter"/>
              </a:rPr>
              <a:t>Students will reflect on their learning throughout the unit, considering key takeaways, challenges, and personal growth.</a:t>
            </a:r>
            <a:endParaRPr sz="1200">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rPr b="1" lang="en" sz="1200">
                <a:solidFill>
                  <a:schemeClr val="dk1"/>
                </a:solidFill>
                <a:latin typeface="Inter"/>
                <a:ea typeface="Inter"/>
                <a:cs typeface="Inter"/>
                <a:sym typeface="Inter"/>
              </a:rPr>
              <a:t>Step 2: Inquiry Journal – Essential Question CERER Response</a:t>
            </a:r>
            <a:endParaRPr sz="1200">
              <a:solidFill>
                <a:schemeClr val="dk1"/>
              </a:solidFill>
              <a:latin typeface="Inter"/>
              <a:ea typeface="Inter"/>
              <a:cs typeface="Inter"/>
              <a:sym typeface="Inter"/>
            </a:endParaRPr>
          </a:p>
          <a:p>
            <a:pPr indent="-304800" lvl="0" marL="457200" rtl="0" algn="l">
              <a:lnSpc>
                <a:spcPct val="100000"/>
              </a:lnSpc>
              <a:spcBef>
                <a:spcPts val="1200"/>
              </a:spcBef>
              <a:spcAft>
                <a:spcPts val="0"/>
              </a:spcAft>
              <a:buClr>
                <a:schemeClr val="dk1"/>
              </a:buClr>
              <a:buSzPts val="1200"/>
              <a:buFont typeface="Inter"/>
              <a:buChar char="●"/>
            </a:pPr>
            <a:r>
              <a:rPr lang="en" sz="1200">
                <a:solidFill>
                  <a:schemeClr val="dk1"/>
                </a:solidFill>
                <a:latin typeface="Inter"/>
                <a:ea typeface="Inter"/>
                <a:cs typeface="Inter"/>
                <a:sym typeface="Inter"/>
              </a:rPr>
              <a:t>Using the CERER framework (Claim, Evidence, Reasoning, Evidence, Reasoning), students will respond to the unit’s essential question in their Inquiry Journal.</a:t>
            </a:r>
            <a:endParaRPr sz="1200">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rPr b="1" lang="en" sz="1200">
                <a:solidFill>
                  <a:schemeClr val="dk1"/>
                </a:solidFill>
                <a:latin typeface="Inter"/>
                <a:ea typeface="Inter"/>
                <a:cs typeface="Inter"/>
                <a:sym typeface="Inter"/>
              </a:rPr>
              <a:t>Step 3: Partner Share &amp; Discussion Notes</a:t>
            </a:r>
            <a:endParaRPr b="1" sz="1200">
              <a:solidFill>
                <a:schemeClr val="dk1"/>
              </a:solidFill>
              <a:latin typeface="Inter"/>
              <a:ea typeface="Inter"/>
              <a:cs typeface="Inter"/>
              <a:sym typeface="Inter"/>
            </a:endParaRPr>
          </a:p>
          <a:p>
            <a:pPr indent="-304800" lvl="0" marL="457200" rtl="0" algn="l">
              <a:lnSpc>
                <a:spcPct val="100000"/>
              </a:lnSpc>
              <a:spcBef>
                <a:spcPts val="1200"/>
              </a:spcBef>
              <a:spcAft>
                <a:spcPts val="0"/>
              </a:spcAft>
              <a:buClr>
                <a:schemeClr val="dk1"/>
              </a:buClr>
              <a:buSzPts val="1200"/>
              <a:buFont typeface="Inter"/>
              <a:buChar char="●"/>
            </a:pPr>
            <a:r>
              <a:rPr lang="en" sz="1200">
                <a:solidFill>
                  <a:schemeClr val="dk1"/>
                </a:solidFill>
                <a:latin typeface="Inter"/>
                <a:ea typeface="Inter"/>
                <a:cs typeface="Inter"/>
                <a:sym typeface="Inter"/>
              </a:rPr>
              <a:t>Students will share their Inquiry Journal  response with a partner, engaging in meaningful dialogue. During the discussion, they will take notes on their partner’s perspective and any insights gained.</a:t>
            </a:r>
            <a:endParaRPr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8" name="Shape 68"/>
        <p:cNvGrpSpPr/>
        <p:nvPr/>
      </p:nvGrpSpPr>
      <p:grpSpPr>
        <a:xfrm>
          <a:off x="0" y="0"/>
          <a:ext cx="0" cy="0"/>
          <a:chOff x="0" y="0"/>
          <a:chExt cx="0" cy="0"/>
        </a:xfrm>
      </p:grpSpPr>
      <p:sp>
        <p:nvSpPr>
          <p:cNvPr id="69" name="Google Shape;69;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Post Unit Reflection</a:t>
            </a:r>
            <a:endParaRPr sz="1900">
              <a:solidFill>
                <a:schemeClr val="dk1"/>
              </a:solidFill>
              <a:latin typeface="Halant"/>
              <a:ea typeface="Halant"/>
              <a:cs typeface="Halant"/>
              <a:sym typeface="Halant"/>
            </a:endParaRPr>
          </a:p>
        </p:txBody>
      </p:sp>
      <p:pic>
        <p:nvPicPr>
          <p:cNvPr id="70" name="Google Shape;70;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1" name="Google Shape;71;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2" name="Google Shape;72;p14"/>
          <p:cNvSpPr txBox="1"/>
          <p:nvPr/>
        </p:nvSpPr>
        <p:spPr>
          <a:xfrm>
            <a:off x="455250" y="57750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at least </a:t>
            </a:r>
            <a:r>
              <a:rPr b="1" lang="en" sz="1200">
                <a:solidFill>
                  <a:schemeClr val="dk1"/>
                </a:solidFill>
                <a:latin typeface="Halant"/>
                <a:ea typeface="Halant"/>
                <a:cs typeface="Halant"/>
                <a:sym typeface="Halant"/>
              </a:rPr>
              <a:t>5 </a:t>
            </a:r>
            <a:r>
              <a:rPr b="1" lang="en" sz="1200">
                <a:solidFill>
                  <a:schemeClr val="dk1"/>
                </a:solidFill>
                <a:latin typeface="Halant"/>
                <a:ea typeface="Halant"/>
                <a:cs typeface="Halant"/>
                <a:sym typeface="Halant"/>
              </a:rPr>
              <a:t>vocabulary</a:t>
            </a:r>
            <a:r>
              <a:rPr b="1" lang="en" sz="1200">
                <a:solidFill>
                  <a:schemeClr val="dk1"/>
                </a:solidFill>
                <a:latin typeface="Halant"/>
                <a:ea typeface="Halant"/>
                <a:cs typeface="Halant"/>
                <a:sym typeface="Halant"/>
              </a:rPr>
              <a:t> </a:t>
            </a:r>
            <a:r>
              <a:rPr b="1" lang="en" sz="1200">
                <a:solidFill>
                  <a:schemeClr val="dk1"/>
                </a:solidFill>
                <a:latin typeface="Halant"/>
                <a:ea typeface="Halant"/>
                <a:cs typeface="Halant"/>
                <a:sym typeface="Halant"/>
              </a:rPr>
              <a:t>words</a:t>
            </a:r>
            <a:r>
              <a:rPr lang="en" sz="1200">
                <a:solidFill>
                  <a:schemeClr val="dk1"/>
                </a:solidFill>
                <a:latin typeface="Halant"/>
                <a:ea typeface="Halant"/>
                <a:cs typeface="Halant"/>
                <a:sym typeface="Halant"/>
              </a:rPr>
              <a:t> from the word bank in </a:t>
            </a:r>
            <a:r>
              <a:rPr b="1" lang="en" sz="1200">
                <a:solidFill>
                  <a:schemeClr val="dk1"/>
                </a:solidFill>
                <a:latin typeface="Halant"/>
                <a:ea typeface="Halant"/>
                <a:cs typeface="Halant"/>
                <a:sym typeface="Halant"/>
              </a:rPr>
              <a:t>total</a:t>
            </a:r>
            <a:r>
              <a:rPr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respond</a:t>
            </a:r>
            <a:r>
              <a:rPr lang="en" sz="1200">
                <a:solidFill>
                  <a:schemeClr val="dk1"/>
                </a:solidFill>
                <a:latin typeface="Halant"/>
                <a:ea typeface="Halant"/>
                <a:cs typeface="Halant"/>
                <a:sym typeface="Halant"/>
              </a:rPr>
              <a:t> to the </a:t>
            </a:r>
            <a:r>
              <a:rPr lang="en" sz="1200">
                <a:solidFill>
                  <a:schemeClr val="dk1"/>
                </a:solidFill>
                <a:latin typeface="Halant"/>
                <a:ea typeface="Halant"/>
                <a:cs typeface="Halant"/>
                <a:sym typeface="Halant"/>
              </a:rPr>
              <a:t>following</a:t>
            </a:r>
            <a:r>
              <a:rPr lang="en" sz="1200">
                <a:solidFill>
                  <a:schemeClr val="dk1"/>
                </a:solidFill>
                <a:latin typeface="Halant"/>
                <a:ea typeface="Halant"/>
                <a:cs typeface="Halant"/>
                <a:sym typeface="Halant"/>
              </a:rPr>
              <a:t> guiding questions with a </a:t>
            </a:r>
            <a:r>
              <a:rPr b="1" lang="en" sz="1200">
                <a:solidFill>
                  <a:schemeClr val="dk1"/>
                </a:solidFill>
                <a:latin typeface="Halant"/>
                <a:ea typeface="Halant"/>
                <a:cs typeface="Halant"/>
                <a:sym typeface="Halant"/>
              </a:rPr>
              <a:t>minimum of 3 </a:t>
            </a:r>
            <a:r>
              <a:rPr b="1" lang="en" sz="1200">
                <a:solidFill>
                  <a:schemeClr val="dk1"/>
                </a:solidFill>
                <a:latin typeface="Halant"/>
                <a:ea typeface="Halant"/>
                <a:cs typeface="Halant"/>
                <a:sym typeface="Halant"/>
              </a:rPr>
              <a:t>sentences</a:t>
            </a:r>
            <a:r>
              <a:rPr b="1" lang="en" sz="1200">
                <a:solidFill>
                  <a:schemeClr val="dk1"/>
                </a:solidFill>
                <a:latin typeface="Halant"/>
                <a:ea typeface="Halant"/>
                <a:cs typeface="Halant"/>
                <a:sym typeface="Halant"/>
              </a:rPr>
              <a:t> each.</a:t>
            </a:r>
            <a:endParaRPr b="1" sz="1200">
              <a:solidFill>
                <a:schemeClr val="dk1"/>
              </a:solidFill>
              <a:latin typeface="Halant"/>
              <a:ea typeface="Halant"/>
              <a:cs typeface="Halant"/>
              <a:sym typeface="Halant"/>
            </a:endParaRPr>
          </a:p>
        </p:txBody>
      </p:sp>
      <p:graphicFrame>
        <p:nvGraphicFramePr>
          <p:cNvPr id="73" name="Google Shape;73;p14"/>
          <p:cNvGraphicFramePr/>
          <p:nvPr/>
        </p:nvGraphicFramePr>
        <p:xfrm>
          <a:off x="455250" y="1158500"/>
          <a:ext cx="3000000" cy="3000000"/>
        </p:xfrm>
        <a:graphic>
          <a:graphicData uri="http://schemas.openxmlformats.org/drawingml/2006/table">
            <a:tbl>
              <a:tblPr>
                <a:noFill/>
                <a:tableStyleId>{0E020E2D-8523-43CC-9871-31A526AAFD19}</a:tableStyleId>
              </a:tblPr>
              <a:tblGrid>
                <a:gridCol w="1715475"/>
                <a:gridCol w="1715475"/>
                <a:gridCol w="1715475"/>
                <a:gridCol w="1715475"/>
              </a:tblGrid>
              <a:tr h="3810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Origin Story</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Stereotype</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Oral History</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 Trauma</a:t>
                      </a:r>
                      <a:endParaRPr sz="1200">
                        <a:solidFill>
                          <a:schemeClr val="dk1"/>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Way of Knowing</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Cultural Preservation</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Interview</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Systemic</a:t>
                      </a:r>
                      <a:endParaRPr sz="1200">
                        <a:solidFill>
                          <a:schemeClr val="dk1"/>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Settler Colonialism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Revitalization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Traditional Foodways</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Marginalized</a:t>
                      </a:r>
                      <a:endParaRPr sz="1200">
                        <a:solidFill>
                          <a:schemeClr val="dk1"/>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Self-Determination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Exploited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Internalized Racism</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Health </a:t>
                      </a:r>
                      <a:r>
                        <a:rPr lang="en" sz="1200">
                          <a:solidFill>
                            <a:schemeClr val="dk1"/>
                          </a:solidFill>
                          <a:latin typeface="Inter"/>
                          <a:ea typeface="Inter"/>
                          <a:cs typeface="Inter"/>
                          <a:sym typeface="Inter"/>
                        </a:rPr>
                        <a:t>Disparity</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74" name="Google Shape;74;p14"/>
          <p:cNvSpPr txBox="1"/>
          <p:nvPr/>
        </p:nvSpPr>
        <p:spPr>
          <a:xfrm>
            <a:off x="335325" y="2682500"/>
            <a:ext cx="7106400" cy="6665700"/>
          </a:xfrm>
          <a:prstGeom prst="rect">
            <a:avLst/>
          </a:prstGeom>
          <a:noFill/>
          <a:ln>
            <a:noFill/>
          </a:ln>
        </p:spPr>
        <p:txBody>
          <a:bodyPr anchorCtr="0" anchor="t" bIns="91425" lIns="91425" spcFirstLastPara="1" rIns="91425" wrap="square" tIns="91425">
            <a:noAutofit/>
          </a:bodyPr>
          <a:lstStyle/>
          <a:p>
            <a:pPr indent="-301625" lvl="0" marL="457200" rtl="0" algn="l">
              <a:spcBef>
                <a:spcPts val="0"/>
              </a:spcBef>
              <a:spcAft>
                <a:spcPts val="0"/>
              </a:spcAft>
              <a:buClr>
                <a:schemeClr val="dk1"/>
              </a:buClr>
              <a:buSzPts val="1150"/>
              <a:buFont typeface="Inter"/>
              <a:buAutoNum type="arabicPeriod"/>
            </a:pPr>
            <a:r>
              <a:rPr lang="en" sz="1150">
                <a:solidFill>
                  <a:schemeClr val="dk1"/>
                </a:solidFill>
                <a:latin typeface="Inter"/>
                <a:ea typeface="Inter"/>
                <a:cs typeface="Inter"/>
                <a:sym typeface="Inter"/>
              </a:rPr>
              <a:t>How do origin stories and cultural ways of knowing impact individuals and communities? </a:t>
            </a:r>
            <a:endParaRPr sz="1150">
              <a:solidFill>
                <a:schemeClr val="dk1"/>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0" rtl="0" algn="l">
              <a:spcBef>
                <a:spcPts val="0"/>
              </a:spcBef>
              <a:spcAft>
                <a:spcPts val="0"/>
              </a:spcAft>
              <a:buNone/>
            </a:pPr>
            <a:r>
              <a:t/>
            </a:r>
            <a:endParaRPr sz="1150">
              <a:solidFill>
                <a:schemeClr val="dk1"/>
              </a:solidFill>
              <a:latin typeface="Inter"/>
              <a:ea typeface="Inter"/>
              <a:cs typeface="Inter"/>
              <a:sym typeface="Inter"/>
            </a:endParaRPr>
          </a:p>
          <a:p>
            <a:pPr indent="-301625" lvl="0" marL="457200" rtl="0" algn="l">
              <a:spcBef>
                <a:spcPts val="0"/>
              </a:spcBef>
              <a:spcAft>
                <a:spcPts val="0"/>
              </a:spcAft>
              <a:buClr>
                <a:schemeClr val="dk1"/>
              </a:buClr>
              <a:buSzPts val="1150"/>
              <a:buFont typeface="Inter"/>
              <a:buAutoNum type="arabicPeriod"/>
            </a:pPr>
            <a:r>
              <a:rPr lang="en" sz="1150">
                <a:solidFill>
                  <a:schemeClr val="dk1"/>
                </a:solidFill>
                <a:latin typeface="Inter"/>
                <a:ea typeface="Inter"/>
                <a:cs typeface="Inter"/>
                <a:sym typeface="Inter"/>
              </a:rPr>
              <a:t>How has the loss of these stories and practices </a:t>
            </a:r>
            <a:r>
              <a:rPr lang="en" sz="1150">
                <a:solidFill>
                  <a:schemeClr val="dk1"/>
                </a:solidFill>
                <a:latin typeface="Inter"/>
                <a:ea typeface="Inter"/>
                <a:cs typeface="Inter"/>
                <a:sym typeface="Inter"/>
              </a:rPr>
              <a:t>through</a:t>
            </a:r>
            <a:r>
              <a:rPr lang="en" sz="1150">
                <a:solidFill>
                  <a:schemeClr val="dk1"/>
                </a:solidFill>
                <a:latin typeface="Inter"/>
                <a:ea typeface="Inter"/>
                <a:cs typeface="Inter"/>
                <a:sym typeface="Inter"/>
              </a:rPr>
              <a:t> colonization (historical trauma) affected communities? </a:t>
            </a:r>
            <a:endParaRPr sz="1150">
              <a:solidFill>
                <a:schemeClr val="dk1"/>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457200" rtl="0" algn="l">
              <a:spcBef>
                <a:spcPts val="0"/>
              </a:spcBef>
              <a:spcAft>
                <a:spcPts val="0"/>
              </a:spcAft>
              <a:buNone/>
            </a:pPr>
            <a:r>
              <a:t/>
            </a:r>
            <a:endParaRPr b="1" sz="1150">
              <a:solidFill>
                <a:srgbClr val="E95C3D"/>
              </a:solidFill>
              <a:latin typeface="Inter"/>
              <a:ea typeface="Inter"/>
              <a:cs typeface="Inter"/>
              <a:sym typeface="Inter"/>
            </a:endParaRPr>
          </a:p>
          <a:p>
            <a:pPr indent="0" lvl="0" marL="0" rtl="0" algn="l">
              <a:spcBef>
                <a:spcPts val="0"/>
              </a:spcBef>
              <a:spcAft>
                <a:spcPts val="0"/>
              </a:spcAft>
              <a:buNone/>
            </a:pPr>
            <a:r>
              <a:t/>
            </a:r>
            <a:endParaRPr sz="1150">
              <a:solidFill>
                <a:schemeClr val="dk1"/>
              </a:solidFill>
              <a:latin typeface="Inter"/>
              <a:ea typeface="Inter"/>
              <a:cs typeface="Inter"/>
              <a:sym typeface="Inter"/>
            </a:endParaRPr>
          </a:p>
          <a:p>
            <a:pPr indent="-301625" lvl="0" marL="457200" rtl="0" algn="l">
              <a:spcBef>
                <a:spcPts val="0"/>
              </a:spcBef>
              <a:spcAft>
                <a:spcPts val="0"/>
              </a:spcAft>
              <a:buClr>
                <a:schemeClr val="dk1"/>
              </a:buClr>
              <a:buSzPts val="1150"/>
              <a:buFont typeface="Inter"/>
              <a:buAutoNum type="arabicPeriod"/>
            </a:pPr>
            <a:r>
              <a:rPr lang="en" sz="1150">
                <a:solidFill>
                  <a:schemeClr val="dk1"/>
                </a:solidFill>
                <a:latin typeface="Inter"/>
                <a:ea typeface="Inter"/>
                <a:cs typeface="Inter"/>
                <a:sym typeface="Inter"/>
              </a:rPr>
              <a:t>How can preserving and revitalizing origin stories and traditional knowledge help heal historical trauma and support the well-being of communities? </a:t>
            </a:r>
            <a:endParaRPr sz="1150">
              <a:solidFill>
                <a:schemeClr val="dk1"/>
              </a:solidFill>
              <a:latin typeface="Inter"/>
              <a:ea typeface="Inter"/>
              <a:cs typeface="Inter"/>
              <a:sym typeface="Inter"/>
            </a:endParaRPr>
          </a:p>
          <a:p>
            <a:pPr indent="0" lvl="0" marL="457200" rtl="0" algn="l">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spcBef>
                <a:spcPts val="0"/>
              </a:spcBef>
              <a:spcAft>
                <a:spcPts val="0"/>
              </a:spcAft>
              <a:buNone/>
            </a:pPr>
            <a:r>
              <a:t/>
            </a:r>
            <a:endParaRPr b="1" sz="1150">
              <a:solidFill>
                <a:schemeClr val="accent1"/>
              </a:solidFill>
              <a:latin typeface="Inter"/>
              <a:ea typeface="Inter"/>
              <a:cs typeface="Inter"/>
              <a:sym typeface="Inter"/>
            </a:endParaRPr>
          </a:p>
          <a:p>
            <a:pPr indent="0" lvl="0" marL="457200" rtl="0" algn="l">
              <a:spcBef>
                <a:spcPts val="0"/>
              </a:spcBef>
              <a:spcAft>
                <a:spcPts val="0"/>
              </a:spcAft>
              <a:buNone/>
            </a:pPr>
            <a:r>
              <a:t/>
            </a:r>
            <a:endParaRPr sz="1150">
              <a:solidFill>
                <a:schemeClr val="dk1"/>
              </a:solidFill>
              <a:latin typeface="Inter"/>
              <a:ea typeface="Inter"/>
              <a:cs typeface="Inter"/>
              <a:sym typeface="Inter"/>
            </a:endParaRPr>
          </a:p>
          <a:p>
            <a:pPr indent="-301625" lvl="0" marL="457200" rtl="0" algn="l">
              <a:lnSpc>
                <a:spcPct val="100000"/>
              </a:lnSpc>
              <a:spcBef>
                <a:spcPts val="0"/>
              </a:spcBef>
              <a:spcAft>
                <a:spcPts val="0"/>
              </a:spcAft>
              <a:buClr>
                <a:schemeClr val="dk1"/>
              </a:buClr>
              <a:buSzPts val="1150"/>
              <a:buFont typeface="Inter"/>
              <a:buAutoNum type="arabicPeriod"/>
            </a:pPr>
            <a:r>
              <a:rPr lang="en" sz="1150">
                <a:solidFill>
                  <a:schemeClr val="dk1"/>
                </a:solidFill>
                <a:latin typeface="Inter"/>
                <a:ea typeface="Inter"/>
                <a:cs typeface="Inter"/>
                <a:sym typeface="Inter"/>
              </a:rPr>
              <a:t>How did it feel to gather and share someone else's story? In what ways did this experience help you understand the responsibility of being a story keeper, like a griot? Why is it important to preserve personal and cultural stories? </a:t>
            </a:r>
            <a:endParaRPr sz="1150">
              <a:solidFill>
                <a:schemeClr val="dk1"/>
              </a:solidFill>
              <a:latin typeface="Inter"/>
              <a:ea typeface="Inter"/>
              <a:cs typeface="Inter"/>
              <a:sym typeface="Inter"/>
            </a:endParaRPr>
          </a:p>
          <a:p>
            <a:pPr indent="0" lvl="0" marL="0" rtl="0" algn="l">
              <a:spcBef>
                <a:spcPts val="0"/>
              </a:spcBef>
              <a:spcAft>
                <a:spcPts val="0"/>
              </a:spcAft>
              <a:buNone/>
            </a:pPr>
            <a:r>
              <a:t/>
            </a:r>
            <a:endParaRPr sz="1150">
              <a:solidFill>
                <a:schemeClr val="dk2"/>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8" name="Shape 78"/>
        <p:cNvGrpSpPr/>
        <p:nvPr/>
      </p:nvGrpSpPr>
      <p:grpSpPr>
        <a:xfrm>
          <a:off x="0" y="0"/>
          <a:ext cx="0" cy="0"/>
          <a:chOff x="0" y="0"/>
          <a:chExt cx="0" cy="0"/>
        </a:xfrm>
      </p:grpSpPr>
      <p:pic>
        <p:nvPicPr>
          <p:cNvPr id="79" name="Google Shape;79;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0" name="Google Shape;80;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1" name="Google Shape;81;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2" name="Google Shape;82;p15"/>
          <p:cNvGraphicFramePr/>
          <p:nvPr/>
        </p:nvGraphicFramePr>
        <p:xfrm>
          <a:off x="443891" y="1418313"/>
          <a:ext cx="3000000" cy="3000000"/>
        </p:xfrm>
        <a:graphic>
          <a:graphicData uri="http://schemas.openxmlformats.org/drawingml/2006/table">
            <a:tbl>
              <a:tblPr>
                <a:noFill/>
                <a:tableStyleId>{0E020E2D-8523-43CC-9871-31A526AAFD19}</a:tableStyleId>
              </a:tblPr>
              <a:tblGrid>
                <a:gridCol w="1434050"/>
                <a:gridCol w="5450675"/>
              </a:tblGrid>
              <a:tr h="112765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CLAIM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(Your argument)</a:t>
                      </a:r>
                      <a:endParaRPr>
                        <a:solidFill>
                          <a:schemeClr val="dk1"/>
                        </a:solidFill>
                        <a:latin typeface="Inter"/>
                        <a:ea typeface="Inter"/>
                        <a:cs typeface="Inter"/>
                        <a:sym typeface="Inter"/>
                      </a:endParaRPr>
                    </a:p>
                  </a:txBody>
                  <a:tcPr marT="67050" marB="67050" marR="68000" marL="68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304525">
                <a:tc>
                  <a:txBody>
                    <a:bodyPr/>
                    <a:lstStyle/>
                    <a:p>
                      <a:pPr indent="0" lvl="0" marL="0" rtl="0" algn="l">
                        <a:spcBef>
                          <a:spcPts val="0"/>
                        </a:spcBef>
                        <a:spcAft>
                          <a:spcPts val="0"/>
                        </a:spcAft>
                        <a:buNone/>
                      </a:pPr>
                      <a:r>
                        <a:rPr lang="en" sz="1200">
                          <a:latin typeface="Inter"/>
                          <a:ea typeface="Inter"/>
                          <a:cs typeface="Inter"/>
                          <a:sym typeface="Inter"/>
                        </a:rPr>
                        <a:t>EVIDENCE #1</a:t>
                      </a:r>
                      <a:endParaRPr sz="8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(Facts, examples, sources)</a:t>
                      </a:r>
                      <a:endParaRPr sz="10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8393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REASONING #1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(Explanation of how the evidence supports the claim)</a:t>
                      </a:r>
                      <a:endParaRPr sz="1200">
                        <a:solidFill>
                          <a:schemeClr val="dk1"/>
                        </a:solidFill>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30452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EVIDENCE #2</a:t>
                      </a:r>
                      <a:endParaRPr sz="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(Facts, examples, sources)</a:t>
                      </a:r>
                      <a:endParaRPr sz="8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101300">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REASONING #2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(Explanation of how the evidence supports the claim)</a:t>
                      </a:r>
                      <a:endParaRPr sz="8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5775" marB="95775" marR="97150" marL="971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3" name="Google Shape;83;p15"/>
          <p:cNvSpPr txBox="1"/>
          <p:nvPr/>
        </p:nvSpPr>
        <p:spPr>
          <a:xfrm>
            <a:off x="0" y="0"/>
            <a:ext cx="7772400" cy="1123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Paragraph Template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Claim, Evidence, Reasoning</a:t>
            </a:r>
            <a:endParaRPr sz="2500">
              <a:latin typeface="Plus Jakarta Sans Medium"/>
              <a:ea typeface="Plus Jakarta Sans Medium"/>
              <a:cs typeface="Plus Jakarta Sans Medium"/>
              <a:sym typeface="Plus Jakarta Sans Medium"/>
            </a:endParaRPr>
          </a:p>
        </p:txBody>
      </p:sp>
      <p:pic>
        <p:nvPicPr>
          <p:cNvPr id="84" name="Google Shape;84;p15"/>
          <p:cNvPicPr preferRelativeResize="0"/>
          <p:nvPr/>
        </p:nvPicPr>
        <p:blipFill>
          <a:blip r:embed="rId4">
            <a:alphaModFix/>
          </a:blip>
          <a:stretch>
            <a:fillRect/>
          </a:stretch>
        </p:blipFill>
        <p:spPr>
          <a:xfrm>
            <a:off x="216272" y="230997"/>
            <a:ext cx="1056536" cy="43811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8" name="Shape 88"/>
        <p:cNvGrpSpPr/>
        <p:nvPr/>
      </p:nvGrpSpPr>
      <p:grpSpPr>
        <a:xfrm>
          <a:off x="0" y="0"/>
          <a:ext cx="0" cy="0"/>
          <a:chOff x="0" y="0"/>
          <a:chExt cx="0" cy="0"/>
        </a:xfrm>
      </p:grpSpPr>
      <p:pic>
        <p:nvPicPr>
          <p:cNvPr id="89" name="Google Shape;89;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0" name="Google Shape;90;p16"/>
          <p:cNvSpPr txBox="1"/>
          <p:nvPr/>
        </p:nvSpPr>
        <p:spPr>
          <a:xfrm>
            <a:off x="731000" y="20359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How does recognizing diverse ways of knowing and storytelling change how we understand history, identity, and community today?</a:t>
            </a:r>
            <a:endParaRPr i="1" sz="1700">
              <a:solidFill>
                <a:schemeClr val="dk1"/>
              </a:solidFill>
              <a:latin typeface="Inter"/>
              <a:ea typeface="Inter"/>
              <a:cs typeface="Inter"/>
              <a:sym typeface="Inter"/>
            </a:endParaRPr>
          </a:p>
        </p:txBody>
      </p:sp>
      <p:sp>
        <p:nvSpPr>
          <p:cNvPr id="91" name="Google Shape;91;p16"/>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2: Origin Stories and Ways of Knowing</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9</a:t>
            </a:r>
            <a:endParaRPr sz="1500">
              <a:solidFill>
                <a:srgbClr val="000000"/>
              </a:solidFill>
              <a:latin typeface="Plus Jakarta Sans Medium"/>
              <a:ea typeface="Plus Jakarta Sans Medium"/>
              <a:cs typeface="Plus Jakarta Sans Medium"/>
              <a:sym typeface="Plus Jakarta Sans Medium"/>
            </a:endParaRPr>
          </a:p>
        </p:txBody>
      </p:sp>
      <p:pic>
        <p:nvPicPr>
          <p:cNvPr id="92" name="Google Shape;92;p1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93" name="Google Shape;93;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4" name="Google Shape;94;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5" name="Google Shape;95;p16"/>
          <p:cNvSpPr txBox="1"/>
          <p:nvPr/>
        </p:nvSpPr>
        <p:spPr>
          <a:xfrm>
            <a:off x="455300" y="3257000"/>
            <a:ext cx="6861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Consider your Essential Question CER paragraph, answer the </a:t>
            </a:r>
            <a:r>
              <a:rPr i="1" lang="en" sz="1200">
                <a:solidFill>
                  <a:schemeClr val="dk1"/>
                </a:solidFill>
                <a:latin typeface="Halant"/>
                <a:ea typeface="Halant"/>
                <a:cs typeface="Halant"/>
                <a:sym typeface="Halant"/>
              </a:rPr>
              <a:t>Think</a:t>
            </a:r>
            <a:r>
              <a:rPr lang="en" sz="1200">
                <a:solidFill>
                  <a:schemeClr val="dk1"/>
                </a:solidFill>
                <a:latin typeface="Halant"/>
                <a:ea typeface="Halant"/>
                <a:cs typeface="Halant"/>
                <a:sym typeface="Halant"/>
              </a:rPr>
              <a:t> question. Then, pair up with a partner and support each other’s writing. Finally, answer the supporting question.</a:t>
            </a:r>
            <a:endParaRPr sz="1200">
              <a:solidFill>
                <a:schemeClr val="dk1"/>
              </a:solidFill>
              <a:latin typeface="Halant"/>
              <a:ea typeface="Halant"/>
              <a:cs typeface="Halant"/>
              <a:sym typeface="Halant"/>
            </a:endParaRPr>
          </a:p>
        </p:txBody>
      </p:sp>
      <p:grpSp>
        <p:nvGrpSpPr>
          <p:cNvPr id="96" name="Google Shape;96;p16"/>
          <p:cNvGrpSpPr/>
          <p:nvPr/>
        </p:nvGrpSpPr>
        <p:grpSpPr>
          <a:xfrm>
            <a:off x="610149" y="3934171"/>
            <a:ext cx="6706901" cy="1758600"/>
            <a:chOff x="610149" y="3705571"/>
            <a:chExt cx="6706901" cy="1758600"/>
          </a:xfrm>
        </p:grpSpPr>
        <p:sp>
          <p:nvSpPr>
            <p:cNvPr id="97" name="Google Shape;97;p16"/>
            <p:cNvSpPr txBox="1"/>
            <p:nvPr/>
          </p:nvSpPr>
          <p:spPr>
            <a:xfrm>
              <a:off x="2882150" y="3705571"/>
              <a:ext cx="4434900" cy="17586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Think: </a:t>
              </a:r>
              <a:r>
                <a:rPr lang="en" sz="1200">
                  <a:solidFill>
                    <a:schemeClr val="dk1"/>
                  </a:solidFill>
                  <a:latin typeface="Inter"/>
                  <a:ea typeface="Inter"/>
                  <a:cs typeface="Inter"/>
                  <a:sym typeface="Inter"/>
                </a:rPr>
                <a:t>Consider your Essential Question CER paragraph. What aspect would you like feedback on? Why?</a:t>
              </a:r>
              <a:endParaRPr i="1" sz="1200">
                <a:solidFill>
                  <a:schemeClr val="dk1"/>
                </a:solidFill>
                <a:latin typeface="Inter"/>
                <a:ea typeface="Inter"/>
                <a:cs typeface="Inter"/>
                <a:sym typeface="Inter"/>
              </a:endParaRPr>
            </a:p>
            <a:p>
              <a:pPr indent="0" lvl="0" marL="0" rtl="0" algn="l">
                <a:spcBef>
                  <a:spcPts val="1200"/>
                </a:spcBef>
                <a:spcAft>
                  <a:spcPts val="1200"/>
                </a:spcAft>
                <a:buClr>
                  <a:schemeClr val="dk1"/>
                </a:buClr>
                <a:buSzPts val="1100"/>
                <a:buFont typeface="Arial"/>
                <a:buNone/>
              </a:pPr>
              <a:r>
                <a:rPr b="1" lang="en" sz="1200">
                  <a:solidFill>
                    <a:schemeClr val="accent1"/>
                  </a:solidFill>
                  <a:latin typeface="Inter"/>
                  <a:ea typeface="Inter"/>
                  <a:cs typeface="Inter"/>
                  <a:sym typeface="Inter"/>
                </a:rPr>
                <a:t>.</a:t>
              </a:r>
              <a:endParaRPr sz="1200">
                <a:solidFill>
                  <a:schemeClr val="dk1"/>
                </a:solidFill>
                <a:latin typeface="Inter"/>
                <a:ea typeface="Inter"/>
                <a:cs typeface="Inter"/>
                <a:sym typeface="Inter"/>
              </a:endParaRPr>
            </a:p>
          </p:txBody>
        </p:sp>
        <p:pic>
          <p:nvPicPr>
            <p:cNvPr id="98" name="Google Shape;98;p16" title="US His DC Project - 2025-06-01T224901.135.jpg"/>
            <p:cNvPicPr preferRelativeResize="0"/>
            <p:nvPr/>
          </p:nvPicPr>
          <p:blipFill rotWithShape="1">
            <a:blip r:embed="rId5">
              <a:alphaModFix/>
            </a:blip>
            <a:srcRect b="24654" l="1972" r="67161" t="24173"/>
            <a:stretch/>
          </p:blipFill>
          <p:spPr>
            <a:xfrm>
              <a:off x="610149" y="3705637"/>
              <a:ext cx="1922275" cy="1758467"/>
            </a:xfrm>
            <a:prstGeom prst="rect">
              <a:avLst/>
            </a:prstGeom>
            <a:noFill/>
            <a:ln>
              <a:noFill/>
            </a:ln>
          </p:spPr>
        </p:pic>
      </p:grpSp>
      <p:grpSp>
        <p:nvGrpSpPr>
          <p:cNvPr id="99" name="Google Shape;99;p16"/>
          <p:cNvGrpSpPr/>
          <p:nvPr/>
        </p:nvGrpSpPr>
        <p:grpSpPr>
          <a:xfrm>
            <a:off x="657894" y="5823673"/>
            <a:ext cx="6659156" cy="1758600"/>
            <a:chOff x="657894" y="5622624"/>
            <a:chExt cx="6659156" cy="1758600"/>
          </a:xfrm>
        </p:grpSpPr>
        <p:pic>
          <p:nvPicPr>
            <p:cNvPr id="100" name="Google Shape;100;p16" title="US His DC Project - 2025-06-01T224901.135.jpg"/>
            <p:cNvPicPr preferRelativeResize="0"/>
            <p:nvPr/>
          </p:nvPicPr>
          <p:blipFill rotWithShape="1">
            <a:blip r:embed="rId5">
              <a:alphaModFix/>
            </a:blip>
            <a:srcRect b="24147" l="34636" r="36030" t="24680"/>
            <a:stretch/>
          </p:blipFill>
          <p:spPr>
            <a:xfrm>
              <a:off x="657894" y="5622690"/>
              <a:ext cx="1826789" cy="1758467"/>
            </a:xfrm>
            <a:prstGeom prst="rect">
              <a:avLst/>
            </a:prstGeom>
            <a:noFill/>
            <a:ln>
              <a:noFill/>
            </a:ln>
          </p:spPr>
        </p:pic>
        <p:sp>
          <p:nvSpPr>
            <p:cNvPr id="101" name="Google Shape;101;p16"/>
            <p:cNvSpPr txBox="1"/>
            <p:nvPr/>
          </p:nvSpPr>
          <p:spPr>
            <a:xfrm>
              <a:off x="2882150" y="5622624"/>
              <a:ext cx="4434900" cy="17586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Pair: </a:t>
              </a:r>
              <a:r>
                <a:rPr lang="en" sz="1200">
                  <a:latin typeface="Inter"/>
                  <a:ea typeface="Inter"/>
                  <a:cs typeface="Inter"/>
                  <a:sym typeface="Inter"/>
                </a:rPr>
                <a:t>What is your partner’s name? How did they answer the </a:t>
              </a:r>
              <a:r>
                <a:rPr i="1" lang="en" sz="1200">
                  <a:latin typeface="Inter"/>
                  <a:ea typeface="Inter"/>
                  <a:cs typeface="Inter"/>
                  <a:sym typeface="Inter"/>
                </a:rPr>
                <a:t>Think</a:t>
              </a:r>
              <a:r>
                <a:rPr lang="en" sz="1200">
                  <a:latin typeface="Inter"/>
                  <a:ea typeface="Inter"/>
                  <a:cs typeface="Inter"/>
                  <a:sym typeface="Inter"/>
                </a:rPr>
                <a:t> question? What feedback did you provide?</a:t>
              </a:r>
              <a:endParaRPr sz="1200">
                <a:latin typeface="Inter"/>
                <a:ea typeface="Inter"/>
                <a:cs typeface="Inter"/>
                <a:sym typeface="Inter"/>
              </a:endParaRPr>
            </a:p>
            <a:p>
              <a:pPr indent="0" lvl="0" marL="0" rtl="0" algn="l">
                <a:lnSpc>
                  <a:spcPct val="100000"/>
                </a:lnSpc>
                <a:spcBef>
                  <a:spcPts val="1200"/>
                </a:spcBef>
                <a:spcAft>
                  <a:spcPts val="1200"/>
                </a:spcAft>
                <a:buNone/>
              </a:pPr>
              <a:r>
                <a:t/>
              </a:r>
              <a:endParaRPr b="1" sz="1200">
                <a:solidFill>
                  <a:schemeClr val="accent1"/>
                </a:solidFill>
                <a:latin typeface="Inter"/>
                <a:ea typeface="Inter"/>
                <a:cs typeface="Inter"/>
                <a:sym typeface="Inter"/>
              </a:endParaRPr>
            </a:p>
          </p:txBody>
        </p:sp>
      </p:grpSp>
      <p:grpSp>
        <p:nvGrpSpPr>
          <p:cNvPr id="102" name="Google Shape;102;p16"/>
          <p:cNvGrpSpPr/>
          <p:nvPr/>
        </p:nvGrpSpPr>
        <p:grpSpPr>
          <a:xfrm>
            <a:off x="657894" y="7713174"/>
            <a:ext cx="6659156" cy="1758600"/>
            <a:chOff x="657894" y="7484574"/>
            <a:chExt cx="6659156" cy="1758600"/>
          </a:xfrm>
        </p:grpSpPr>
        <p:pic>
          <p:nvPicPr>
            <p:cNvPr id="103" name="Google Shape;103;p16" title="US His DC Project - 2025-06-01T224901.135.jpg"/>
            <p:cNvPicPr preferRelativeResize="0"/>
            <p:nvPr/>
          </p:nvPicPr>
          <p:blipFill rotWithShape="1">
            <a:blip r:embed="rId5">
              <a:alphaModFix/>
            </a:blip>
            <a:srcRect b="25834" l="65862" r="0" t="24070"/>
            <a:stretch/>
          </p:blipFill>
          <p:spPr>
            <a:xfrm>
              <a:off x="657894" y="7624293"/>
              <a:ext cx="1826789" cy="1479163"/>
            </a:xfrm>
            <a:prstGeom prst="rect">
              <a:avLst/>
            </a:prstGeom>
            <a:noFill/>
            <a:ln>
              <a:noFill/>
            </a:ln>
          </p:spPr>
        </p:pic>
        <p:sp>
          <p:nvSpPr>
            <p:cNvPr id="104" name="Google Shape;104;p16"/>
            <p:cNvSpPr txBox="1"/>
            <p:nvPr/>
          </p:nvSpPr>
          <p:spPr>
            <a:xfrm>
              <a:off x="2882150" y="7484574"/>
              <a:ext cx="4434900" cy="17586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Share: </a:t>
              </a:r>
              <a:r>
                <a:rPr lang="en" sz="1200">
                  <a:latin typeface="Inter"/>
                  <a:ea typeface="Inter"/>
                  <a:cs typeface="Inter"/>
                  <a:sym typeface="Inter"/>
                </a:rPr>
                <a:t>Together, answer the supporting question.</a:t>
              </a:r>
              <a:endParaRPr sz="1200">
                <a:latin typeface="Inter"/>
                <a:ea typeface="Inter"/>
                <a:cs typeface="Inter"/>
                <a:sym typeface="Inter"/>
              </a:endParaRPr>
            </a:p>
            <a:p>
              <a:pPr indent="0" lvl="0" marL="0" rtl="0" algn="l">
                <a:lnSpc>
                  <a:spcPct val="100000"/>
                </a:lnSpc>
                <a:spcBef>
                  <a:spcPts val="1200"/>
                </a:spcBef>
                <a:spcAft>
                  <a:spcPts val="1200"/>
                </a:spcAft>
                <a:buNone/>
              </a:pPr>
              <a:r>
                <a:t/>
              </a:r>
              <a:endParaRPr b="1" sz="1200">
                <a:solidFill>
                  <a:schemeClr val="accent1"/>
                </a:solidFill>
                <a:latin typeface="Inter"/>
                <a:ea typeface="Inter"/>
                <a:cs typeface="Inter"/>
                <a:sym typeface="Inter"/>
              </a:endParaRPr>
            </a:p>
          </p:txBody>
        </p:sp>
      </p:grpSp>
      <p:sp>
        <p:nvSpPr>
          <p:cNvPr id="105" name="Google Shape;105;p16"/>
          <p:cNvSpPr txBox="1"/>
          <p:nvPr/>
        </p:nvSpPr>
        <p:spPr>
          <a:xfrm>
            <a:off x="330050" y="16457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