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Halant"/>
      <p:regular r:id="rId14"/>
      <p:bold r:id="rId15"/>
    </p:embeddedFont>
    <p:embeddedFont>
      <p:font typeface="Plus Jakarta Sans"/>
      <p:regular r:id="rId16"/>
      <p:bold r:id="rId17"/>
      <p:italic r:id="rId18"/>
      <p:boldItalic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29B76E1-538E-4339-B128-BF0B00EB1A9C}">
  <a:tblStyle styleId="{229B76E1-538E-4339-B128-BF0B00EB1A9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367C934-0812-4AF2-A32F-3D98DF6AB77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19" Type="http://schemas.openxmlformats.org/officeDocument/2006/relationships/font" Target="fonts/PlusJakartaSans-boldItalic.fntdata"/><Relationship Id="rId18" Type="http://schemas.openxmlformats.org/officeDocument/2006/relationships/font" Target="fonts/PlusJakartaSans-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71a2b3deb5_0_7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71a2b3deb5_0_7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71a2b3deb5_0_8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71a2b3deb5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 Needed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71a2b3deb5_0_8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71a2b3deb5_0_8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 Needed</a:t>
            </a:r>
            <a:endParaRPr/>
          </a:p>
          <a:p>
            <a:pPr indent="0" lvl="0" marL="0" rtl="0" algn="l">
              <a:spcBef>
                <a:spcPts val="0"/>
              </a:spcBef>
              <a:spcAft>
                <a:spcPts val="0"/>
              </a:spcAft>
              <a:buNone/>
            </a:pPr>
            <a:r>
              <a:rPr lang="en"/>
              <a:t>Potentially use one of the Causation Visual Organizers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1a2b3deb5_0_9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1a2b3deb5_0_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Upload to Google Drive?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10.png"/><Relationship Id="rId11" Type="http://schemas.openxmlformats.org/officeDocument/2006/relationships/image" Target="../media/image9.png"/><Relationship Id="rId10" Type="http://schemas.openxmlformats.org/officeDocument/2006/relationships/image" Target="../media/image7.png"/><Relationship Id="rId9" Type="http://schemas.openxmlformats.org/officeDocument/2006/relationships/image" Target="../media/image12.png"/><Relationship Id="rId5" Type="http://schemas.openxmlformats.org/officeDocument/2006/relationships/image" Target="../media/image6.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3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60" name="Google Shape;60;p13"/>
          <p:cNvSpPr txBox="1"/>
          <p:nvPr/>
        </p:nvSpPr>
        <p:spPr>
          <a:xfrm>
            <a:off x="593150" y="1718075"/>
            <a:ext cx="6586200" cy="562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rPr>
              <a:t>Unit Assessment: Family Interview &amp; Oral Reflection</a:t>
            </a:r>
            <a:endParaRPr b="1" sz="1900">
              <a:solidFill>
                <a:schemeClr val="dk1"/>
              </a:solidFill>
            </a:endParaRPr>
          </a:p>
        </p:txBody>
      </p:sp>
      <p:sp>
        <p:nvSpPr>
          <p:cNvPr id="61" name="Google Shape;61;p13"/>
          <p:cNvSpPr txBox="1"/>
          <p:nvPr/>
        </p:nvSpPr>
        <p:spPr>
          <a:xfrm>
            <a:off x="593150" y="2280574"/>
            <a:ext cx="6586200" cy="2337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Overview and Purpose</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This assessment invites you to engage with your personal history and family stories, applying key concepts from our unit:</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Char char="●"/>
            </a:pPr>
            <a:r>
              <a:rPr b="1" lang="en" sz="1200">
                <a:solidFill>
                  <a:schemeClr val="dk1"/>
                </a:solidFill>
                <a:latin typeface="Inter"/>
                <a:ea typeface="Inter"/>
                <a:cs typeface="Inter"/>
                <a:sym typeface="Inter"/>
              </a:rPr>
              <a:t>Origin stories</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Ways of knowing</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Cultural expression and transmission</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rPr lang="en" sz="1200">
                <a:solidFill>
                  <a:schemeClr val="dk1"/>
                </a:solidFill>
                <a:latin typeface="Inter"/>
                <a:ea typeface="Inter"/>
                <a:cs typeface="Inter"/>
                <a:sym typeface="Inter"/>
              </a:rPr>
              <a:t>Through the process of interviewing and oral reflection, you’ll experience firsthand one of the oldest methods of passing down knowledge, wisdom, and culture—</a:t>
            </a:r>
            <a:r>
              <a:rPr b="1" lang="en" sz="1200">
                <a:solidFill>
                  <a:schemeClr val="dk1"/>
                </a:solidFill>
                <a:latin typeface="Inter"/>
                <a:ea typeface="Inter"/>
                <a:cs typeface="Inter"/>
                <a:sym typeface="Inter"/>
              </a:rPr>
              <a:t>storytelling</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62" name="Google Shape;62;p13"/>
          <p:cNvSpPr txBox="1"/>
          <p:nvPr/>
        </p:nvSpPr>
        <p:spPr>
          <a:xfrm>
            <a:off x="601725" y="4998263"/>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Unit Essential Question:</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have origin stories and cultural ways of knowing shaped what communities believe, how they live, and how they understand their place in history?</a:t>
            </a:r>
            <a:endParaRPr b="1" sz="2000">
              <a:solidFill>
                <a:schemeClr val="dk1"/>
              </a:solidFill>
              <a:latin typeface="Inter"/>
              <a:ea typeface="Inter"/>
              <a:cs typeface="Inter"/>
              <a:sym typeface="Inter"/>
            </a:endParaRPr>
          </a:p>
        </p:txBody>
      </p:sp>
      <p:sp>
        <p:nvSpPr>
          <p:cNvPr id="63" name="Google Shape;63;p13"/>
          <p:cNvSpPr txBox="1"/>
          <p:nvPr/>
        </p:nvSpPr>
        <p:spPr>
          <a:xfrm>
            <a:off x="2084002" y="6807575"/>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64" name="Google Shape;64;p13"/>
          <p:cNvGraphicFramePr/>
          <p:nvPr/>
        </p:nvGraphicFramePr>
        <p:xfrm>
          <a:off x="593150" y="7115063"/>
          <a:ext cx="3000000" cy="3000000"/>
        </p:xfrm>
        <a:graphic>
          <a:graphicData uri="http://schemas.openxmlformats.org/drawingml/2006/table">
            <a:tbl>
              <a:tblPr>
                <a:noFill/>
                <a:tableStyleId>{229B76E1-538E-4339-B128-BF0B00EB1A9C}</a:tableStyleId>
              </a:tblPr>
              <a:tblGrid>
                <a:gridCol w="3268100"/>
                <a:gridCol w="3241100"/>
              </a:tblGrid>
              <a:tr h="150875">
                <a:tc>
                  <a:txBody>
                    <a:bodyPr/>
                    <a:lstStyle/>
                    <a:p>
                      <a:pPr indent="0" lvl="0" marL="0" rtl="0" algn="ctr">
                        <a:spcBef>
                          <a:spcPts val="0"/>
                        </a:spcBef>
                        <a:spcAft>
                          <a:spcPts val="0"/>
                        </a:spcAft>
                        <a:buNone/>
                      </a:pPr>
                      <a:r>
                        <a:rPr b="1" lang="en" sz="1200">
                          <a:latin typeface="Inter"/>
                          <a:ea typeface="Inter"/>
                          <a:cs typeface="Inter"/>
                          <a:sym typeface="Inter"/>
                        </a:rPr>
                        <a:t>Stories, Knowledge, and Power</a:t>
                      </a:r>
                      <a:endParaRPr sz="1200">
                        <a:latin typeface="Inter"/>
                        <a:ea typeface="Inter"/>
                        <a:cs typeface="Inter"/>
                        <a:sym typeface="Inter"/>
                      </a:endParaRPr>
                    </a:p>
                  </a:txBody>
                  <a:tcPr marT="109725" marB="109725" marR="109725" marL="1097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Trauma, Healing, and Historical Continuity</a:t>
                      </a:r>
                      <a:endParaRPr sz="1200">
                        <a:latin typeface="Inter"/>
                        <a:ea typeface="Inter"/>
                        <a:cs typeface="Inter"/>
                        <a:sym typeface="Inter"/>
                      </a:endParaRPr>
                    </a:p>
                  </a:txBody>
                  <a:tcPr marT="109725" marB="109725" marR="109725" marL="1097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232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Origin Stories</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Competing Narratives of Beginnings</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 </a:t>
                      </a:r>
                      <a:r>
                        <a:rPr lang="en" sz="1200">
                          <a:latin typeface="Inter"/>
                          <a:ea typeface="Inter"/>
                          <a:cs typeface="Inter"/>
                          <a:sym typeface="Inter"/>
                        </a:rPr>
                        <a:t>Power and Perspective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 </a:t>
                      </a:r>
                      <a:r>
                        <a:rPr lang="en" sz="1200">
                          <a:latin typeface="Inter"/>
                          <a:ea typeface="Inter"/>
                          <a:cs typeface="Inter"/>
                          <a:sym typeface="Inter"/>
                        </a:rPr>
                        <a:t>Ways of Knowing</a:t>
                      </a:r>
                      <a:endParaRPr sz="1200">
                        <a:latin typeface="Inter"/>
                        <a:ea typeface="Inter"/>
                        <a:cs typeface="Inter"/>
                        <a:sym typeface="Inter"/>
                      </a:endParaRPr>
                    </a:p>
                  </a:txBody>
                  <a:tcPr marT="109725" marB="109725" marR="109725" marL="1097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The Echoes of Trauma</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6: </a:t>
                      </a:r>
                      <a:r>
                        <a:rPr lang="en" sz="1200">
                          <a:latin typeface="Inter"/>
                          <a:ea typeface="Inter"/>
                          <a:cs typeface="Inter"/>
                          <a:sym typeface="Inter"/>
                        </a:rPr>
                        <a:t>Healing</a:t>
                      </a:r>
                      <a:r>
                        <a:rPr lang="en" sz="1200">
                          <a:latin typeface="Inter"/>
                          <a:ea typeface="Inter"/>
                          <a:cs typeface="Inter"/>
                          <a:sym typeface="Inter"/>
                        </a:rPr>
                        <a:t> Through Culture</a:t>
                      </a:r>
                      <a:endParaRPr sz="1200">
                        <a:latin typeface="Inter"/>
                        <a:ea typeface="Inter"/>
                        <a:cs typeface="Inter"/>
                        <a:sym typeface="Inter"/>
                      </a:endParaRPr>
                    </a:p>
                  </a:txBody>
                  <a:tcPr marT="109725" marB="109725" marR="109725" marL="1097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65" name="Google Shape;65;p13"/>
          <p:cNvSpPr txBox="1"/>
          <p:nvPr/>
        </p:nvSpPr>
        <p:spPr>
          <a:xfrm>
            <a:off x="4262621" y="4998263"/>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Supporting Question:</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has the history and generational wisdom of my own family shaped me?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600">
              <a:latin typeface="Halant"/>
              <a:ea typeface="Halant"/>
              <a:cs typeface="Halant"/>
              <a:sym typeface="Halant"/>
            </a:endParaRPr>
          </a:p>
        </p:txBody>
      </p:sp>
      <p:pic>
        <p:nvPicPr>
          <p:cNvPr id="72" name="Google Shape;7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35975" y="1557150"/>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64625" y="1557150"/>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93275" y="1557150"/>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421925" y="1557150"/>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50575" y="1557150"/>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79225" y="1557150"/>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207875" y="1557150"/>
            <a:ext cx="928650" cy="928650"/>
          </a:xfrm>
          <a:prstGeom prst="rect">
            <a:avLst/>
          </a:prstGeom>
          <a:noFill/>
          <a:ln>
            <a:noFill/>
          </a:ln>
        </p:spPr>
      </p:pic>
      <p:sp>
        <p:nvSpPr>
          <p:cNvPr id="82" name="Google Shape;82;p14"/>
          <p:cNvSpPr txBox="1"/>
          <p:nvPr/>
        </p:nvSpPr>
        <p:spPr>
          <a:xfrm>
            <a:off x="717500" y="2789538"/>
            <a:ext cx="6281100" cy="40635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spAutoFit/>
          </a:bodyPr>
          <a:lstStyle/>
          <a:p>
            <a:pPr indent="0" lvl="0" marL="457200" rtl="0" algn="ctr">
              <a:spcBef>
                <a:spcPts val="0"/>
              </a:spcBef>
              <a:spcAft>
                <a:spcPts val="0"/>
              </a:spcAft>
              <a:buNone/>
            </a:pPr>
            <a:r>
              <a:rPr b="1" lang="en" sz="1200">
                <a:solidFill>
                  <a:schemeClr val="dk1"/>
                </a:solidFill>
                <a:latin typeface="Inter"/>
                <a:ea typeface="Inter"/>
                <a:cs typeface="Inter"/>
                <a:sym typeface="Inter"/>
              </a:rPr>
              <a:t>Assessment Steps</a:t>
            </a:r>
            <a:endParaRPr b="1" sz="1200">
              <a:solidFill>
                <a:schemeClr val="dk1"/>
              </a:solidFill>
              <a:latin typeface="Inter"/>
              <a:ea typeface="Inter"/>
              <a:cs typeface="Inter"/>
              <a:sym typeface="Inter"/>
            </a:endParaRPr>
          </a:p>
          <a:p>
            <a:pPr indent="0" lvl="0" marL="457200" rtl="0" algn="ctr">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Select Interview Questions &amp; Interviewee(s)</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Choose a family member (or someone who plays a significant role in your life) and develop a set of meaningful questions based on themes from our unit.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Conduct the Interview</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Record the conversation using an audio/video device </a:t>
            </a:r>
            <a:r>
              <a:rPr b="1" lang="en" sz="1200">
                <a:solidFill>
                  <a:schemeClr val="dk1"/>
                </a:solidFill>
                <a:latin typeface="Inter"/>
                <a:ea typeface="Inter"/>
                <a:cs typeface="Inter"/>
                <a:sym typeface="Inter"/>
              </a:rPr>
              <a:t>or</a:t>
            </a:r>
            <a:r>
              <a:rPr lang="en" sz="1200">
                <a:solidFill>
                  <a:schemeClr val="dk1"/>
                </a:solidFill>
                <a:latin typeface="Inter"/>
                <a:ea typeface="Inter"/>
                <a:cs typeface="Inter"/>
                <a:sym typeface="Inter"/>
              </a:rPr>
              <a:t> take detailed written notes/transcription. Be respectful and engaged.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Code the Interview</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Analyze the interview by identifying key themes, patterns, or moments that </a:t>
            </a:r>
            <a:r>
              <a:rPr lang="en" sz="1200">
                <a:solidFill>
                  <a:schemeClr val="dk1"/>
                </a:solidFill>
                <a:latin typeface="Inter"/>
                <a:ea typeface="Inter"/>
                <a:cs typeface="Inter"/>
                <a:sym typeface="Inter"/>
              </a:rPr>
              <a:t>connect to our unit's core ideas.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Engage with Reflection Questions</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Respond thoughtfully to provided reflection prompts, using the interview to deepen your understanding of cultural identity and knowledge-sharing.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Capture Final Reflection (Oral Format)</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Record your final reflection (audio or video), synthesizing your learning, insights, and connections in your own voice.</a:t>
            </a:r>
            <a:endParaRPr sz="1200">
              <a:solidFill>
                <a:schemeClr val="dk1"/>
              </a:solidFill>
              <a:latin typeface="Inter"/>
              <a:ea typeface="Inter"/>
              <a:cs typeface="Inter"/>
              <a:sym typeface="Inter"/>
            </a:endParaRPr>
          </a:p>
        </p:txBody>
      </p:sp>
      <p:sp>
        <p:nvSpPr>
          <p:cNvPr id="83" name="Google Shape;83;p14"/>
          <p:cNvSpPr txBox="1"/>
          <p:nvPr/>
        </p:nvSpPr>
        <p:spPr>
          <a:xfrm>
            <a:off x="1549600" y="7136650"/>
            <a:ext cx="49188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Timeline</a:t>
            </a:r>
            <a:endParaRPr b="1" sz="1200" u="sng">
              <a:solidFill>
                <a:schemeClr val="dk1"/>
              </a:solidFill>
              <a:latin typeface="Inter"/>
              <a:ea typeface="Inter"/>
              <a:cs typeface="Inter"/>
              <a:sym typeface="Inter"/>
            </a:endParaRPr>
          </a:p>
        </p:txBody>
      </p:sp>
      <p:cxnSp>
        <p:nvCxnSpPr>
          <p:cNvPr id="84" name="Google Shape;84;p14"/>
          <p:cNvCxnSpPr/>
          <p:nvPr/>
        </p:nvCxnSpPr>
        <p:spPr>
          <a:xfrm flipH="1" rot="10800000">
            <a:off x="608875" y="8372638"/>
            <a:ext cx="6688800" cy="21300"/>
          </a:xfrm>
          <a:prstGeom prst="straightConnector1">
            <a:avLst/>
          </a:prstGeom>
          <a:noFill/>
          <a:ln cap="flat" cmpd="sng" w="9525">
            <a:solidFill>
              <a:srgbClr val="000000"/>
            </a:solidFill>
            <a:prstDash val="solid"/>
            <a:round/>
            <a:headEnd len="med" w="med" type="none"/>
            <a:tailEnd len="med" w="med" type="none"/>
          </a:ln>
        </p:spPr>
      </p:cxnSp>
      <p:cxnSp>
        <p:nvCxnSpPr>
          <p:cNvPr id="85" name="Google Shape;85;p14"/>
          <p:cNvCxnSpPr/>
          <p:nvPr/>
        </p:nvCxnSpPr>
        <p:spPr>
          <a:xfrm>
            <a:off x="1413400" y="8280563"/>
            <a:ext cx="0" cy="231300"/>
          </a:xfrm>
          <a:prstGeom prst="straightConnector1">
            <a:avLst/>
          </a:prstGeom>
          <a:noFill/>
          <a:ln cap="flat" cmpd="sng" w="9525">
            <a:solidFill>
              <a:srgbClr val="38E0A4"/>
            </a:solidFill>
            <a:prstDash val="solid"/>
            <a:round/>
            <a:headEnd len="med" w="med" type="none"/>
            <a:tailEnd len="med" w="med" type="none"/>
          </a:ln>
        </p:spPr>
      </p:cxnSp>
      <p:cxnSp>
        <p:nvCxnSpPr>
          <p:cNvPr id="86" name="Google Shape;86;p14"/>
          <p:cNvCxnSpPr/>
          <p:nvPr/>
        </p:nvCxnSpPr>
        <p:spPr>
          <a:xfrm>
            <a:off x="2941013" y="8280563"/>
            <a:ext cx="0" cy="231300"/>
          </a:xfrm>
          <a:prstGeom prst="straightConnector1">
            <a:avLst/>
          </a:prstGeom>
          <a:noFill/>
          <a:ln cap="flat" cmpd="sng" w="9525">
            <a:solidFill>
              <a:srgbClr val="6484F3"/>
            </a:solidFill>
            <a:prstDash val="solid"/>
            <a:round/>
            <a:headEnd len="med" w="med" type="none"/>
            <a:tailEnd len="med" w="med" type="none"/>
          </a:ln>
        </p:spPr>
      </p:cxnSp>
      <p:cxnSp>
        <p:nvCxnSpPr>
          <p:cNvPr id="87" name="Google Shape;87;p14"/>
          <p:cNvCxnSpPr/>
          <p:nvPr/>
        </p:nvCxnSpPr>
        <p:spPr>
          <a:xfrm>
            <a:off x="4469125" y="8280563"/>
            <a:ext cx="0" cy="231300"/>
          </a:xfrm>
          <a:prstGeom prst="straightConnector1">
            <a:avLst/>
          </a:prstGeom>
          <a:noFill/>
          <a:ln cap="flat" cmpd="sng" w="9525">
            <a:solidFill>
              <a:srgbClr val="F1AF4B"/>
            </a:solidFill>
            <a:prstDash val="solid"/>
            <a:round/>
            <a:headEnd len="med" w="med" type="none"/>
            <a:tailEnd len="med" w="med" type="none"/>
          </a:ln>
        </p:spPr>
      </p:cxnSp>
      <p:cxnSp>
        <p:nvCxnSpPr>
          <p:cNvPr id="88" name="Google Shape;88;p14"/>
          <p:cNvCxnSpPr/>
          <p:nvPr/>
        </p:nvCxnSpPr>
        <p:spPr>
          <a:xfrm>
            <a:off x="5980350" y="8280563"/>
            <a:ext cx="0" cy="231300"/>
          </a:xfrm>
          <a:prstGeom prst="straightConnector1">
            <a:avLst/>
          </a:prstGeom>
          <a:noFill/>
          <a:ln cap="flat" cmpd="sng" w="9525">
            <a:solidFill>
              <a:schemeClr val="accent1"/>
            </a:solidFill>
            <a:prstDash val="solid"/>
            <a:round/>
            <a:headEnd len="med" w="med" type="none"/>
            <a:tailEnd len="med" w="med" type="none"/>
          </a:ln>
        </p:spPr>
      </p:cxnSp>
      <p:sp>
        <p:nvSpPr>
          <p:cNvPr id="89" name="Google Shape;89;p14"/>
          <p:cNvSpPr txBox="1"/>
          <p:nvPr/>
        </p:nvSpPr>
        <p:spPr>
          <a:xfrm>
            <a:off x="608875" y="7520200"/>
            <a:ext cx="1839900" cy="760500"/>
          </a:xfrm>
          <a:prstGeom prst="rect">
            <a:avLst/>
          </a:prstGeom>
          <a:noFill/>
          <a:ln cap="flat" cmpd="sng" w="19050">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1:</a:t>
            </a:r>
            <a:r>
              <a:rPr lang="en" sz="1100">
                <a:solidFill>
                  <a:schemeClr val="dk1"/>
                </a:solidFill>
                <a:latin typeface="Inter"/>
                <a:ea typeface="Inter"/>
                <a:cs typeface="Inter"/>
                <a:sym typeface="Inter"/>
              </a:rPr>
              <a:t> Choose Interviewee &amp; Questions; Conduct Interview</a:t>
            </a:r>
            <a:endParaRPr sz="1100">
              <a:solidFill>
                <a:schemeClr val="dk1"/>
              </a:solidFill>
              <a:latin typeface="Inter"/>
              <a:ea typeface="Inter"/>
              <a:cs typeface="Inter"/>
              <a:sym typeface="Inter"/>
            </a:endParaRPr>
          </a:p>
        </p:txBody>
      </p:sp>
      <p:sp>
        <p:nvSpPr>
          <p:cNvPr id="90" name="Google Shape;90;p14"/>
          <p:cNvSpPr txBox="1"/>
          <p:nvPr/>
        </p:nvSpPr>
        <p:spPr>
          <a:xfrm>
            <a:off x="2021313" y="8519838"/>
            <a:ext cx="1839900" cy="7605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2:</a:t>
            </a:r>
            <a:r>
              <a:rPr lang="en" sz="1100">
                <a:solidFill>
                  <a:schemeClr val="dk1"/>
                </a:solidFill>
                <a:latin typeface="Inter"/>
                <a:ea typeface="Inter"/>
                <a:cs typeface="Inter"/>
                <a:sym typeface="Inter"/>
              </a:rPr>
              <a:t> Code the Interview</a:t>
            </a:r>
            <a:endParaRPr sz="1100">
              <a:solidFill>
                <a:schemeClr val="dk1"/>
              </a:solidFill>
              <a:latin typeface="Inter"/>
              <a:ea typeface="Inter"/>
              <a:cs typeface="Inter"/>
              <a:sym typeface="Inter"/>
            </a:endParaRPr>
          </a:p>
        </p:txBody>
      </p:sp>
      <p:sp>
        <p:nvSpPr>
          <p:cNvPr id="91" name="Google Shape;91;p14"/>
          <p:cNvSpPr txBox="1"/>
          <p:nvPr/>
        </p:nvSpPr>
        <p:spPr>
          <a:xfrm>
            <a:off x="3540738" y="7528151"/>
            <a:ext cx="1839900" cy="760500"/>
          </a:xfrm>
          <a:prstGeom prst="rect">
            <a:avLst/>
          </a:prstGeom>
          <a:noFill/>
          <a:ln cap="flat" cmpd="sng" w="19050">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3: </a:t>
            </a:r>
            <a:r>
              <a:rPr lang="en" sz="1100">
                <a:solidFill>
                  <a:schemeClr val="dk1"/>
                </a:solidFill>
                <a:latin typeface="Inter"/>
                <a:ea typeface="Inter"/>
                <a:cs typeface="Inter"/>
                <a:sym typeface="Inter"/>
              </a:rPr>
              <a:t>Complete Reflection Questions</a:t>
            </a:r>
            <a:endParaRPr sz="1100">
              <a:solidFill>
                <a:schemeClr val="dk1"/>
              </a:solidFill>
              <a:latin typeface="Inter"/>
              <a:ea typeface="Inter"/>
              <a:cs typeface="Inter"/>
              <a:sym typeface="Inter"/>
            </a:endParaRPr>
          </a:p>
        </p:txBody>
      </p:sp>
      <p:sp>
        <p:nvSpPr>
          <p:cNvPr id="92" name="Google Shape;92;p14"/>
          <p:cNvSpPr txBox="1"/>
          <p:nvPr/>
        </p:nvSpPr>
        <p:spPr>
          <a:xfrm>
            <a:off x="5077025" y="8511875"/>
            <a:ext cx="1839900" cy="7764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4: </a:t>
            </a:r>
            <a:endParaRPr b="1"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Finalize Reflection in Oral Format</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sp>
        <p:nvSpPr>
          <p:cNvPr id="97" name="Google Shape;97;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98" name="Google Shape;98;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9" name="Google Shape;99;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0" name="Google Shape;100;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1" name="Google Shape;101;p1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2" name="Google Shape;102;p15"/>
          <p:cNvSpPr txBox="1"/>
          <p:nvPr/>
        </p:nvSpPr>
        <p:spPr>
          <a:xfrm>
            <a:off x="835350" y="1108472"/>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Selecting Interview Questions</a:t>
            </a:r>
            <a:endParaRPr b="1" sz="1300">
              <a:solidFill>
                <a:schemeClr val="dk1"/>
              </a:solidFill>
              <a:latin typeface="Inter"/>
              <a:ea typeface="Inter"/>
              <a:cs typeface="Inter"/>
              <a:sym typeface="Inter"/>
            </a:endParaRPr>
          </a:p>
        </p:txBody>
      </p:sp>
      <p:sp>
        <p:nvSpPr>
          <p:cNvPr id="103" name="Google Shape;103;p15"/>
          <p:cNvSpPr txBox="1"/>
          <p:nvPr/>
        </p:nvSpPr>
        <p:spPr>
          <a:xfrm>
            <a:off x="835350" y="1539575"/>
            <a:ext cx="6281100" cy="1035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0"/>
              </a:spcAft>
              <a:buNone/>
            </a:pPr>
            <a:r>
              <a:rPr b="1" lang="en" sz="1100">
                <a:solidFill>
                  <a:schemeClr val="dk1"/>
                </a:solidFill>
                <a:latin typeface="Inter"/>
                <a:ea typeface="Inter"/>
                <a:cs typeface="Inter"/>
                <a:sym typeface="Inter"/>
              </a:rPr>
              <a:t>Directions:</a:t>
            </a:r>
            <a:r>
              <a:rPr lang="en" sz="1100">
                <a:solidFill>
                  <a:schemeClr val="dk1"/>
                </a:solidFill>
                <a:latin typeface="Inter"/>
                <a:ea typeface="Inter"/>
                <a:cs typeface="Inter"/>
                <a:sym typeface="Inter"/>
              </a:rPr>
              <a:t> </a:t>
            </a:r>
            <a:r>
              <a:rPr lang="en" sz="1000">
                <a:solidFill>
                  <a:schemeClr val="dk1"/>
                </a:solidFill>
                <a:latin typeface="Inter"/>
                <a:ea typeface="Inter"/>
                <a:cs typeface="Inter"/>
                <a:sym typeface="Inter"/>
              </a:rPr>
              <a:t>Using the list below as a guide, </a:t>
            </a:r>
            <a:r>
              <a:rPr b="1" lang="en" sz="1000">
                <a:solidFill>
                  <a:schemeClr val="dk1"/>
                </a:solidFill>
                <a:latin typeface="Inter"/>
                <a:ea typeface="Inter"/>
                <a:cs typeface="Inter"/>
                <a:sym typeface="Inter"/>
              </a:rPr>
              <a:t>choose ONE core question from each section</a:t>
            </a:r>
            <a:r>
              <a:rPr lang="en" sz="1000">
                <a:solidFill>
                  <a:schemeClr val="dk1"/>
                </a:solidFill>
                <a:latin typeface="Inter"/>
                <a:ea typeface="Inter"/>
                <a:cs typeface="Inter"/>
                <a:sym typeface="Inter"/>
              </a:rPr>
              <a:t> (Origin Stories, Ways of Knowing, etc.) to ask during your family interview. Each core question is followed by </a:t>
            </a:r>
            <a:r>
              <a:rPr b="1" lang="en" sz="1000">
                <a:solidFill>
                  <a:schemeClr val="dk1"/>
                </a:solidFill>
                <a:latin typeface="Inter"/>
                <a:ea typeface="Inter"/>
                <a:cs typeface="Inter"/>
                <a:sym typeface="Inter"/>
              </a:rPr>
              <a:t>supporting prompts</a:t>
            </a:r>
            <a:r>
              <a:rPr lang="en" sz="1000">
                <a:solidFill>
                  <a:schemeClr val="dk1"/>
                </a:solidFill>
                <a:latin typeface="Inter"/>
                <a:ea typeface="Inter"/>
                <a:cs typeface="Inter"/>
                <a:sym typeface="Inter"/>
              </a:rPr>
              <a:t>—which </a:t>
            </a:r>
            <a:r>
              <a:rPr lang="en" sz="1000">
                <a:solidFill>
                  <a:schemeClr val="dk1"/>
                </a:solidFill>
                <a:latin typeface="Inter"/>
                <a:ea typeface="Inter"/>
                <a:cs typeface="Inter"/>
                <a:sym typeface="Inter"/>
              </a:rPr>
              <a:t>you</a:t>
            </a:r>
            <a:r>
              <a:rPr lang="en" sz="1000">
                <a:solidFill>
                  <a:schemeClr val="dk1"/>
                </a:solidFill>
                <a:latin typeface="Inter"/>
                <a:ea typeface="Inter"/>
                <a:cs typeface="Inter"/>
                <a:sym typeface="Inter"/>
              </a:rPr>
              <a:t> will also need to include.</a:t>
            </a:r>
            <a:endParaRPr sz="10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000">
                <a:solidFill>
                  <a:schemeClr val="dk1"/>
                </a:solidFill>
                <a:latin typeface="Inter"/>
                <a:ea typeface="Inter"/>
                <a:cs typeface="Inter"/>
                <a:sym typeface="Inter"/>
              </a:rPr>
              <a:t>Feel free to </a:t>
            </a:r>
            <a:r>
              <a:rPr b="1" lang="en" sz="1000">
                <a:solidFill>
                  <a:schemeClr val="dk1"/>
                </a:solidFill>
                <a:latin typeface="Inter"/>
                <a:ea typeface="Inter"/>
                <a:cs typeface="Inter"/>
                <a:sym typeface="Inter"/>
              </a:rPr>
              <a:t>highlight or mark the questions you choose</a:t>
            </a:r>
            <a:r>
              <a:rPr lang="en" sz="1000">
                <a:solidFill>
                  <a:schemeClr val="dk1"/>
                </a:solidFill>
                <a:latin typeface="Inter"/>
                <a:ea typeface="Inter"/>
                <a:cs typeface="Inter"/>
                <a:sym typeface="Inter"/>
              </a:rPr>
              <a:t> directly on this sheet.</a:t>
            </a:r>
            <a:endParaRPr sz="10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sp>
        <p:nvSpPr>
          <p:cNvPr id="104" name="Google Shape;104;p15"/>
          <p:cNvSpPr txBox="1"/>
          <p:nvPr/>
        </p:nvSpPr>
        <p:spPr>
          <a:xfrm>
            <a:off x="835350" y="2574575"/>
            <a:ext cx="6281100" cy="6795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Interview Questions</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b="1"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Origin Stories (OS)</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is your family’s origin story—where did they come from and how did they get here?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country, region, or tribal territory?</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Was there a specific reason for moving/migration (e.g. war, opportunity, disaster)?</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would my family describe the community/ environment they came from?</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was daily life like?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kind of values or customs were common there?</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Ways of Knowing (WK)</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any stories your family passes down that help explain who you are or where you come from?</a:t>
            </a:r>
            <a:endParaRPr b="1"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are the main messages or lessons in these stories?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Who usually tells them?</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storytelling in our family help pass down lessons, values, or beliefs?</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When or where are stories shared?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Do they connect to land, community, or spiritual beliefs?</a:t>
            </a:r>
            <a:endParaRPr sz="105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b="1" lang="en" sz="1050">
                <a:solidFill>
                  <a:schemeClr val="dk1"/>
                </a:solidFill>
                <a:latin typeface="Inter"/>
                <a:ea typeface="Inter"/>
                <a:cs typeface="Inter"/>
                <a:sym typeface="Inter"/>
              </a:rPr>
              <a:t>Historical Thinking Skills: Causation (C)</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family's origin story impact the way that they view the world?</a:t>
            </a:r>
            <a:endParaRPr b="1"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beliefs or values that come from this history?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 they guide how we live?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any sayings, customs, or practices in our family that have been passed down over time?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do they mean to you?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Where did they come from?</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Cultural Practice (CP)</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traditions or practices help your family stay connected to their culture or roots?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 these practices make you feel more connected to your identity?</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Who taught you the traditions or customs we practice today, and how </a:t>
            </a:r>
            <a:r>
              <a:rPr lang="en" sz="1050">
                <a:solidFill>
                  <a:schemeClr val="dk1"/>
                </a:solidFill>
                <a:latin typeface="Inter"/>
                <a:ea typeface="Inter"/>
                <a:cs typeface="Inter"/>
                <a:sym typeface="Inter"/>
              </a:rPr>
              <a:t>are</a:t>
            </a:r>
            <a:r>
              <a:rPr lang="en" sz="1050">
                <a:solidFill>
                  <a:schemeClr val="dk1"/>
                </a:solidFill>
                <a:latin typeface="Inter"/>
                <a:ea typeface="Inter"/>
                <a:cs typeface="Inter"/>
                <a:sym typeface="Inter"/>
              </a:rPr>
              <a:t> they passed down?</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Were they taught intentionally, or do we learn by doing or observing?</a:t>
            </a:r>
            <a:endParaRPr sz="105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Resilience and Adaptation (RA)</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Has our family gone through challenges or hardships, and what helped us get through them?</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Were there people, beliefs, or practices that offered strength or hope?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has our cultural knowledge helped us adapt or stay strong over time?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cultural wisdom or practices helped them stay grounded or hopeful?</a:t>
            </a:r>
            <a:endParaRPr b="1" sz="105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0" name="Google Shape;110;p1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1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2" name="Google Shape;112;p1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16"/>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14" name="Google Shape;114;p16"/>
          <p:cNvSpPr txBox="1"/>
          <p:nvPr/>
        </p:nvSpPr>
        <p:spPr>
          <a:xfrm>
            <a:off x="835338" y="1086609"/>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Conduct Interview</a:t>
            </a:r>
            <a:endParaRPr b="1" sz="1300">
              <a:solidFill>
                <a:schemeClr val="dk1"/>
              </a:solidFill>
              <a:latin typeface="Inter"/>
              <a:ea typeface="Inter"/>
              <a:cs typeface="Inter"/>
              <a:sym typeface="Inter"/>
            </a:endParaRPr>
          </a:p>
        </p:txBody>
      </p:sp>
      <p:sp>
        <p:nvSpPr>
          <p:cNvPr id="115" name="Google Shape;115;p16"/>
          <p:cNvSpPr txBox="1"/>
          <p:nvPr/>
        </p:nvSpPr>
        <p:spPr>
          <a:xfrm>
            <a:off x="835350" y="1517975"/>
            <a:ext cx="6281100" cy="97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Directions</a:t>
            </a:r>
            <a:r>
              <a:rPr lang="en" sz="1000">
                <a:solidFill>
                  <a:schemeClr val="dk1"/>
                </a:solidFill>
                <a:latin typeface="Inter"/>
                <a:ea typeface="Inter"/>
                <a:cs typeface="Inter"/>
                <a:sym typeface="Inter"/>
              </a:rPr>
              <a:t>: </a:t>
            </a:r>
            <a:r>
              <a:rPr b="1" lang="en" sz="1000">
                <a:solidFill>
                  <a:schemeClr val="dk1"/>
                </a:solidFill>
                <a:latin typeface="Inter"/>
                <a:ea typeface="Inter"/>
                <a:cs typeface="Inter"/>
                <a:sym typeface="Inter"/>
              </a:rPr>
              <a:t>Ask</a:t>
            </a:r>
            <a:r>
              <a:rPr lang="en" sz="1000">
                <a:solidFill>
                  <a:schemeClr val="dk1"/>
                </a:solidFill>
                <a:latin typeface="Inter"/>
                <a:ea typeface="Inter"/>
                <a:cs typeface="Inter"/>
                <a:sym typeface="Inter"/>
              </a:rPr>
              <a:t> for permission to </a:t>
            </a:r>
            <a:r>
              <a:rPr b="1" lang="en" sz="1000">
                <a:solidFill>
                  <a:schemeClr val="dk1"/>
                </a:solidFill>
                <a:latin typeface="Inter"/>
                <a:ea typeface="Inter"/>
                <a:cs typeface="Inter"/>
                <a:sym typeface="Inter"/>
              </a:rPr>
              <a:t>voice/video record the interview</a:t>
            </a:r>
            <a:r>
              <a:rPr lang="en" sz="1000">
                <a:solidFill>
                  <a:schemeClr val="dk1"/>
                </a:solidFill>
                <a:latin typeface="Inter"/>
                <a:ea typeface="Inter"/>
                <a:cs typeface="Inter"/>
                <a:sym typeface="Inter"/>
              </a:rPr>
              <a:t> (phone, tablet, or laptop is fine). If recording is not allowed or available, you will have to take notes during the interview.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Use the </a:t>
            </a:r>
            <a:r>
              <a:rPr b="1" lang="en" sz="1000">
                <a:solidFill>
                  <a:schemeClr val="dk1"/>
                </a:solidFill>
                <a:latin typeface="Inter"/>
                <a:ea typeface="Inter"/>
                <a:cs typeface="Inter"/>
                <a:sym typeface="Inter"/>
              </a:rPr>
              <a:t>Notes Section</a:t>
            </a:r>
            <a:r>
              <a:rPr lang="en" sz="1000">
                <a:solidFill>
                  <a:schemeClr val="dk1"/>
                </a:solidFill>
                <a:latin typeface="Inter"/>
                <a:ea typeface="Inter"/>
                <a:cs typeface="Inter"/>
                <a:sym typeface="Inter"/>
              </a:rPr>
              <a:t> to write your notes or transcribe key parts of your recording for coding and reflection.</a:t>
            </a:r>
            <a:endParaRPr sz="1000">
              <a:solidFill>
                <a:schemeClr val="dk1"/>
              </a:solidFill>
              <a:latin typeface="Inter"/>
              <a:ea typeface="Inter"/>
              <a:cs typeface="Inter"/>
              <a:sym typeface="Inter"/>
            </a:endParaRPr>
          </a:p>
        </p:txBody>
      </p:sp>
      <p:sp>
        <p:nvSpPr>
          <p:cNvPr id="116" name="Google Shape;116;p16"/>
          <p:cNvSpPr txBox="1"/>
          <p:nvPr/>
        </p:nvSpPr>
        <p:spPr>
          <a:xfrm>
            <a:off x="835400" y="2489350"/>
            <a:ext cx="6281100" cy="354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Notes</a:t>
            </a:r>
            <a:endParaRPr b="1">
              <a:latin typeface="Inter"/>
              <a:ea typeface="Inter"/>
              <a:cs typeface="Inter"/>
              <a:sym typeface="Inter"/>
            </a:endParaRPr>
          </a:p>
        </p:txBody>
      </p:sp>
      <p:sp>
        <p:nvSpPr>
          <p:cNvPr id="117" name="Google Shape;117;p16"/>
          <p:cNvSpPr txBox="1"/>
          <p:nvPr/>
        </p:nvSpPr>
        <p:spPr>
          <a:xfrm>
            <a:off x="835400" y="2843625"/>
            <a:ext cx="6281100" cy="6449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17"/>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latin typeface="Plus Jakarta Sans"/>
                <a:ea typeface="Plus Jakarta Sans"/>
                <a:cs typeface="Plus Jakarta Sans"/>
                <a:sym typeface="Plus Jakarta Sans"/>
              </a:rPr>
              <a:t>Family Origin Story and Ways of </a:t>
            </a:r>
            <a:r>
              <a:rPr lang="en" sz="2100">
                <a:latin typeface="Plus Jakarta Sans"/>
                <a:ea typeface="Plus Jakarta Sans"/>
                <a:cs typeface="Plus Jakarta Sans"/>
                <a:sym typeface="Plus Jakarta Sans"/>
              </a:rPr>
              <a:t>Knowing</a:t>
            </a:r>
            <a:endParaRPr sz="2100">
              <a:latin typeface="Plus Jakarta Sans"/>
              <a:ea typeface="Plus Jakarta Sans"/>
              <a:cs typeface="Plus Jakarta Sans"/>
              <a:sym typeface="Plus Jakarta Sans"/>
            </a:endParaRPr>
          </a:p>
        </p:txBody>
      </p:sp>
      <p:pic>
        <p:nvPicPr>
          <p:cNvPr id="123" name="Google Shape;12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6" name="Google Shape;126;p17"/>
          <p:cNvSpPr txBox="1"/>
          <p:nvPr/>
        </p:nvSpPr>
        <p:spPr>
          <a:xfrm>
            <a:off x="812713" y="66254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Coding</a:t>
            </a:r>
            <a:endParaRPr b="1" sz="1300">
              <a:solidFill>
                <a:schemeClr val="dk1"/>
              </a:solidFill>
              <a:latin typeface="Inter"/>
              <a:ea typeface="Inter"/>
              <a:cs typeface="Inter"/>
              <a:sym typeface="Inter"/>
            </a:endParaRPr>
          </a:p>
        </p:txBody>
      </p:sp>
      <p:sp>
        <p:nvSpPr>
          <p:cNvPr id="127" name="Google Shape;127;p17"/>
          <p:cNvSpPr txBox="1"/>
          <p:nvPr/>
        </p:nvSpPr>
        <p:spPr>
          <a:xfrm>
            <a:off x="812725" y="1093900"/>
            <a:ext cx="6281100" cy="56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Directions</a:t>
            </a:r>
            <a:r>
              <a:rPr lang="en">
                <a:solidFill>
                  <a:schemeClr val="dk1"/>
                </a:solidFill>
                <a:latin typeface="Inter"/>
                <a:ea typeface="Inter"/>
                <a:cs typeface="Inter"/>
                <a:sym typeface="Inter"/>
              </a:rPr>
              <a:t>: </a:t>
            </a:r>
            <a:r>
              <a:rPr b="1" lang="en" sz="1100">
                <a:solidFill>
                  <a:schemeClr val="dk1"/>
                </a:solidFill>
                <a:latin typeface="Inter"/>
                <a:ea typeface="Inter"/>
                <a:cs typeface="Inter"/>
                <a:sym typeface="Inter"/>
              </a:rPr>
              <a:t>Code your transcript</a:t>
            </a:r>
            <a:r>
              <a:rPr lang="en" sz="1100">
                <a:solidFill>
                  <a:schemeClr val="dk1"/>
                </a:solidFill>
                <a:latin typeface="Inter"/>
                <a:ea typeface="Inter"/>
                <a:cs typeface="Inter"/>
                <a:sym typeface="Inter"/>
              </a:rPr>
              <a:t> using the table below. You may either </a:t>
            </a:r>
            <a:r>
              <a:rPr b="1" lang="en" sz="1100">
                <a:solidFill>
                  <a:schemeClr val="dk1"/>
                </a:solidFill>
                <a:latin typeface="Inter"/>
                <a:ea typeface="Inter"/>
                <a:cs typeface="Inter"/>
                <a:sym typeface="Inter"/>
              </a:rPr>
              <a:t>highlight</a:t>
            </a:r>
            <a:r>
              <a:rPr lang="en" sz="1100">
                <a:solidFill>
                  <a:schemeClr val="dk1"/>
                </a:solidFill>
                <a:latin typeface="Inter"/>
                <a:ea typeface="Inter"/>
                <a:cs typeface="Inter"/>
                <a:sym typeface="Inter"/>
              </a:rPr>
              <a:t> sections that match each theme or </a:t>
            </a:r>
            <a:r>
              <a:rPr b="1" lang="en" sz="1100">
                <a:solidFill>
                  <a:schemeClr val="dk1"/>
                </a:solidFill>
                <a:latin typeface="Inter"/>
                <a:ea typeface="Inter"/>
                <a:cs typeface="Inter"/>
                <a:sym typeface="Inter"/>
              </a:rPr>
              <a:t>label</a:t>
            </a:r>
            <a:r>
              <a:rPr lang="en" sz="1100">
                <a:solidFill>
                  <a:schemeClr val="dk1"/>
                </a:solidFill>
                <a:latin typeface="Inter"/>
                <a:ea typeface="Inter"/>
                <a:cs typeface="Inter"/>
                <a:sym typeface="Inter"/>
              </a:rPr>
              <a:t> them directly with the appropriate codes (e.g., OS, WK, CP).</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graphicFrame>
        <p:nvGraphicFramePr>
          <p:cNvPr id="128" name="Google Shape;128;p17"/>
          <p:cNvGraphicFramePr/>
          <p:nvPr/>
        </p:nvGraphicFramePr>
        <p:xfrm>
          <a:off x="812713" y="1657550"/>
          <a:ext cx="3000000" cy="3000000"/>
        </p:xfrm>
        <a:graphic>
          <a:graphicData uri="http://schemas.openxmlformats.org/drawingml/2006/table">
            <a:tbl>
              <a:tblPr>
                <a:noFill/>
                <a:tableStyleId>{B367C934-0812-4AF2-A32F-3D98DF6AB77A}</a:tableStyleId>
              </a:tblPr>
              <a:tblGrid>
                <a:gridCol w="1921275"/>
                <a:gridCol w="2179925"/>
                <a:gridCol w="2179925"/>
              </a:tblGrid>
              <a:tr h="308000">
                <a:tc>
                  <a:txBody>
                    <a:bodyPr/>
                    <a:lstStyle/>
                    <a:p>
                      <a:pPr indent="0" lvl="0" marL="0" rtl="0" algn="l">
                        <a:spcBef>
                          <a:spcPts val="0"/>
                        </a:spcBef>
                        <a:spcAft>
                          <a:spcPts val="0"/>
                        </a:spcAft>
                        <a:buNone/>
                      </a:pPr>
                      <a:r>
                        <a:rPr b="1" lang="en" sz="1200">
                          <a:latin typeface="Inter"/>
                          <a:ea typeface="Inter"/>
                          <a:cs typeface="Inter"/>
                          <a:sym typeface="Inter"/>
                        </a:rPr>
                        <a:t>Category </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200">
                          <a:latin typeface="Inter"/>
                          <a:ea typeface="Inter"/>
                          <a:cs typeface="Inter"/>
                          <a:sym typeface="Inter"/>
                        </a:rPr>
                        <a:t>Code</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Origin Story </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Migration history, roots, journey to current location and life.</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488975">
                <a:tc>
                  <a:txBody>
                    <a:bodyPr/>
                    <a:lstStyle/>
                    <a:p>
                      <a:pPr indent="0" lvl="0" marL="0" rtl="0" algn="l">
                        <a:spcBef>
                          <a:spcPts val="0"/>
                        </a:spcBef>
                        <a:spcAft>
                          <a:spcPts val="0"/>
                        </a:spcAft>
                        <a:buNone/>
                      </a:pPr>
                      <a:r>
                        <a:rPr b="1" lang="en" sz="1200">
                          <a:latin typeface="Inter"/>
                          <a:ea typeface="Inter"/>
                          <a:cs typeface="Inter"/>
                          <a:sym typeface="Inter"/>
                        </a:rPr>
                        <a:t>Cultural Practice</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CP</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Traditions, rituals, food, music, and celebrations.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850950">
                <a:tc>
                  <a:txBody>
                    <a:bodyPr/>
                    <a:lstStyle/>
                    <a:p>
                      <a:pPr indent="0" lvl="0" marL="0" rtl="0" algn="l">
                        <a:spcBef>
                          <a:spcPts val="0"/>
                        </a:spcBef>
                        <a:spcAft>
                          <a:spcPts val="0"/>
                        </a:spcAft>
                        <a:buNone/>
                      </a:pPr>
                      <a:r>
                        <a:rPr b="1" lang="en" sz="1200">
                          <a:latin typeface="Inter"/>
                          <a:ea typeface="Inter"/>
                          <a:cs typeface="Inter"/>
                          <a:sym typeface="Inter"/>
                        </a:rPr>
                        <a:t>Ways of Knowing</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WK</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Oral stories, land-based learning, spiritual knowledge. Family values, sayings, ethics, or views about the world</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Resilience and Adaptation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RA</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Overcoming hardship, community strength, wisdom in challenge.</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Historical Thinking Skill: Causation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C</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What caused something to happen? Look for reasons or explanations.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18"/>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solidFill>
                  <a:schemeClr val="dk1"/>
                </a:solidFill>
                <a:latin typeface="Plus Jakarta Sans"/>
                <a:ea typeface="Plus Jakarta Sans"/>
                <a:cs typeface="Plus Jakarta Sans"/>
                <a:sym typeface="Plus Jakarta Sans"/>
              </a:rPr>
              <a:t>Family Origin Story and Ways of Knowing</a:t>
            </a:r>
            <a:endParaRPr sz="1900">
              <a:latin typeface="Halant"/>
              <a:ea typeface="Halant"/>
              <a:cs typeface="Halant"/>
              <a:sym typeface="Halant"/>
            </a:endParaRPr>
          </a:p>
        </p:txBody>
      </p:sp>
      <p:pic>
        <p:nvPicPr>
          <p:cNvPr id="134" name="Google Shape;13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18"/>
          <p:cNvSpPr txBox="1"/>
          <p:nvPr/>
        </p:nvSpPr>
        <p:spPr>
          <a:xfrm>
            <a:off x="812713" y="58634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Post Interview Reflection</a:t>
            </a:r>
            <a:endParaRPr b="1" sz="1300">
              <a:solidFill>
                <a:schemeClr val="dk1"/>
              </a:solidFill>
              <a:latin typeface="Inter"/>
              <a:ea typeface="Inter"/>
              <a:cs typeface="Inter"/>
              <a:sym typeface="Inter"/>
            </a:endParaRPr>
          </a:p>
        </p:txBody>
      </p:sp>
      <p:sp>
        <p:nvSpPr>
          <p:cNvPr id="138" name="Google Shape;138;p18"/>
          <p:cNvSpPr txBox="1"/>
          <p:nvPr/>
        </p:nvSpPr>
        <p:spPr>
          <a:xfrm>
            <a:off x="812725" y="1017700"/>
            <a:ext cx="6281100" cy="1042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Directions</a:t>
            </a:r>
            <a:r>
              <a:rPr lang="en">
                <a:solidFill>
                  <a:schemeClr val="dk1"/>
                </a:solidFill>
                <a:latin typeface="Inter"/>
                <a:ea typeface="Inter"/>
                <a:cs typeface="Inter"/>
                <a:sym typeface="Inter"/>
              </a:rPr>
              <a:t>:</a:t>
            </a:r>
            <a:r>
              <a:rPr lang="en" sz="1000">
                <a:solidFill>
                  <a:schemeClr val="dk1"/>
                </a:solidFill>
                <a:latin typeface="Inter"/>
                <a:ea typeface="Inter"/>
                <a:cs typeface="Inter"/>
                <a:sym typeface="Inter"/>
              </a:rPr>
              <a:t> R</a:t>
            </a:r>
            <a:r>
              <a:rPr lang="en" sz="1000">
                <a:solidFill>
                  <a:schemeClr val="dk1"/>
                </a:solidFill>
                <a:latin typeface="Inter"/>
                <a:ea typeface="Inter"/>
                <a:cs typeface="Inter"/>
                <a:sym typeface="Inter"/>
              </a:rPr>
              <a:t>eflect on what you learned from your interview. Choose </a:t>
            </a:r>
            <a:r>
              <a:rPr b="1" lang="en" sz="1000">
                <a:solidFill>
                  <a:schemeClr val="dk1"/>
                </a:solidFill>
                <a:latin typeface="Inter"/>
                <a:ea typeface="Inter"/>
                <a:cs typeface="Inter"/>
                <a:sym typeface="Inter"/>
              </a:rPr>
              <a:t>at least one question from each section</a:t>
            </a:r>
            <a:r>
              <a:rPr lang="en" sz="1000">
                <a:solidFill>
                  <a:schemeClr val="dk1"/>
                </a:solidFill>
                <a:latin typeface="Inter"/>
                <a:ea typeface="Inter"/>
                <a:cs typeface="Inter"/>
                <a:sym typeface="Inter"/>
              </a:rPr>
              <a:t> of the </a:t>
            </a:r>
            <a:r>
              <a:rPr i="1" lang="en" sz="1000">
                <a:solidFill>
                  <a:schemeClr val="dk1"/>
                </a:solidFill>
                <a:latin typeface="Inter"/>
                <a:ea typeface="Inter"/>
                <a:cs typeface="Inter"/>
                <a:sym typeface="Inter"/>
              </a:rPr>
              <a:t>Post-Interview Reflection</a:t>
            </a:r>
            <a:r>
              <a:rPr lang="en" sz="1000">
                <a:solidFill>
                  <a:schemeClr val="dk1"/>
                </a:solidFill>
                <a:latin typeface="Inter"/>
                <a:ea typeface="Inter"/>
                <a:cs typeface="Inter"/>
                <a:sym typeface="Inter"/>
              </a:rPr>
              <a:t> to answer.</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You may first write out your thoughts in the note section below, but you are </a:t>
            </a:r>
            <a:r>
              <a:rPr b="1" lang="en" sz="1000">
                <a:solidFill>
                  <a:schemeClr val="dk1"/>
                </a:solidFill>
                <a:latin typeface="Inter"/>
                <a:ea typeface="Inter"/>
                <a:cs typeface="Inter"/>
                <a:sym typeface="Inter"/>
              </a:rPr>
              <a:t>required to record your final reflection</a:t>
            </a:r>
            <a:r>
              <a:rPr lang="en" sz="1000">
                <a:solidFill>
                  <a:schemeClr val="dk1"/>
                </a:solidFill>
                <a:latin typeface="Inter"/>
                <a:ea typeface="Inter"/>
                <a:cs typeface="Inter"/>
                <a:sym typeface="Inter"/>
              </a:rPr>
              <a:t> (audio or video format).</a:t>
            </a:r>
            <a:endParaRPr sz="1000">
              <a:solidFill>
                <a:schemeClr val="dk1"/>
              </a:solidFill>
              <a:latin typeface="Inter"/>
              <a:ea typeface="Inter"/>
              <a:cs typeface="Inter"/>
              <a:sym typeface="Inter"/>
            </a:endParaRPr>
          </a:p>
          <a:p>
            <a:pPr indent="0" lvl="0" marL="0" rtl="0" algn="ctr">
              <a:spcBef>
                <a:spcPts val="1200"/>
              </a:spcBef>
              <a:spcAft>
                <a:spcPts val="0"/>
              </a:spcAft>
              <a:buNone/>
            </a:pPr>
            <a:r>
              <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sp>
        <p:nvSpPr>
          <p:cNvPr id="139" name="Google Shape;139;p18"/>
          <p:cNvSpPr txBox="1"/>
          <p:nvPr/>
        </p:nvSpPr>
        <p:spPr>
          <a:xfrm>
            <a:off x="812725" y="2060200"/>
            <a:ext cx="6281100" cy="5130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Origin Stories: </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my family or community’s origin story connect to the Indigenous origin stories and ways of knowing we studied?</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events or conditions shaped my family’s journey (e.g., war, opportunity, displacement)? How do these experiences connect to themes we explored in class?</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Ways of Knowing:</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Which story from your interview stood out most? What lesson, value, or piece of history did it share, and how does that compare to Indigenous oral traditions or ways of knowing?</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has my family’s origin story or generational wisdom shaped their beliefs—and how has it shaped mine?</a:t>
            </a:r>
            <a:endParaRPr sz="1050">
              <a:solidFill>
                <a:schemeClr val="dk1"/>
              </a:solidFill>
              <a:latin typeface="Inter"/>
              <a:ea typeface="Inter"/>
              <a:cs typeface="Inter"/>
              <a:sym typeface="Inter"/>
            </a:endParaRPr>
          </a:p>
          <a:p>
            <a:pPr indent="0" lvl="0" marL="457200" rtl="0" algn="l">
              <a:spcBef>
                <a:spcPts val="0"/>
              </a:spcBef>
              <a:spcAft>
                <a:spcPts val="0"/>
              </a:spcAft>
              <a:buNone/>
            </a:pPr>
            <a:r>
              <a:t/>
            </a:r>
            <a:endParaRPr sz="1050">
              <a:solidFill>
                <a:schemeClr val="dk1"/>
              </a:solidFill>
              <a:latin typeface="Inter"/>
              <a:ea typeface="Inter"/>
              <a:cs typeface="Inter"/>
              <a:sym typeface="Inter"/>
            </a:endParaRPr>
          </a:p>
          <a:p>
            <a:pPr indent="0" lvl="0" marL="0" rtl="0" algn="l">
              <a:spcBef>
                <a:spcPts val="0"/>
              </a:spcBef>
              <a:spcAft>
                <a:spcPts val="0"/>
              </a:spcAft>
              <a:buNone/>
            </a:pPr>
            <a:r>
              <a:rPr b="1" lang="en" sz="1050">
                <a:solidFill>
                  <a:schemeClr val="dk1"/>
                </a:solidFill>
                <a:latin typeface="Inter"/>
                <a:ea typeface="Inter"/>
                <a:cs typeface="Inter"/>
                <a:sym typeface="Inter"/>
              </a:rPr>
              <a:t>Cultural Practice and Preservation</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 preserve and pass down culture or heritage, and how does this compare to Indigenous practices we studied?</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do your family’s cultural traditions help you remember, protect, or celebrate? How does this relate to the purpose behind Indigenous storytelling, ceremony, or land-based learning?</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Strength and Resilience</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did cultural teachings or community support help your family overcome a challenge or hardship?</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family’s response to adversity compare to those of Indigenous communities we learned about?</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General</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new insights did you gain from listening to your family’s story, and how has this experience changed the way you think about your identity, history, and culture?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did hearing your family’s story change the way you think about history? What surprised, moved, or challenged you most during the interview?</a:t>
            </a:r>
            <a:endParaRPr b="1" sz="1050">
              <a:solidFill>
                <a:schemeClr val="dk1"/>
              </a:solidFill>
              <a:latin typeface="Inter"/>
              <a:ea typeface="Inter"/>
              <a:cs typeface="Inter"/>
              <a:sym typeface="Inter"/>
            </a:endParaRPr>
          </a:p>
        </p:txBody>
      </p:sp>
      <p:sp>
        <p:nvSpPr>
          <p:cNvPr id="140" name="Google Shape;140;p18"/>
          <p:cNvSpPr txBox="1"/>
          <p:nvPr/>
        </p:nvSpPr>
        <p:spPr>
          <a:xfrm>
            <a:off x="812713" y="730089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Notes</a:t>
            </a:r>
            <a:endParaRPr b="1" sz="1300">
              <a:solidFill>
                <a:schemeClr val="dk1"/>
              </a:solidFill>
              <a:latin typeface="Inter"/>
              <a:ea typeface="Inter"/>
              <a:cs typeface="Inter"/>
              <a:sym typeface="Inter"/>
            </a:endParaRPr>
          </a:p>
        </p:txBody>
      </p:sp>
      <p:sp>
        <p:nvSpPr>
          <p:cNvPr id="141" name="Google Shape;141;p18"/>
          <p:cNvSpPr txBox="1"/>
          <p:nvPr/>
        </p:nvSpPr>
        <p:spPr>
          <a:xfrm>
            <a:off x="812725" y="7732000"/>
            <a:ext cx="6281100" cy="1484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19"/>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solidFill>
                  <a:schemeClr val="dk1"/>
                </a:solidFill>
                <a:latin typeface="Plus Jakarta Sans"/>
                <a:ea typeface="Plus Jakarta Sans"/>
                <a:cs typeface="Plus Jakarta Sans"/>
                <a:sym typeface="Plus Jakarta Sans"/>
              </a:rPr>
              <a:t>Family Origin Story and Ways of Knowing</a:t>
            </a:r>
            <a:endParaRPr sz="1900">
              <a:latin typeface="Halant"/>
              <a:ea typeface="Halant"/>
              <a:cs typeface="Halant"/>
              <a:sym typeface="Halant"/>
            </a:endParaRPr>
          </a:p>
        </p:txBody>
      </p:sp>
      <p:pic>
        <p:nvPicPr>
          <p:cNvPr id="147" name="Google Shape;14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19"/>
          <p:cNvSpPr txBox="1"/>
          <p:nvPr/>
        </p:nvSpPr>
        <p:spPr>
          <a:xfrm>
            <a:off x="812725" y="662800"/>
            <a:ext cx="6281100" cy="468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Notes (Continued)</a:t>
            </a:r>
            <a:endParaRPr b="1" sz="1300">
              <a:solidFill>
                <a:schemeClr val="dk1"/>
              </a:solidFill>
              <a:latin typeface="Inter"/>
              <a:ea typeface="Inter"/>
              <a:cs typeface="Inter"/>
              <a:sym typeface="Inter"/>
            </a:endParaRPr>
          </a:p>
        </p:txBody>
      </p:sp>
      <p:sp>
        <p:nvSpPr>
          <p:cNvPr id="151" name="Google Shape;151;p19"/>
          <p:cNvSpPr txBox="1"/>
          <p:nvPr/>
        </p:nvSpPr>
        <p:spPr>
          <a:xfrm>
            <a:off x="812738" y="1130742"/>
            <a:ext cx="6281100" cy="7904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3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