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Lst>
  <p:sldSz cy="10058400" cx="7772400"/>
  <p:notesSz cx="6858000" cy="9144000"/>
  <p:embeddedFontLst>
    <p:embeddedFont>
      <p:font typeface="Halant"/>
      <p:regular r:id="rId16"/>
      <p:bold r:id="rId17"/>
    </p:embeddedFont>
    <p:embeddedFont>
      <p:font typeface="Plus Jakarta Sans"/>
      <p:regular r:id="rId18"/>
      <p:bold r:id="rId19"/>
      <p:italic r:id="rId20"/>
      <p:boldItalic r:id="rId21"/>
    </p:embeddedFont>
    <p:embeddedFont>
      <p:font typeface="Inter"/>
      <p:regular r:id="rId22"/>
      <p:bold r:id="rId23"/>
      <p:italic r:id="rId24"/>
      <p:boldItalic r:id="rId25"/>
    </p:embeddedFont>
    <p:embeddedFont>
      <p:font typeface="Plus Jakarta Sans Medium"/>
      <p:regular r:id="rId26"/>
      <p:bold r:id="rId27"/>
      <p:italic r:id="rId28"/>
      <p:boldItalic r:id="rId2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17E5A34-525B-48C6-9FE6-208C1BF18A4D}">
  <a:tblStyle styleId="{017E5A34-525B-48C6-9FE6-208C1BF18A4D}"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98285EC3-3616-47E6-8CE2-5153A769C365}"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italic.fntdata"/><Relationship Id="rId22" Type="http://schemas.openxmlformats.org/officeDocument/2006/relationships/font" Target="fonts/Inter-regular.fntdata"/><Relationship Id="rId21" Type="http://schemas.openxmlformats.org/officeDocument/2006/relationships/font" Target="fonts/PlusJakartaSans-boldItalic.fntdata"/><Relationship Id="rId24" Type="http://schemas.openxmlformats.org/officeDocument/2006/relationships/font" Target="fonts/Inter-italic.fntdata"/><Relationship Id="rId23" Type="http://schemas.openxmlformats.org/officeDocument/2006/relationships/font" Target="fonts/Inte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PlusJakartaSansMedium-regular.fntdata"/><Relationship Id="rId25" Type="http://schemas.openxmlformats.org/officeDocument/2006/relationships/font" Target="fonts/Inter-boldItalic.fntdata"/><Relationship Id="rId28" Type="http://schemas.openxmlformats.org/officeDocument/2006/relationships/font" Target="fonts/PlusJakartaSansMedium-italic.fntdata"/><Relationship Id="rId27" Type="http://schemas.openxmlformats.org/officeDocument/2006/relationships/font" Target="fonts/PlusJakartaSansMedium-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PlusJakartaSansMedium-boldItalic.fntdata"/><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font" Target="fonts/Halant-bold.fntdata"/><Relationship Id="rId16" Type="http://schemas.openxmlformats.org/officeDocument/2006/relationships/font" Target="fonts/Halant-regular.fntdata"/><Relationship Id="rId19" Type="http://schemas.openxmlformats.org/officeDocument/2006/relationships/font" Target="fonts/PlusJakartaSans-bold.fntdata"/><Relationship Id="rId18" Type="http://schemas.openxmlformats.org/officeDocument/2006/relationships/font" Target="fonts/PlusJakartaSans-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60e28a79ab_0_4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60e28a79ab_0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24570435182_0_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8" name="Google Shape;68;g24570435182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g371a2b3deb5_0_79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371a2b3deb5_0_7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371a2b3deb5_0_84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371a2b3deb5_0_8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Exemplar?</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36194f925c9_0_2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36194f925c9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Exemplar Needed</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371a2b3deb5_0_87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371a2b3deb5_0_8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Exemplar Needed</a:t>
            </a:r>
            <a:endParaRPr/>
          </a:p>
          <a:p>
            <a:pPr indent="0" lvl="0" marL="0" rtl="0" algn="l">
              <a:spcBef>
                <a:spcPts val="0"/>
              </a:spcBef>
              <a:spcAft>
                <a:spcPts val="0"/>
              </a:spcAft>
              <a:buNone/>
            </a:pPr>
            <a:r>
              <a:rPr lang="en"/>
              <a:t>Potentially use one of the Causation Visual Organizers</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371a2b3deb5_0_90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371a2b3deb5_0_9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Upload to Google Drive?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75b66f3937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75b66f393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Exemplar?</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g375b66f3937_0_1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7" name="Google Shape;167;g375b66f3937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Exemplar?</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image" Target="../media/image3.png"/><Relationship Id="rId11" Type="http://schemas.openxmlformats.org/officeDocument/2006/relationships/image" Target="../media/image11.png"/><Relationship Id="rId10" Type="http://schemas.openxmlformats.org/officeDocument/2006/relationships/image" Target="../media/image7.png"/><Relationship Id="rId9" Type="http://schemas.openxmlformats.org/officeDocument/2006/relationships/image" Target="../media/image10.png"/><Relationship Id="rId5" Type="http://schemas.openxmlformats.org/officeDocument/2006/relationships/image" Target="../media/image12.png"/><Relationship Id="rId6" Type="http://schemas.openxmlformats.org/officeDocument/2006/relationships/image" Target="../media/image9.png"/><Relationship Id="rId7" Type="http://schemas.openxmlformats.org/officeDocument/2006/relationships/image" Target="../media/image5.png"/><Relationship Id="rId8"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4.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Origin Stories and Ways of Knowing End-of-Unit Project:</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100">
                <a:solidFill>
                  <a:schemeClr val="dk1"/>
                </a:solidFill>
                <a:latin typeface="Plus Jakarta Sans"/>
                <a:ea typeface="Plus Jakarta Sans"/>
                <a:cs typeface="Plus Jakarta Sans"/>
                <a:sym typeface="Plus Jakarta Sans"/>
              </a:rPr>
              <a:t>Famil</a:t>
            </a:r>
            <a:r>
              <a:rPr lang="en" sz="2100">
                <a:solidFill>
                  <a:schemeClr val="dk1"/>
                </a:solidFill>
                <a:latin typeface="Plus Jakarta Sans"/>
                <a:ea typeface="Plus Jakarta Sans"/>
                <a:cs typeface="Plus Jakarta Sans"/>
                <a:sym typeface="Plus Jakarta Sans"/>
              </a:rPr>
              <a:t>y Interview and Oral Reflection</a:t>
            </a:r>
            <a:endParaRPr sz="30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55" name="Google Shape;55;p13"/>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56" name="Google Shape;56;p13"/>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57" name="Google Shape;57;p13"/>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58" name="Google Shape;58;p13"/>
          <p:cNvSpPr txBox="1"/>
          <p:nvPr/>
        </p:nvSpPr>
        <p:spPr>
          <a:xfrm>
            <a:off x="670050" y="11874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pic>
        <p:nvPicPr>
          <p:cNvPr id="59" name="Google Shape;59;p13"/>
          <p:cNvPicPr preferRelativeResize="0"/>
          <p:nvPr/>
        </p:nvPicPr>
        <p:blipFill>
          <a:blip r:embed="rId4">
            <a:alphaModFix/>
          </a:blip>
          <a:stretch>
            <a:fillRect/>
          </a:stretch>
        </p:blipFill>
        <p:spPr>
          <a:xfrm>
            <a:off x="216272" y="110272"/>
            <a:ext cx="1056536" cy="438114"/>
          </a:xfrm>
          <a:prstGeom prst="rect">
            <a:avLst/>
          </a:prstGeom>
          <a:noFill/>
          <a:ln>
            <a:noFill/>
          </a:ln>
        </p:spPr>
      </p:pic>
      <p:sp>
        <p:nvSpPr>
          <p:cNvPr id="60" name="Google Shape;60;p13"/>
          <p:cNvSpPr txBox="1"/>
          <p:nvPr/>
        </p:nvSpPr>
        <p:spPr>
          <a:xfrm>
            <a:off x="593150" y="1718075"/>
            <a:ext cx="6586200" cy="5625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900">
                <a:solidFill>
                  <a:schemeClr val="dk1"/>
                </a:solidFill>
              </a:rPr>
              <a:t>Unit Assessment: Family Interview &amp; Oral Reflection</a:t>
            </a:r>
            <a:endParaRPr b="1" sz="1900">
              <a:solidFill>
                <a:schemeClr val="dk1"/>
              </a:solidFill>
            </a:endParaRPr>
          </a:p>
        </p:txBody>
      </p:sp>
      <p:sp>
        <p:nvSpPr>
          <p:cNvPr id="61" name="Google Shape;61;p13"/>
          <p:cNvSpPr txBox="1"/>
          <p:nvPr/>
        </p:nvSpPr>
        <p:spPr>
          <a:xfrm>
            <a:off x="593150" y="2280574"/>
            <a:ext cx="6586200" cy="23373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Overview and Purpose</a:t>
            </a:r>
            <a:endParaRPr b="1" sz="1200">
              <a:solidFill>
                <a:schemeClr val="dk1"/>
              </a:solidFill>
              <a:latin typeface="Inter"/>
              <a:ea typeface="Inter"/>
              <a:cs typeface="Inter"/>
              <a:sym typeface="Inter"/>
            </a:endParaRPr>
          </a:p>
          <a:p>
            <a:pPr indent="0" lvl="0" marL="0" rtl="0" algn="l">
              <a:lnSpc>
                <a:spcPct val="115000"/>
              </a:lnSpc>
              <a:spcBef>
                <a:spcPts val="1200"/>
              </a:spcBef>
              <a:spcAft>
                <a:spcPts val="0"/>
              </a:spcAft>
              <a:buClr>
                <a:schemeClr val="dk1"/>
              </a:buClr>
              <a:buSzPts val="1100"/>
              <a:buFont typeface="Arial"/>
              <a:buNone/>
            </a:pPr>
            <a:r>
              <a:rPr lang="en" sz="1200">
                <a:solidFill>
                  <a:schemeClr val="dk1"/>
                </a:solidFill>
                <a:latin typeface="Inter"/>
                <a:ea typeface="Inter"/>
                <a:cs typeface="Inter"/>
                <a:sym typeface="Inter"/>
              </a:rPr>
              <a:t>This assessment invites you to engage with your personal history and family stories, applying key concepts from our unit:</a:t>
            </a:r>
            <a:endParaRPr sz="1200">
              <a:solidFill>
                <a:schemeClr val="dk1"/>
              </a:solidFill>
              <a:latin typeface="Inter"/>
              <a:ea typeface="Inter"/>
              <a:cs typeface="Inter"/>
              <a:sym typeface="Inter"/>
            </a:endParaRPr>
          </a:p>
          <a:p>
            <a:pPr indent="-304800" lvl="0" marL="457200" rtl="0" algn="l">
              <a:lnSpc>
                <a:spcPct val="115000"/>
              </a:lnSpc>
              <a:spcBef>
                <a:spcPts val="1200"/>
              </a:spcBef>
              <a:spcAft>
                <a:spcPts val="0"/>
              </a:spcAft>
              <a:buClr>
                <a:schemeClr val="dk1"/>
              </a:buClr>
              <a:buSzPts val="1200"/>
              <a:buFont typeface="Inter"/>
              <a:buChar char="●"/>
            </a:pPr>
            <a:r>
              <a:rPr b="1" lang="en" sz="1200">
                <a:solidFill>
                  <a:schemeClr val="dk1"/>
                </a:solidFill>
                <a:latin typeface="Inter"/>
                <a:ea typeface="Inter"/>
                <a:cs typeface="Inter"/>
                <a:sym typeface="Inter"/>
              </a:rPr>
              <a:t>Origin stories</a:t>
            </a:r>
            <a:endParaRPr b="1"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b="1" lang="en" sz="1200">
                <a:solidFill>
                  <a:schemeClr val="dk1"/>
                </a:solidFill>
                <a:latin typeface="Inter"/>
                <a:ea typeface="Inter"/>
                <a:cs typeface="Inter"/>
                <a:sym typeface="Inter"/>
              </a:rPr>
              <a:t>Ways of knowing</a:t>
            </a:r>
            <a:endParaRPr b="1"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Char char="●"/>
            </a:pPr>
            <a:r>
              <a:rPr b="1" lang="en" sz="1200">
                <a:solidFill>
                  <a:schemeClr val="dk1"/>
                </a:solidFill>
                <a:latin typeface="Inter"/>
                <a:ea typeface="Inter"/>
                <a:cs typeface="Inter"/>
                <a:sym typeface="Inter"/>
              </a:rPr>
              <a:t>Cultural expression and transmission</a:t>
            </a:r>
            <a:endParaRPr b="1" sz="1200">
              <a:solidFill>
                <a:schemeClr val="dk1"/>
              </a:solidFill>
              <a:latin typeface="Inter"/>
              <a:ea typeface="Inter"/>
              <a:cs typeface="Inter"/>
              <a:sym typeface="Inter"/>
            </a:endParaRPr>
          </a:p>
          <a:p>
            <a:pPr indent="0" lvl="0" marL="0" rtl="0" algn="l">
              <a:lnSpc>
                <a:spcPct val="115000"/>
              </a:lnSpc>
              <a:spcBef>
                <a:spcPts val="1200"/>
              </a:spcBef>
              <a:spcAft>
                <a:spcPts val="1200"/>
              </a:spcAft>
              <a:buNone/>
            </a:pPr>
            <a:r>
              <a:rPr lang="en" sz="1200">
                <a:solidFill>
                  <a:schemeClr val="dk1"/>
                </a:solidFill>
                <a:latin typeface="Inter"/>
                <a:ea typeface="Inter"/>
                <a:cs typeface="Inter"/>
                <a:sym typeface="Inter"/>
              </a:rPr>
              <a:t>Through the process of interviewing and oral reflection, you’ll experience firsthand one of the oldest methods of passing down knowledge, wisdom, and culture—</a:t>
            </a:r>
            <a:r>
              <a:rPr b="1" lang="en" sz="1200">
                <a:solidFill>
                  <a:schemeClr val="dk1"/>
                </a:solidFill>
                <a:latin typeface="Inter"/>
                <a:ea typeface="Inter"/>
                <a:cs typeface="Inter"/>
                <a:sym typeface="Inter"/>
              </a:rPr>
              <a:t>storytelling</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p:txBody>
      </p:sp>
      <p:sp>
        <p:nvSpPr>
          <p:cNvPr id="62" name="Google Shape;62;p13"/>
          <p:cNvSpPr txBox="1"/>
          <p:nvPr/>
        </p:nvSpPr>
        <p:spPr>
          <a:xfrm>
            <a:off x="601725" y="4998263"/>
            <a:ext cx="2925300" cy="15813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500">
                <a:solidFill>
                  <a:schemeClr val="dk1"/>
                </a:solidFill>
                <a:latin typeface="Inter"/>
                <a:ea typeface="Inter"/>
                <a:cs typeface="Inter"/>
                <a:sym typeface="Inter"/>
              </a:rPr>
              <a:t>Unit Essential Question:</a:t>
            </a:r>
            <a:endParaRPr b="1" sz="15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have origin stories and cultural ways of knowing shaped what communities believe, how they live, and how they understand their place in history?</a:t>
            </a:r>
            <a:endParaRPr b="1" sz="2000">
              <a:solidFill>
                <a:schemeClr val="dk1"/>
              </a:solidFill>
              <a:latin typeface="Inter"/>
              <a:ea typeface="Inter"/>
              <a:cs typeface="Inter"/>
              <a:sym typeface="Inter"/>
            </a:endParaRPr>
          </a:p>
        </p:txBody>
      </p:sp>
      <p:sp>
        <p:nvSpPr>
          <p:cNvPr id="63" name="Google Shape;63;p13"/>
          <p:cNvSpPr txBox="1"/>
          <p:nvPr/>
        </p:nvSpPr>
        <p:spPr>
          <a:xfrm>
            <a:off x="2084002" y="6807575"/>
            <a:ext cx="3955800" cy="307500"/>
          </a:xfrm>
          <a:prstGeom prst="rect">
            <a:avLst/>
          </a:prstGeom>
          <a:noFill/>
          <a:ln>
            <a:noFill/>
          </a:ln>
        </p:spPr>
        <p:txBody>
          <a:bodyPr anchorCtr="0" anchor="ctr" bIns="116050" lIns="116050" spcFirstLastPara="1" rIns="116050" wrap="square" tIns="116050">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As a refresher, this is what was covered in this unit:</a:t>
            </a:r>
            <a:endParaRPr sz="1200">
              <a:solidFill>
                <a:schemeClr val="dk1"/>
              </a:solidFill>
              <a:latin typeface="Inter"/>
              <a:ea typeface="Inter"/>
              <a:cs typeface="Inter"/>
              <a:sym typeface="Inter"/>
            </a:endParaRPr>
          </a:p>
        </p:txBody>
      </p:sp>
      <p:graphicFrame>
        <p:nvGraphicFramePr>
          <p:cNvPr id="64" name="Google Shape;64;p13"/>
          <p:cNvGraphicFramePr/>
          <p:nvPr/>
        </p:nvGraphicFramePr>
        <p:xfrm>
          <a:off x="593150" y="7115063"/>
          <a:ext cx="3000000" cy="3000000"/>
        </p:xfrm>
        <a:graphic>
          <a:graphicData uri="http://schemas.openxmlformats.org/drawingml/2006/table">
            <a:tbl>
              <a:tblPr>
                <a:noFill/>
                <a:tableStyleId>{017E5A34-525B-48C6-9FE6-208C1BF18A4D}</a:tableStyleId>
              </a:tblPr>
              <a:tblGrid>
                <a:gridCol w="3268100"/>
                <a:gridCol w="3241100"/>
              </a:tblGrid>
              <a:tr h="150875">
                <a:tc>
                  <a:txBody>
                    <a:bodyPr/>
                    <a:lstStyle/>
                    <a:p>
                      <a:pPr indent="0" lvl="0" marL="0" rtl="0" algn="ctr">
                        <a:spcBef>
                          <a:spcPts val="0"/>
                        </a:spcBef>
                        <a:spcAft>
                          <a:spcPts val="0"/>
                        </a:spcAft>
                        <a:buNone/>
                      </a:pPr>
                      <a:r>
                        <a:rPr b="1" lang="en" sz="1200">
                          <a:latin typeface="Inter"/>
                          <a:ea typeface="Inter"/>
                          <a:cs typeface="Inter"/>
                          <a:sym typeface="Inter"/>
                        </a:rPr>
                        <a:t>Stories, Knowledge, and Power</a:t>
                      </a:r>
                      <a:endParaRPr sz="1200">
                        <a:latin typeface="Inter"/>
                        <a:ea typeface="Inter"/>
                        <a:cs typeface="Inter"/>
                        <a:sym typeface="Inter"/>
                      </a:endParaRPr>
                    </a:p>
                  </a:txBody>
                  <a:tcPr marT="109725" marB="109725" marR="109725" marL="109725"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Trauma, Healing, and Historical Continuity</a:t>
                      </a:r>
                      <a:endParaRPr sz="1200">
                        <a:latin typeface="Inter"/>
                        <a:ea typeface="Inter"/>
                        <a:cs typeface="Inter"/>
                        <a:sym typeface="Inter"/>
                      </a:endParaRPr>
                    </a:p>
                  </a:txBody>
                  <a:tcPr marT="109725" marB="109725" marR="109725" marL="109725"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1223250">
                <a:tc>
                  <a:txBody>
                    <a:bodyPr/>
                    <a:lstStyle/>
                    <a:p>
                      <a:pPr indent="0" lvl="0" marL="0" rtl="0" algn="l">
                        <a:spcBef>
                          <a:spcPts val="0"/>
                        </a:spcBef>
                        <a:spcAft>
                          <a:spcPts val="0"/>
                        </a:spcAft>
                        <a:buNone/>
                      </a:pPr>
                      <a:r>
                        <a:rPr b="1" lang="en" sz="1200">
                          <a:latin typeface="Inter"/>
                          <a:ea typeface="Inter"/>
                          <a:cs typeface="Inter"/>
                          <a:sym typeface="Inter"/>
                        </a:rPr>
                        <a:t>Lesson 1: </a:t>
                      </a:r>
                      <a:r>
                        <a:rPr lang="en" sz="1200">
                          <a:latin typeface="Inter"/>
                          <a:ea typeface="Inter"/>
                          <a:cs typeface="Inter"/>
                          <a:sym typeface="Inter"/>
                        </a:rPr>
                        <a:t>Origin Stories</a:t>
                      </a:r>
                      <a:endParaRPr sz="1200">
                        <a:latin typeface="Inter"/>
                        <a:ea typeface="Inter"/>
                        <a:cs typeface="Inter"/>
                        <a:sym typeface="Inter"/>
                      </a:endParaRPr>
                    </a:p>
                    <a:p>
                      <a:pPr indent="0" lvl="0" marL="0" rtl="0" algn="l">
                        <a:spcBef>
                          <a:spcPts val="0"/>
                        </a:spcBef>
                        <a:spcAft>
                          <a:spcPts val="0"/>
                        </a:spcAft>
                        <a:buNone/>
                      </a:pPr>
                      <a:r>
                        <a:rPr b="1" lang="en" sz="1200">
                          <a:latin typeface="Inter"/>
                          <a:ea typeface="Inter"/>
                          <a:cs typeface="Inter"/>
                          <a:sym typeface="Inter"/>
                        </a:rPr>
                        <a:t>Lesson 2:</a:t>
                      </a:r>
                      <a:r>
                        <a:rPr lang="en" sz="1200">
                          <a:latin typeface="Inter"/>
                          <a:ea typeface="Inter"/>
                          <a:cs typeface="Inter"/>
                          <a:sym typeface="Inter"/>
                        </a:rPr>
                        <a:t> Competing Narratives of Beginnings</a:t>
                      </a:r>
                      <a:endParaRPr sz="1200">
                        <a:latin typeface="Inter"/>
                        <a:ea typeface="Inter"/>
                        <a:cs typeface="Inter"/>
                        <a:sym typeface="Inter"/>
                      </a:endParaRPr>
                    </a:p>
                    <a:p>
                      <a:pPr indent="0" lvl="0" marL="0" rtl="0" algn="l">
                        <a:spcBef>
                          <a:spcPts val="0"/>
                        </a:spcBef>
                        <a:spcAft>
                          <a:spcPts val="0"/>
                        </a:spcAft>
                        <a:buNone/>
                      </a:pPr>
                      <a:r>
                        <a:rPr b="1" lang="en" sz="1200">
                          <a:latin typeface="Inter"/>
                          <a:ea typeface="Inter"/>
                          <a:cs typeface="Inter"/>
                          <a:sym typeface="Inter"/>
                        </a:rPr>
                        <a:t>Lesson 3: </a:t>
                      </a:r>
                      <a:r>
                        <a:rPr lang="en" sz="1200">
                          <a:latin typeface="Inter"/>
                          <a:ea typeface="Inter"/>
                          <a:cs typeface="Inter"/>
                          <a:sym typeface="Inter"/>
                        </a:rPr>
                        <a:t>Power and Perspective</a:t>
                      </a:r>
                      <a:endParaRPr sz="1200">
                        <a:latin typeface="Inter"/>
                        <a:ea typeface="Inter"/>
                        <a:cs typeface="Inter"/>
                        <a:sym typeface="Inter"/>
                      </a:endParaRPr>
                    </a:p>
                    <a:p>
                      <a:pPr indent="0" lvl="0" marL="0" rtl="0" algn="l">
                        <a:spcBef>
                          <a:spcPts val="0"/>
                        </a:spcBef>
                        <a:spcAft>
                          <a:spcPts val="0"/>
                        </a:spcAft>
                        <a:buNone/>
                      </a:pPr>
                      <a:r>
                        <a:rPr b="1" lang="en" sz="1200">
                          <a:latin typeface="Inter"/>
                          <a:ea typeface="Inter"/>
                          <a:cs typeface="Inter"/>
                          <a:sym typeface="Inter"/>
                        </a:rPr>
                        <a:t>Lesson 4: </a:t>
                      </a:r>
                      <a:r>
                        <a:rPr lang="en" sz="1200">
                          <a:latin typeface="Inter"/>
                          <a:ea typeface="Inter"/>
                          <a:cs typeface="Inter"/>
                          <a:sym typeface="Inter"/>
                        </a:rPr>
                        <a:t>Ways of Knowing</a:t>
                      </a:r>
                      <a:endParaRPr sz="1200">
                        <a:latin typeface="Inter"/>
                        <a:ea typeface="Inter"/>
                        <a:cs typeface="Inter"/>
                        <a:sym typeface="Inter"/>
                      </a:endParaRPr>
                    </a:p>
                  </a:txBody>
                  <a:tcPr marT="109725" marB="109725" marR="109725" marL="1097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latin typeface="Inter"/>
                          <a:ea typeface="Inter"/>
                          <a:cs typeface="Inter"/>
                          <a:sym typeface="Inter"/>
                        </a:rPr>
                        <a:t>Lesson 5:</a:t>
                      </a:r>
                      <a:r>
                        <a:rPr lang="en" sz="1200">
                          <a:latin typeface="Inter"/>
                          <a:ea typeface="Inter"/>
                          <a:cs typeface="Inter"/>
                          <a:sym typeface="Inter"/>
                        </a:rPr>
                        <a:t> The Echoes of Trauma</a:t>
                      </a:r>
                      <a:endParaRPr sz="1200">
                        <a:latin typeface="Inter"/>
                        <a:ea typeface="Inter"/>
                        <a:cs typeface="Inter"/>
                        <a:sym typeface="Inter"/>
                      </a:endParaRPr>
                    </a:p>
                    <a:p>
                      <a:pPr indent="0" lvl="0" marL="0" rtl="0" algn="l">
                        <a:spcBef>
                          <a:spcPts val="0"/>
                        </a:spcBef>
                        <a:spcAft>
                          <a:spcPts val="0"/>
                        </a:spcAft>
                        <a:buNone/>
                      </a:pPr>
                      <a:r>
                        <a:rPr b="1" lang="en" sz="1200">
                          <a:latin typeface="Inter"/>
                          <a:ea typeface="Inter"/>
                          <a:cs typeface="Inter"/>
                          <a:sym typeface="Inter"/>
                        </a:rPr>
                        <a:t>Lesson 6: </a:t>
                      </a:r>
                      <a:r>
                        <a:rPr lang="en" sz="1200">
                          <a:latin typeface="Inter"/>
                          <a:ea typeface="Inter"/>
                          <a:cs typeface="Inter"/>
                          <a:sym typeface="Inter"/>
                        </a:rPr>
                        <a:t>Healing</a:t>
                      </a:r>
                      <a:r>
                        <a:rPr lang="en" sz="1200">
                          <a:latin typeface="Inter"/>
                          <a:ea typeface="Inter"/>
                          <a:cs typeface="Inter"/>
                          <a:sym typeface="Inter"/>
                        </a:rPr>
                        <a:t> Through Culture</a:t>
                      </a:r>
                      <a:endParaRPr sz="1200">
                        <a:latin typeface="Inter"/>
                        <a:ea typeface="Inter"/>
                        <a:cs typeface="Inter"/>
                        <a:sym typeface="Inter"/>
                      </a:endParaRPr>
                    </a:p>
                  </a:txBody>
                  <a:tcPr marT="109725" marB="109725" marR="109725" marL="1097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bl>
          </a:graphicData>
        </a:graphic>
      </p:graphicFrame>
      <p:sp>
        <p:nvSpPr>
          <p:cNvPr id="65" name="Google Shape;65;p13"/>
          <p:cNvSpPr txBox="1"/>
          <p:nvPr/>
        </p:nvSpPr>
        <p:spPr>
          <a:xfrm>
            <a:off x="4262621" y="4998263"/>
            <a:ext cx="2925300" cy="15813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500">
                <a:solidFill>
                  <a:schemeClr val="dk1"/>
                </a:solidFill>
                <a:latin typeface="Inter"/>
                <a:ea typeface="Inter"/>
                <a:cs typeface="Inter"/>
                <a:sym typeface="Inter"/>
              </a:rPr>
              <a:t>Supporting Question:</a:t>
            </a:r>
            <a:endParaRPr b="1" sz="15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has the history and generational wisdom of my own family shaped me?</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9" name="Shape 69"/>
        <p:cNvGrpSpPr/>
        <p:nvPr/>
      </p:nvGrpSpPr>
      <p:grpSpPr>
        <a:xfrm>
          <a:off x="0" y="0"/>
          <a:ext cx="0" cy="0"/>
          <a:chOff x="0" y="0"/>
          <a:chExt cx="0" cy="0"/>
        </a:xfrm>
      </p:grpSpPr>
      <p:pic>
        <p:nvPicPr>
          <p:cNvPr id="70" name="Google Shape;70;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1" name="Google Shape;71;p14"/>
          <p:cNvSpPr txBox="1"/>
          <p:nvPr/>
        </p:nvSpPr>
        <p:spPr>
          <a:xfrm>
            <a:off x="0" y="0"/>
            <a:ext cx="7772400" cy="125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Origin Stories and Ways of Knowing End-of-Unit Project:</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100">
                <a:solidFill>
                  <a:schemeClr val="dk1"/>
                </a:solidFill>
                <a:latin typeface="Plus Jakarta Sans"/>
                <a:ea typeface="Plus Jakarta Sans"/>
                <a:cs typeface="Plus Jakarta Sans"/>
                <a:sym typeface="Plus Jakarta Sans"/>
              </a:rPr>
              <a:t>Famil</a:t>
            </a:r>
            <a:r>
              <a:rPr lang="en" sz="2100">
                <a:solidFill>
                  <a:schemeClr val="dk1"/>
                </a:solidFill>
                <a:latin typeface="Plus Jakarta Sans"/>
                <a:ea typeface="Plus Jakarta Sans"/>
                <a:cs typeface="Plus Jakarta Sans"/>
                <a:sym typeface="Plus Jakarta Sans"/>
              </a:rPr>
              <a:t>y Interview and Oral Reflection</a:t>
            </a:r>
            <a:endParaRPr sz="1600">
              <a:latin typeface="Halant"/>
              <a:ea typeface="Halant"/>
              <a:cs typeface="Halant"/>
              <a:sym typeface="Halant"/>
            </a:endParaRPr>
          </a:p>
        </p:txBody>
      </p:sp>
      <p:pic>
        <p:nvPicPr>
          <p:cNvPr id="72" name="Google Shape;72;p14"/>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73" name="Google Shape;73;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4" name="Google Shape;74;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75" name="Google Shape;75;p14" title="Perspective@2x transparent.png"/>
          <p:cNvPicPr preferRelativeResize="0"/>
          <p:nvPr/>
        </p:nvPicPr>
        <p:blipFill>
          <a:blip r:embed="rId5">
            <a:alphaModFix/>
          </a:blip>
          <a:stretch>
            <a:fillRect/>
          </a:stretch>
        </p:blipFill>
        <p:spPr>
          <a:xfrm>
            <a:off x="635975" y="1557150"/>
            <a:ext cx="928650" cy="928650"/>
          </a:xfrm>
          <a:prstGeom prst="rect">
            <a:avLst/>
          </a:prstGeom>
          <a:noFill/>
          <a:ln>
            <a:noFill/>
          </a:ln>
        </p:spPr>
      </p:pic>
      <p:pic>
        <p:nvPicPr>
          <p:cNvPr id="76" name="Google Shape;76;p14" title="Causation@2x transparent.png"/>
          <p:cNvPicPr preferRelativeResize="0"/>
          <p:nvPr/>
        </p:nvPicPr>
        <p:blipFill rotWithShape="1">
          <a:blip r:embed="rId6">
            <a:alphaModFix/>
          </a:blip>
          <a:srcRect b="0" l="0" r="0" t="0"/>
          <a:stretch/>
        </p:blipFill>
        <p:spPr>
          <a:xfrm>
            <a:off x="1564625" y="1557150"/>
            <a:ext cx="928650" cy="928650"/>
          </a:xfrm>
          <a:prstGeom prst="rect">
            <a:avLst/>
          </a:prstGeom>
          <a:noFill/>
          <a:ln>
            <a:noFill/>
          </a:ln>
        </p:spPr>
      </p:pic>
      <p:pic>
        <p:nvPicPr>
          <p:cNvPr id="77" name="Google Shape;77;p14" title="Significance@2x transparent.png"/>
          <p:cNvPicPr preferRelativeResize="0"/>
          <p:nvPr/>
        </p:nvPicPr>
        <p:blipFill rotWithShape="1">
          <a:blip r:embed="rId7">
            <a:alphaModFix/>
          </a:blip>
          <a:srcRect b="0" l="0" r="0" t="0"/>
          <a:stretch/>
        </p:blipFill>
        <p:spPr>
          <a:xfrm>
            <a:off x="2493275" y="1557150"/>
            <a:ext cx="928650" cy="928650"/>
          </a:xfrm>
          <a:prstGeom prst="rect">
            <a:avLst/>
          </a:prstGeom>
          <a:noFill/>
          <a:ln>
            <a:noFill/>
          </a:ln>
        </p:spPr>
      </p:pic>
      <p:pic>
        <p:nvPicPr>
          <p:cNvPr id="78" name="Google Shape;78;p14" title="Context@2x transparent.png"/>
          <p:cNvPicPr preferRelativeResize="0"/>
          <p:nvPr/>
        </p:nvPicPr>
        <p:blipFill rotWithShape="1">
          <a:blip r:embed="rId8">
            <a:alphaModFix/>
          </a:blip>
          <a:srcRect b="0" l="0" r="0" t="0"/>
          <a:stretch/>
        </p:blipFill>
        <p:spPr>
          <a:xfrm>
            <a:off x="3421925" y="1557150"/>
            <a:ext cx="928650" cy="928650"/>
          </a:xfrm>
          <a:prstGeom prst="rect">
            <a:avLst/>
          </a:prstGeom>
          <a:noFill/>
          <a:ln>
            <a:noFill/>
          </a:ln>
        </p:spPr>
      </p:pic>
      <p:pic>
        <p:nvPicPr>
          <p:cNvPr id="79" name="Google Shape;79;p14" title="Continuity_Change@2x transparent.png"/>
          <p:cNvPicPr preferRelativeResize="0"/>
          <p:nvPr/>
        </p:nvPicPr>
        <p:blipFill rotWithShape="1">
          <a:blip r:embed="rId9">
            <a:alphaModFix/>
          </a:blip>
          <a:srcRect b="0" l="0" r="0" t="0"/>
          <a:stretch/>
        </p:blipFill>
        <p:spPr>
          <a:xfrm>
            <a:off x="4350575" y="1557150"/>
            <a:ext cx="928650" cy="928650"/>
          </a:xfrm>
          <a:prstGeom prst="rect">
            <a:avLst/>
          </a:prstGeom>
          <a:noFill/>
          <a:ln>
            <a:noFill/>
          </a:ln>
        </p:spPr>
      </p:pic>
      <p:pic>
        <p:nvPicPr>
          <p:cNvPr id="80" name="Google Shape;80;p14" title="Historical_Empathy@2x transparent.png"/>
          <p:cNvPicPr preferRelativeResize="0"/>
          <p:nvPr/>
        </p:nvPicPr>
        <p:blipFill rotWithShape="1">
          <a:blip r:embed="rId10">
            <a:alphaModFix/>
          </a:blip>
          <a:srcRect b="0" l="0" r="0" t="0"/>
          <a:stretch/>
        </p:blipFill>
        <p:spPr>
          <a:xfrm>
            <a:off x="5279225" y="1557150"/>
            <a:ext cx="928650" cy="928650"/>
          </a:xfrm>
          <a:prstGeom prst="rect">
            <a:avLst/>
          </a:prstGeom>
          <a:noFill/>
          <a:ln>
            <a:noFill/>
          </a:ln>
        </p:spPr>
      </p:pic>
      <p:pic>
        <p:nvPicPr>
          <p:cNvPr id="81" name="Google Shape;81;p14" title="Thesis_Statement@2x transparent.png"/>
          <p:cNvPicPr preferRelativeResize="0"/>
          <p:nvPr/>
        </p:nvPicPr>
        <p:blipFill rotWithShape="1">
          <a:blip r:embed="rId11">
            <a:alphaModFix/>
          </a:blip>
          <a:srcRect b="0" l="0" r="0" t="0"/>
          <a:stretch/>
        </p:blipFill>
        <p:spPr>
          <a:xfrm>
            <a:off x="6207875" y="1557150"/>
            <a:ext cx="928650" cy="928650"/>
          </a:xfrm>
          <a:prstGeom prst="rect">
            <a:avLst/>
          </a:prstGeom>
          <a:noFill/>
          <a:ln>
            <a:noFill/>
          </a:ln>
        </p:spPr>
      </p:pic>
      <p:sp>
        <p:nvSpPr>
          <p:cNvPr id="82" name="Google Shape;82;p14"/>
          <p:cNvSpPr txBox="1"/>
          <p:nvPr/>
        </p:nvSpPr>
        <p:spPr>
          <a:xfrm>
            <a:off x="717500" y="2789538"/>
            <a:ext cx="6281100" cy="4063500"/>
          </a:xfrm>
          <a:prstGeom prst="rect">
            <a:avLst/>
          </a:prstGeom>
          <a:noFill/>
          <a:ln cap="flat" cmpd="sng" w="9525">
            <a:solidFill>
              <a:srgbClr val="999999"/>
            </a:solidFill>
            <a:prstDash val="solid"/>
            <a:round/>
            <a:headEnd len="sm" w="sm" type="none"/>
            <a:tailEnd len="sm" w="sm" type="none"/>
          </a:ln>
        </p:spPr>
        <p:txBody>
          <a:bodyPr anchorCtr="0" anchor="t" bIns="91425" lIns="91425" spcFirstLastPara="1" rIns="91425" wrap="square" tIns="91425">
            <a:spAutoFit/>
          </a:bodyPr>
          <a:lstStyle/>
          <a:p>
            <a:pPr indent="0" lvl="0" marL="457200" rtl="0" algn="ctr">
              <a:spcBef>
                <a:spcPts val="0"/>
              </a:spcBef>
              <a:spcAft>
                <a:spcPts val="0"/>
              </a:spcAft>
              <a:buNone/>
            </a:pPr>
            <a:r>
              <a:rPr b="1" lang="en" sz="1200">
                <a:solidFill>
                  <a:schemeClr val="dk1"/>
                </a:solidFill>
                <a:latin typeface="Inter"/>
                <a:ea typeface="Inter"/>
                <a:cs typeface="Inter"/>
                <a:sym typeface="Inter"/>
              </a:rPr>
              <a:t>Assessment Steps</a:t>
            </a:r>
            <a:endParaRPr b="1" sz="1200">
              <a:solidFill>
                <a:schemeClr val="dk1"/>
              </a:solidFill>
              <a:latin typeface="Inter"/>
              <a:ea typeface="Inter"/>
              <a:cs typeface="Inter"/>
              <a:sym typeface="Inter"/>
            </a:endParaRPr>
          </a:p>
          <a:p>
            <a:pPr indent="0" lvl="0" marL="457200" rtl="0" algn="ctr">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AutoNum type="arabicPeriod"/>
            </a:pPr>
            <a:r>
              <a:rPr b="1" lang="en" sz="1200">
                <a:solidFill>
                  <a:schemeClr val="dk1"/>
                </a:solidFill>
                <a:latin typeface="Inter"/>
                <a:ea typeface="Inter"/>
                <a:cs typeface="Inter"/>
                <a:sym typeface="Inter"/>
              </a:rPr>
              <a:t>Select Interview Questions &amp; Interviewee(s)</a:t>
            </a:r>
            <a:br>
              <a:rPr b="1" lang="en" sz="1200">
                <a:solidFill>
                  <a:schemeClr val="dk1"/>
                </a:solidFill>
                <a:latin typeface="Inter"/>
                <a:ea typeface="Inter"/>
                <a:cs typeface="Inter"/>
                <a:sym typeface="Inter"/>
              </a:rPr>
            </a:br>
            <a:r>
              <a:rPr lang="en" sz="1200">
                <a:solidFill>
                  <a:schemeClr val="dk1"/>
                </a:solidFill>
                <a:latin typeface="Inter"/>
                <a:ea typeface="Inter"/>
                <a:cs typeface="Inter"/>
                <a:sym typeface="Inter"/>
              </a:rPr>
              <a:t>Choose a family member (or someone who plays a significant role in your life) and develop a set of meaningful questions based on themes from our unit.</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AutoNum type="arabicPeriod"/>
            </a:pPr>
            <a:r>
              <a:rPr b="1" lang="en" sz="1200">
                <a:solidFill>
                  <a:schemeClr val="dk1"/>
                </a:solidFill>
                <a:latin typeface="Inter"/>
                <a:ea typeface="Inter"/>
                <a:cs typeface="Inter"/>
                <a:sym typeface="Inter"/>
              </a:rPr>
              <a:t>Conduct the Interview</a:t>
            </a:r>
            <a:br>
              <a:rPr b="1" lang="en" sz="1200">
                <a:solidFill>
                  <a:schemeClr val="dk1"/>
                </a:solidFill>
                <a:latin typeface="Inter"/>
                <a:ea typeface="Inter"/>
                <a:cs typeface="Inter"/>
                <a:sym typeface="Inter"/>
              </a:rPr>
            </a:br>
            <a:r>
              <a:rPr lang="en" sz="1200">
                <a:solidFill>
                  <a:schemeClr val="dk1"/>
                </a:solidFill>
                <a:latin typeface="Inter"/>
                <a:ea typeface="Inter"/>
                <a:cs typeface="Inter"/>
                <a:sym typeface="Inter"/>
              </a:rPr>
              <a:t>Record the conversation using an audio/video device </a:t>
            </a:r>
            <a:r>
              <a:rPr b="1" lang="en" sz="1200">
                <a:solidFill>
                  <a:schemeClr val="dk1"/>
                </a:solidFill>
                <a:latin typeface="Inter"/>
                <a:ea typeface="Inter"/>
                <a:cs typeface="Inter"/>
                <a:sym typeface="Inter"/>
              </a:rPr>
              <a:t>or</a:t>
            </a:r>
            <a:r>
              <a:rPr lang="en" sz="1200">
                <a:solidFill>
                  <a:schemeClr val="dk1"/>
                </a:solidFill>
                <a:latin typeface="Inter"/>
                <a:ea typeface="Inter"/>
                <a:cs typeface="Inter"/>
                <a:sym typeface="Inter"/>
              </a:rPr>
              <a:t> take detailed written notes/transcription. Be respectful and engaged.</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AutoNum type="arabicPeriod"/>
            </a:pPr>
            <a:r>
              <a:rPr b="1" lang="en" sz="1200">
                <a:solidFill>
                  <a:schemeClr val="dk1"/>
                </a:solidFill>
                <a:latin typeface="Inter"/>
                <a:ea typeface="Inter"/>
                <a:cs typeface="Inter"/>
                <a:sym typeface="Inter"/>
              </a:rPr>
              <a:t>Code the Interview</a:t>
            </a:r>
            <a:br>
              <a:rPr b="1" lang="en" sz="1200">
                <a:solidFill>
                  <a:schemeClr val="dk1"/>
                </a:solidFill>
                <a:latin typeface="Inter"/>
                <a:ea typeface="Inter"/>
                <a:cs typeface="Inter"/>
                <a:sym typeface="Inter"/>
              </a:rPr>
            </a:br>
            <a:r>
              <a:rPr lang="en" sz="1200">
                <a:solidFill>
                  <a:schemeClr val="dk1"/>
                </a:solidFill>
                <a:latin typeface="Inter"/>
                <a:ea typeface="Inter"/>
                <a:cs typeface="Inter"/>
                <a:sym typeface="Inter"/>
              </a:rPr>
              <a:t>Analyze the interview by identifying key themes, patterns, or moments that </a:t>
            </a:r>
            <a:r>
              <a:rPr lang="en" sz="1200">
                <a:solidFill>
                  <a:schemeClr val="dk1"/>
                </a:solidFill>
                <a:latin typeface="Inter"/>
                <a:ea typeface="Inter"/>
                <a:cs typeface="Inter"/>
                <a:sym typeface="Inter"/>
              </a:rPr>
              <a:t>connect to our unit's core ideas.</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AutoNum type="arabicPeriod"/>
            </a:pPr>
            <a:r>
              <a:rPr b="1" lang="en" sz="1200">
                <a:solidFill>
                  <a:schemeClr val="dk1"/>
                </a:solidFill>
                <a:latin typeface="Inter"/>
                <a:ea typeface="Inter"/>
                <a:cs typeface="Inter"/>
                <a:sym typeface="Inter"/>
              </a:rPr>
              <a:t>Engage with Reflection Questions</a:t>
            </a:r>
            <a:br>
              <a:rPr b="1" lang="en" sz="1200">
                <a:solidFill>
                  <a:schemeClr val="dk1"/>
                </a:solidFill>
                <a:latin typeface="Inter"/>
                <a:ea typeface="Inter"/>
                <a:cs typeface="Inter"/>
                <a:sym typeface="Inter"/>
              </a:rPr>
            </a:br>
            <a:r>
              <a:rPr lang="en" sz="1200">
                <a:solidFill>
                  <a:schemeClr val="dk1"/>
                </a:solidFill>
                <a:latin typeface="Inter"/>
                <a:ea typeface="Inter"/>
                <a:cs typeface="Inter"/>
                <a:sym typeface="Inter"/>
              </a:rPr>
              <a:t>Respond thoughtfully to provided reflection prompts, using the interview to deepen your understanding of cultural identity and knowledge-sharing.</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AutoNum type="arabicPeriod"/>
            </a:pPr>
            <a:r>
              <a:rPr b="1" lang="en" sz="1200">
                <a:solidFill>
                  <a:schemeClr val="dk1"/>
                </a:solidFill>
                <a:latin typeface="Inter"/>
                <a:ea typeface="Inter"/>
                <a:cs typeface="Inter"/>
                <a:sym typeface="Inter"/>
              </a:rPr>
              <a:t>Capture Final Reflection (Oral Format)</a:t>
            </a:r>
            <a:br>
              <a:rPr b="1" lang="en" sz="1200">
                <a:solidFill>
                  <a:schemeClr val="dk1"/>
                </a:solidFill>
                <a:latin typeface="Inter"/>
                <a:ea typeface="Inter"/>
                <a:cs typeface="Inter"/>
                <a:sym typeface="Inter"/>
              </a:rPr>
            </a:br>
            <a:r>
              <a:rPr lang="en" sz="1200">
                <a:solidFill>
                  <a:schemeClr val="dk1"/>
                </a:solidFill>
                <a:latin typeface="Inter"/>
                <a:ea typeface="Inter"/>
                <a:cs typeface="Inter"/>
                <a:sym typeface="Inter"/>
              </a:rPr>
              <a:t>Record your final reflection (audio or video), synthesizing your learning, insights, and connections in your own voice.</a:t>
            </a:r>
            <a:endParaRPr sz="1200">
              <a:solidFill>
                <a:schemeClr val="dk1"/>
              </a:solidFill>
              <a:latin typeface="Inter"/>
              <a:ea typeface="Inter"/>
              <a:cs typeface="Inter"/>
              <a:sym typeface="Inter"/>
            </a:endParaRPr>
          </a:p>
        </p:txBody>
      </p:sp>
      <p:sp>
        <p:nvSpPr>
          <p:cNvPr id="83" name="Google Shape;83;p14"/>
          <p:cNvSpPr txBox="1"/>
          <p:nvPr/>
        </p:nvSpPr>
        <p:spPr>
          <a:xfrm>
            <a:off x="1549600" y="7136650"/>
            <a:ext cx="4918800" cy="307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u="sng">
                <a:solidFill>
                  <a:schemeClr val="dk1"/>
                </a:solidFill>
                <a:latin typeface="Inter"/>
                <a:ea typeface="Inter"/>
                <a:cs typeface="Inter"/>
                <a:sym typeface="Inter"/>
              </a:rPr>
              <a:t>Timeline</a:t>
            </a:r>
            <a:endParaRPr b="1" sz="1200" u="sng">
              <a:solidFill>
                <a:schemeClr val="dk1"/>
              </a:solidFill>
              <a:latin typeface="Inter"/>
              <a:ea typeface="Inter"/>
              <a:cs typeface="Inter"/>
              <a:sym typeface="Inter"/>
            </a:endParaRPr>
          </a:p>
        </p:txBody>
      </p:sp>
      <p:cxnSp>
        <p:nvCxnSpPr>
          <p:cNvPr id="84" name="Google Shape;84;p14"/>
          <p:cNvCxnSpPr/>
          <p:nvPr/>
        </p:nvCxnSpPr>
        <p:spPr>
          <a:xfrm flipH="1" rot="10800000">
            <a:off x="608875" y="8372638"/>
            <a:ext cx="6688800" cy="21300"/>
          </a:xfrm>
          <a:prstGeom prst="straightConnector1">
            <a:avLst/>
          </a:prstGeom>
          <a:noFill/>
          <a:ln cap="flat" cmpd="sng" w="9525">
            <a:solidFill>
              <a:srgbClr val="000000"/>
            </a:solidFill>
            <a:prstDash val="solid"/>
            <a:round/>
            <a:headEnd len="med" w="med" type="none"/>
            <a:tailEnd len="med" w="med" type="none"/>
          </a:ln>
        </p:spPr>
      </p:cxnSp>
      <p:cxnSp>
        <p:nvCxnSpPr>
          <p:cNvPr id="85" name="Google Shape;85;p14"/>
          <p:cNvCxnSpPr/>
          <p:nvPr/>
        </p:nvCxnSpPr>
        <p:spPr>
          <a:xfrm>
            <a:off x="1413400" y="8280563"/>
            <a:ext cx="0" cy="231300"/>
          </a:xfrm>
          <a:prstGeom prst="straightConnector1">
            <a:avLst/>
          </a:prstGeom>
          <a:noFill/>
          <a:ln cap="flat" cmpd="sng" w="9525">
            <a:solidFill>
              <a:srgbClr val="38E0A4"/>
            </a:solidFill>
            <a:prstDash val="solid"/>
            <a:round/>
            <a:headEnd len="med" w="med" type="none"/>
            <a:tailEnd len="med" w="med" type="none"/>
          </a:ln>
        </p:spPr>
      </p:cxnSp>
      <p:cxnSp>
        <p:nvCxnSpPr>
          <p:cNvPr id="86" name="Google Shape;86;p14"/>
          <p:cNvCxnSpPr/>
          <p:nvPr/>
        </p:nvCxnSpPr>
        <p:spPr>
          <a:xfrm>
            <a:off x="2941013" y="8280563"/>
            <a:ext cx="0" cy="231300"/>
          </a:xfrm>
          <a:prstGeom prst="straightConnector1">
            <a:avLst/>
          </a:prstGeom>
          <a:noFill/>
          <a:ln cap="flat" cmpd="sng" w="9525">
            <a:solidFill>
              <a:srgbClr val="6484F3"/>
            </a:solidFill>
            <a:prstDash val="solid"/>
            <a:round/>
            <a:headEnd len="med" w="med" type="none"/>
            <a:tailEnd len="med" w="med" type="none"/>
          </a:ln>
        </p:spPr>
      </p:cxnSp>
      <p:cxnSp>
        <p:nvCxnSpPr>
          <p:cNvPr id="87" name="Google Shape;87;p14"/>
          <p:cNvCxnSpPr/>
          <p:nvPr/>
        </p:nvCxnSpPr>
        <p:spPr>
          <a:xfrm>
            <a:off x="4469125" y="8280563"/>
            <a:ext cx="0" cy="231300"/>
          </a:xfrm>
          <a:prstGeom prst="straightConnector1">
            <a:avLst/>
          </a:prstGeom>
          <a:noFill/>
          <a:ln cap="flat" cmpd="sng" w="9525">
            <a:solidFill>
              <a:srgbClr val="F1AF4B"/>
            </a:solidFill>
            <a:prstDash val="solid"/>
            <a:round/>
            <a:headEnd len="med" w="med" type="none"/>
            <a:tailEnd len="med" w="med" type="none"/>
          </a:ln>
        </p:spPr>
      </p:cxnSp>
      <p:cxnSp>
        <p:nvCxnSpPr>
          <p:cNvPr id="88" name="Google Shape;88;p14"/>
          <p:cNvCxnSpPr/>
          <p:nvPr/>
        </p:nvCxnSpPr>
        <p:spPr>
          <a:xfrm>
            <a:off x="5980350" y="8280563"/>
            <a:ext cx="0" cy="231300"/>
          </a:xfrm>
          <a:prstGeom prst="straightConnector1">
            <a:avLst/>
          </a:prstGeom>
          <a:noFill/>
          <a:ln cap="flat" cmpd="sng" w="9525">
            <a:solidFill>
              <a:schemeClr val="accent1"/>
            </a:solidFill>
            <a:prstDash val="solid"/>
            <a:round/>
            <a:headEnd len="med" w="med" type="none"/>
            <a:tailEnd len="med" w="med" type="none"/>
          </a:ln>
        </p:spPr>
      </p:cxnSp>
      <p:sp>
        <p:nvSpPr>
          <p:cNvPr id="89" name="Google Shape;89;p14"/>
          <p:cNvSpPr txBox="1"/>
          <p:nvPr/>
        </p:nvSpPr>
        <p:spPr>
          <a:xfrm>
            <a:off x="608875" y="7520200"/>
            <a:ext cx="1839900" cy="760500"/>
          </a:xfrm>
          <a:prstGeom prst="rect">
            <a:avLst/>
          </a:prstGeom>
          <a:noFill/>
          <a:ln cap="flat" cmpd="sng" w="19050">
            <a:solidFill>
              <a:srgbClr val="38E0A4"/>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Day 1:</a:t>
            </a:r>
            <a:r>
              <a:rPr lang="en" sz="1100">
                <a:solidFill>
                  <a:schemeClr val="dk1"/>
                </a:solidFill>
                <a:latin typeface="Inter"/>
                <a:ea typeface="Inter"/>
                <a:cs typeface="Inter"/>
                <a:sym typeface="Inter"/>
              </a:rPr>
              <a:t> Choose Interviewee &amp; Questions; Conduct Interview</a:t>
            </a:r>
            <a:endParaRPr sz="1100">
              <a:solidFill>
                <a:schemeClr val="dk1"/>
              </a:solidFill>
              <a:latin typeface="Inter"/>
              <a:ea typeface="Inter"/>
              <a:cs typeface="Inter"/>
              <a:sym typeface="Inter"/>
            </a:endParaRPr>
          </a:p>
        </p:txBody>
      </p:sp>
      <p:sp>
        <p:nvSpPr>
          <p:cNvPr id="90" name="Google Shape;90;p14"/>
          <p:cNvSpPr txBox="1"/>
          <p:nvPr/>
        </p:nvSpPr>
        <p:spPr>
          <a:xfrm>
            <a:off x="2021313" y="8519838"/>
            <a:ext cx="1839900" cy="760500"/>
          </a:xfrm>
          <a:prstGeom prst="rect">
            <a:avLst/>
          </a:prstGeom>
          <a:noFill/>
          <a:ln cap="flat" cmpd="sng" w="19050">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Day 2:</a:t>
            </a:r>
            <a:r>
              <a:rPr lang="en" sz="1100">
                <a:solidFill>
                  <a:schemeClr val="dk1"/>
                </a:solidFill>
                <a:latin typeface="Inter"/>
                <a:ea typeface="Inter"/>
                <a:cs typeface="Inter"/>
                <a:sym typeface="Inter"/>
              </a:rPr>
              <a:t> Code the Interview</a:t>
            </a:r>
            <a:endParaRPr sz="1100">
              <a:solidFill>
                <a:schemeClr val="dk1"/>
              </a:solidFill>
              <a:latin typeface="Inter"/>
              <a:ea typeface="Inter"/>
              <a:cs typeface="Inter"/>
              <a:sym typeface="Inter"/>
            </a:endParaRPr>
          </a:p>
        </p:txBody>
      </p:sp>
      <p:sp>
        <p:nvSpPr>
          <p:cNvPr id="91" name="Google Shape;91;p14"/>
          <p:cNvSpPr txBox="1"/>
          <p:nvPr/>
        </p:nvSpPr>
        <p:spPr>
          <a:xfrm>
            <a:off x="3540738" y="7528151"/>
            <a:ext cx="1839900" cy="760500"/>
          </a:xfrm>
          <a:prstGeom prst="rect">
            <a:avLst/>
          </a:prstGeom>
          <a:noFill/>
          <a:ln cap="flat" cmpd="sng" w="19050">
            <a:solidFill>
              <a:srgbClr val="F1AF4B"/>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Day 3: </a:t>
            </a:r>
            <a:r>
              <a:rPr lang="en" sz="1100">
                <a:solidFill>
                  <a:schemeClr val="dk1"/>
                </a:solidFill>
                <a:latin typeface="Inter"/>
                <a:ea typeface="Inter"/>
                <a:cs typeface="Inter"/>
                <a:sym typeface="Inter"/>
              </a:rPr>
              <a:t>Complete Reflection Questions</a:t>
            </a:r>
            <a:endParaRPr sz="1100">
              <a:solidFill>
                <a:schemeClr val="dk1"/>
              </a:solidFill>
              <a:latin typeface="Inter"/>
              <a:ea typeface="Inter"/>
              <a:cs typeface="Inter"/>
              <a:sym typeface="Inter"/>
            </a:endParaRPr>
          </a:p>
        </p:txBody>
      </p:sp>
      <p:sp>
        <p:nvSpPr>
          <p:cNvPr id="92" name="Google Shape;92;p14"/>
          <p:cNvSpPr txBox="1"/>
          <p:nvPr/>
        </p:nvSpPr>
        <p:spPr>
          <a:xfrm>
            <a:off x="5077025" y="8511875"/>
            <a:ext cx="1839900" cy="776400"/>
          </a:xfrm>
          <a:prstGeom prst="rect">
            <a:avLst/>
          </a:prstGeom>
          <a:noFill/>
          <a:ln cap="flat" cmpd="sng" w="19050">
            <a:solidFill>
              <a:schemeClr val="accent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Day 4: </a:t>
            </a:r>
            <a:endParaRPr b="1"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Finalize Reflection in Oral Format</a:t>
            </a:r>
            <a:endParaRPr sz="11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6" name="Shape 96"/>
        <p:cNvGrpSpPr/>
        <p:nvPr/>
      </p:nvGrpSpPr>
      <p:grpSpPr>
        <a:xfrm>
          <a:off x="0" y="0"/>
          <a:ext cx="0" cy="0"/>
          <a:chOff x="0" y="0"/>
          <a:chExt cx="0" cy="0"/>
        </a:xfrm>
      </p:grpSpPr>
      <p:sp>
        <p:nvSpPr>
          <p:cNvPr id="97" name="Google Shape;97;p15"/>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Origin Stories and Ways of Knowing End-of-Unit Project:</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100">
                <a:solidFill>
                  <a:schemeClr val="dk1"/>
                </a:solidFill>
                <a:latin typeface="Plus Jakarta Sans"/>
                <a:ea typeface="Plus Jakarta Sans"/>
                <a:cs typeface="Plus Jakarta Sans"/>
                <a:sym typeface="Plus Jakarta Sans"/>
              </a:rPr>
              <a:t>Famil</a:t>
            </a:r>
            <a:r>
              <a:rPr lang="en" sz="2100">
                <a:solidFill>
                  <a:schemeClr val="dk1"/>
                </a:solidFill>
                <a:latin typeface="Plus Jakarta Sans"/>
                <a:ea typeface="Plus Jakarta Sans"/>
                <a:cs typeface="Plus Jakarta Sans"/>
                <a:sym typeface="Plus Jakarta Sans"/>
              </a:rPr>
              <a:t>y Interview and Oral Reflection</a:t>
            </a:r>
            <a:endParaRPr sz="19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98" name="Google Shape;98;p15"/>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99" name="Google Shape;99;p15"/>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00" name="Google Shape;100;p15"/>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1" name="Google Shape;101;p15"/>
          <p:cNvPicPr preferRelativeResize="0"/>
          <p:nvPr/>
        </p:nvPicPr>
        <p:blipFill>
          <a:blip r:embed="rId4">
            <a:alphaModFix/>
          </a:blip>
          <a:stretch>
            <a:fillRect/>
          </a:stretch>
        </p:blipFill>
        <p:spPr>
          <a:xfrm>
            <a:off x="216272" y="110272"/>
            <a:ext cx="1056536" cy="438114"/>
          </a:xfrm>
          <a:prstGeom prst="rect">
            <a:avLst/>
          </a:prstGeom>
          <a:noFill/>
          <a:ln>
            <a:noFill/>
          </a:ln>
        </p:spPr>
      </p:pic>
      <p:sp>
        <p:nvSpPr>
          <p:cNvPr id="102" name="Google Shape;102;p15"/>
          <p:cNvSpPr txBox="1"/>
          <p:nvPr/>
        </p:nvSpPr>
        <p:spPr>
          <a:xfrm>
            <a:off x="835350" y="1108472"/>
            <a:ext cx="6281100" cy="4311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300">
                <a:solidFill>
                  <a:schemeClr val="dk1"/>
                </a:solidFill>
                <a:latin typeface="Inter"/>
                <a:ea typeface="Inter"/>
                <a:cs typeface="Inter"/>
                <a:sym typeface="Inter"/>
              </a:rPr>
              <a:t>Selecting Interview Questions</a:t>
            </a:r>
            <a:endParaRPr b="1" sz="1300">
              <a:solidFill>
                <a:schemeClr val="dk1"/>
              </a:solidFill>
              <a:latin typeface="Inter"/>
              <a:ea typeface="Inter"/>
              <a:cs typeface="Inter"/>
              <a:sym typeface="Inter"/>
            </a:endParaRPr>
          </a:p>
        </p:txBody>
      </p:sp>
      <p:sp>
        <p:nvSpPr>
          <p:cNvPr id="103" name="Google Shape;103;p15"/>
          <p:cNvSpPr txBox="1"/>
          <p:nvPr/>
        </p:nvSpPr>
        <p:spPr>
          <a:xfrm>
            <a:off x="835350" y="1539575"/>
            <a:ext cx="6281100" cy="10350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00000"/>
              </a:lnSpc>
              <a:spcBef>
                <a:spcPts val="1200"/>
              </a:spcBef>
              <a:spcAft>
                <a:spcPts val="0"/>
              </a:spcAft>
              <a:buNone/>
            </a:pPr>
            <a:r>
              <a:rPr b="1" lang="en" sz="1100">
                <a:solidFill>
                  <a:schemeClr val="dk1"/>
                </a:solidFill>
                <a:latin typeface="Inter"/>
                <a:ea typeface="Inter"/>
                <a:cs typeface="Inter"/>
                <a:sym typeface="Inter"/>
              </a:rPr>
              <a:t>Directions:</a:t>
            </a:r>
            <a:r>
              <a:rPr lang="en" sz="1100">
                <a:solidFill>
                  <a:schemeClr val="dk1"/>
                </a:solidFill>
                <a:latin typeface="Inter"/>
                <a:ea typeface="Inter"/>
                <a:cs typeface="Inter"/>
                <a:sym typeface="Inter"/>
              </a:rPr>
              <a:t> </a:t>
            </a:r>
            <a:r>
              <a:rPr lang="en" sz="1000">
                <a:solidFill>
                  <a:schemeClr val="dk1"/>
                </a:solidFill>
                <a:latin typeface="Inter"/>
                <a:ea typeface="Inter"/>
                <a:cs typeface="Inter"/>
                <a:sym typeface="Inter"/>
              </a:rPr>
              <a:t>Using the list below as a guide, </a:t>
            </a:r>
            <a:r>
              <a:rPr b="1" lang="en" sz="1000">
                <a:solidFill>
                  <a:schemeClr val="dk1"/>
                </a:solidFill>
                <a:latin typeface="Inter"/>
                <a:ea typeface="Inter"/>
                <a:cs typeface="Inter"/>
                <a:sym typeface="Inter"/>
              </a:rPr>
              <a:t>choose ONE core question from each section</a:t>
            </a:r>
            <a:r>
              <a:rPr lang="en" sz="1000">
                <a:solidFill>
                  <a:schemeClr val="dk1"/>
                </a:solidFill>
                <a:latin typeface="Inter"/>
                <a:ea typeface="Inter"/>
                <a:cs typeface="Inter"/>
                <a:sym typeface="Inter"/>
              </a:rPr>
              <a:t> (Origin Stories, Ways of Knowing, etc.) to ask during your family interview. Each core question is followed by </a:t>
            </a:r>
            <a:r>
              <a:rPr b="1" lang="en" sz="1000">
                <a:solidFill>
                  <a:schemeClr val="dk1"/>
                </a:solidFill>
                <a:latin typeface="Inter"/>
                <a:ea typeface="Inter"/>
                <a:cs typeface="Inter"/>
                <a:sym typeface="Inter"/>
              </a:rPr>
              <a:t>supporting prompts</a:t>
            </a:r>
            <a:r>
              <a:rPr lang="en" sz="1000">
                <a:solidFill>
                  <a:schemeClr val="dk1"/>
                </a:solidFill>
                <a:latin typeface="Inter"/>
                <a:ea typeface="Inter"/>
                <a:cs typeface="Inter"/>
                <a:sym typeface="Inter"/>
              </a:rPr>
              <a:t>—which </a:t>
            </a:r>
            <a:r>
              <a:rPr lang="en" sz="1000">
                <a:solidFill>
                  <a:schemeClr val="dk1"/>
                </a:solidFill>
                <a:latin typeface="Inter"/>
                <a:ea typeface="Inter"/>
                <a:cs typeface="Inter"/>
                <a:sym typeface="Inter"/>
              </a:rPr>
              <a:t>you</a:t>
            </a:r>
            <a:r>
              <a:rPr lang="en" sz="1000">
                <a:solidFill>
                  <a:schemeClr val="dk1"/>
                </a:solidFill>
                <a:latin typeface="Inter"/>
                <a:ea typeface="Inter"/>
                <a:cs typeface="Inter"/>
                <a:sym typeface="Inter"/>
              </a:rPr>
              <a:t> will also need to include.</a:t>
            </a:r>
            <a:endParaRPr sz="1000">
              <a:solidFill>
                <a:schemeClr val="dk1"/>
              </a:solidFill>
              <a:latin typeface="Inter"/>
              <a:ea typeface="Inter"/>
              <a:cs typeface="Inter"/>
              <a:sym typeface="Inter"/>
            </a:endParaRPr>
          </a:p>
          <a:p>
            <a:pPr indent="0" lvl="0" marL="0" rtl="0" algn="l">
              <a:lnSpc>
                <a:spcPct val="100000"/>
              </a:lnSpc>
              <a:spcBef>
                <a:spcPts val="1200"/>
              </a:spcBef>
              <a:spcAft>
                <a:spcPts val="0"/>
              </a:spcAft>
              <a:buNone/>
            </a:pPr>
            <a:r>
              <a:rPr lang="en" sz="1000">
                <a:solidFill>
                  <a:schemeClr val="dk1"/>
                </a:solidFill>
                <a:latin typeface="Inter"/>
                <a:ea typeface="Inter"/>
                <a:cs typeface="Inter"/>
                <a:sym typeface="Inter"/>
              </a:rPr>
              <a:t>Feel free to </a:t>
            </a:r>
            <a:r>
              <a:rPr b="1" lang="en" sz="1000">
                <a:solidFill>
                  <a:schemeClr val="dk1"/>
                </a:solidFill>
                <a:latin typeface="Inter"/>
                <a:ea typeface="Inter"/>
                <a:cs typeface="Inter"/>
                <a:sym typeface="Inter"/>
              </a:rPr>
              <a:t>highlight or mark the questions you choose</a:t>
            </a:r>
            <a:r>
              <a:rPr lang="en" sz="1000">
                <a:solidFill>
                  <a:schemeClr val="dk1"/>
                </a:solidFill>
                <a:latin typeface="Inter"/>
                <a:ea typeface="Inter"/>
                <a:cs typeface="Inter"/>
                <a:sym typeface="Inter"/>
              </a:rPr>
              <a:t> directly on this sheet.</a:t>
            </a:r>
            <a:endParaRPr sz="1000">
              <a:solidFill>
                <a:schemeClr val="dk1"/>
              </a:solidFill>
              <a:latin typeface="Inter"/>
              <a:ea typeface="Inter"/>
              <a:cs typeface="Inter"/>
              <a:sym typeface="Inter"/>
            </a:endParaRPr>
          </a:p>
          <a:p>
            <a:pPr indent="0" lvl="0" marL="0" rtl="0" algn="l">
              <a:lnSpc>
                <a:spcPct val="115000"/>
              </a:lnSpc>
              <a:spcBef>
                <a:spcPts val="1200"/>
              </a:spcBef>
              <a:spcAft>
                <a:spcPts val="1200"/>
              </a:spcAft>
              <a:buNone/>
            </a:pPr>
            <a:r>
              <a:t/>
            </a:r>
            <a:endParaRPr sz="1100">
              <a:solidFill>
                <a:schemeClr val="dk1"/>
              </a:solidFill>
              <a:latin typeface="Inter"/>
              <a:ea typeface="Inter"/>
              <a:cs typeface="Inter"/>
              <a:sym typeface="Inter"/>
            </a:endParaRPr>
          </a:p>
        </p:txBody>
      </p:sp>
      <p:sp>
        <p:nvSpPr>
          <p:cNvPr id="104" name="Google Shape;104;p15"/>
          <p:cNvSpPr txBox="1"/>
          <p:nvPr/>
        </p:nvSpPr>
        <p:spPr>
          <a:xfrm>
            <a:off x="835350" y="2574575"/>
            <a:ext cx="6281100" cy="67956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b="1" lang="en" sz="1000">
                <a:solidFill>
                  <a:schemeClr val="dk1"/>
                </a:solidFill>
                <a:latin typeface="Inter"/>
                <a:ea typeface="Inter"/>
                <a:cs typeface="Inter"/>
                <a:sym typeface="Inter"/>
              </a:rPr>
              <a:t>Interview Questions</a:t>
            </a:r>
            <a:endParaRPr b="1" sz="1000">
              <a:solidFill>
                <a:schemeClr val="dk1"/>
              </a:solidFill>
              <a:latin typeface="Inter"/>
              <a:ea typeface="Inter"/>
              <a:cs typeface="Inter"/>
              <a:sym typeface="Inter"/>
            </a:endParaRPr>
          </a:p>
          <a:p>
            <a:pPr indent="0" lvl="0" marL="0" rtl="0" algn="ctr">
              <a:spcBef>
                <a:spcPts val="0"/>
              </a:spcBef>
              <a:spcAft>
                <a:spcPts val="0"/>
              </a:spcAft>
              <a:buNone/>
            </a:pPr>
            <a:r>
              <a:t/>
            </a:r>
            <a:endParaRPr b="1" sz="10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50">
                <a:solidFill>
                  <a:schemeClr val="dk1"/>
                </a:solidFill>
                <a:latin typeface="Inter"/>
                <a:ea typeface="Inter"/>
                <a:cs typeface="Inter"/>
                <a:sym typeface="Inter"/>
              </a:rPr>
              <a:t>Origin Stories (OS)</a:t>
            </a:r>
            <a:endParaRPr b="1" sz="1050">
              <a:solidFill>
                <a:schemeClr val="dk1"/>
              </a:solidFill>
              <a:latin typeface="Inter"/>
              <a:ea typeface="Inter"/>
              <a:cs typeface="Inter"/>
              <a:sym typeface="Inter"/>
            </a:endParaRPr>
          </a:p>
          <a:p>
            <a:pPr indent="-295275" lvl="0" marL="4572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What is your family’s origin story—where did they come from and how did they get here? </a:t>
            </a:r>
            <a:endParaRPr sz="1050">
              <a:solidFill>
                <a:schemeClr val="dk1"/>
              </a:solidFill>
              <a:latin typeface="Inter"/>
              <a:ea typeface="Inter"/>
              <a:cs typeface="Inter"/>
              <a:sym typeface="Inter"/>
            </a:endParaRPr>
          </a:p>
          <a:p>
            <a:pPr indent="-295275" lvl="1" marL="9144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What country, region, or tribal territory?</a:t>
            </a:r>
            <a:endParaRPr sz="1050">
              <a:solidFill>
                <a:schemeClr val="dk1"/>
              </a:solidFill>
              <a:latin typeface="Inter"/>
              <a:ea typeface="Inter"/>
              <a:cs typeface="Inter"/>
              <a:sym typeface="Inter"/>
            </a:endParaRPr>
          </a:p>
          <a:p>
            <a:pPr indent="-295275" lvl="1" marL="9144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Was there a specific reason for moving/migration (e.g. war, opportunity, disaster)?</a:t>
            </a:r>
            <a:endParaRPr sz="1050">
              <a:solidFill>
                <a:schemeClr val="dk1"/>
              </a:solidFill>
              <a:latin typeface="Inter"/>
              <a:ea typeface="Inter"/>
              <a:cs typeface="Inter"/>
              <a:sym typeface="Inter"/>
            </a:endParaRPr>
          </a:p>
          <a:p>
            <a:pPr indent="-295275" lvl="0" marL="4572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How would my family describe the community/ environment they came from?</a:t>
            </a:r>
            <a:endParaRPr sz="1050">
              <a:solidFill>
                <a:schemeClr val="dk1"/>
              </a:solidFill>
              <a:latin typeface="Inter"/>
              <a:ea typeface="Inter"/>
              <a:cs typeface="Inter"/>
              <a:sym typeface="Inter"/>
            </a:endParaRPr>
          </a:p>
          <a:p>
            <a:pPr indent="-295275" lvl="1" marL="9144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What was daily life like?</a:t>
            </a:r>
            <a:endParaRPr sz="1050">
              <a:solidFill>
                <a:schemeClr val="dk1"/>
              </a:solidFill>
              <a:latin typeface="Inter"/>
              <a:ea typeface="Inter"/>
              <a:cs typeface="Inter"/>
              <a:sym typeface="Inter"/>
            </a:endParaRPr>
          </a:p>
          <a:p>
            <a:pPr indent="-295275" lvl="1" marL="9144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What kind of values or customs were common there?</a:t>
            </a:r>
            <a:endParaRPr sz="10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50">
                <a:solidFill>
                  <a:schemeClr val="dk1"/>
                </a:solidFill>
                <a:latin typeface="Inter"/>
                <a:ea typeface="Inter"/>
                <a:cs typeface="Inter"/>
                <a:sym typeface="Inter"/>
              </a:rPr>
              <a:t>Ways of Knowing (WK)</a:t>
            </a:r>
            <a:endParaRPr b="1" sz="1050">
              <a:solidFill>
                <a:schemeClr val="dk1"/>
              </a:solidFill>
              <a:latin typeface="Inter"/>
              <a:ea typeface="Inter"/>
              <a:cs typeface="Inter"/>
              <a:sym typeface="Inter"/>
            </a:endParaRPr>
          </a:p>
          <a:p>
            <a:pPr indent="-295275" lvl="0" marL="4572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Are there any stories your family passes down that help explain who you are or where you come from?</a:t>
            </a:r>
            <a:endParaRPr b="1" sz="1050">
              <a:solidFill>
                <a:schemeClr val="dk1"/>
              </a:solidFill>
              <a:latin typeface="Inter"/>
              <a:ea typeface="Inter"/>
              <a:cs typeface="Inter"/>
              <a:sym typeface="Inter"/>
            </a:endParaRPr>
          </a:p>
          <a:p>
            <a:pPr indent="-295275" lvl="1" marL="9144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What are the main messages or lessons in these stories? </a:t>
            </a:r>
            <a:endParaRPr sz="1050">
              <a:solidFill>
                <a:schemeClr val="dk1"/>
              </a:solidFill>
              <a:latin typeface="Inter"/>
              <a:ea typeface="Inter"/>
              <a:cs typeface="Inter"/>
              <a:sym typeface="Inter"/>
            </a:endParaRPr>
          </a:p>
          <a:p>
            <a:pPr indent="-295275" lvl="1" marL="9144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Who usually tells them?</a:t>
            </a:r>
            <a:endParaRPr sz="1050">
              <a:solidFill>
                <a:schemeClr val="dk1"/>
              </a:solidFill>
              <a:latin typeface="Inter"/>
              <a:ea typeface="Inter"/>
              <a:cs typeface="Inter"/>
              <a:sym typeface="Inter"/>
            </a:endParaRPr>
          </a:p>
          <a:p>
            <a:pPr indent="-295275" lvl="0" marL="4572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How does storytelling in our family help pass down lessons, values, or beliefs?</a:t>
            </a:r>
            <a:endParaRPr sz="1050">
              <a:solidFill>
                <a:schemeClr val="dk1"/>
              </a:solidFill>
              <a:latin typeface="Inter"/>
              <a:ea typeface="Inter"/>
              <a:cs typeface="Inter"/>
              <a:sym typeface="Inter"/>
            </a:endParaRPr>
          </a:p>
          <a:p>
            <a:pPr indent="-295275" lvl="1" marL="9144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When or where are stories shared? </a:t>
            </a:r>
            <a:endParaRPr sz="1050">
              <a:solidFill>
                <a:schemeClr val="dk1"/>
              </a:solidFill>
              <a:latin typeface="Inter"/>
              <a:ea typeface="Inter"/>
              <a:cs typeface="Inter"/>
              <a:sym typeface="Inter"/>
            </a:endParaRPr>
          </a:p>
          <a:p>
            <a:pPr indent="-295275" lvl="1" marL="9144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Do they connect to land, community, or spiritual beliefs?</a:t>
            </a:r>
            <a:endParaRPr sz="1050">
              <a:solidFill>
                <a:schemeClr val="dk1"/>
              </a:solidFill>
              <a:latin typeface="Inter"/>
              <a:ea typeface="Inter"/>
              <a:cs typeface="Inter"/>
              <a:sym typeface="Inter"/>
            </a:endParaRPr>
          </a:p>
          <a:p>
            <a:pPr indent="0" lvl="0" marL="0" rtl="0" algn="l">
              <a:spcBef>
                <a:spcPts val="1200"/>
              </a:spcBef>
              <a:spcAft>
                <a:spcPts val="0"/>
              </a:spcAft>
              <a:buClr>
                <a:schemeClr val="dk1"/>
              </a:buClr>
              <a:buSzPts val="1100"/>
              <a:buFont typeface="Arial"/>
              <a:buNone/>
            </a:pPr>
            <a:r>
              <a:rPr b="1" lang="en" sz="1050">
                <a:solidFill>
                  <a:schemeClr val="dk1"/>
                </a:solidFill>
                <a:latin typeface="Inter"/>
                <a:ea typeface="Inter"/>
                <a:cs typeface="Inter"/>
                <a:sym typeface="Inter"/>
              </a:rPr>
              <a:t>Historical Thinking Skills: Causation (C)</a:t>
            </a:r>
            <a:endParaRPr b="1" sz="1050">
              <a:solidFill>
                <a:schemeClr val="dk1"/>
              </a:solidFill>
              <a:latin typeface="Inter"/>
              <a:ea typeface="Inter"/>
              <a:cs typeface="Inter"/>
              <a:sym typeface="Inter"/>
            </a:endParaRPr>
          </a:p>
          <a:p>
            <a:pPr indent="-295275" lvl="0" marL="4572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How does your family's origin story impact the way that they view the world?</a:t>
            </a:r>
            <a:endParaRPr b="1" sz="1050">
              <a:solidFill>
                <a:schemeClr val="dk1"/>
              </a:solidFill>
              <a:latin typeface="Inter"/>
              <a:ea typeface="Inter"/>
              <a:cs typeface="Inter"/>
              <a:sym typeface="Inter"/>
            </a:endParaRPr>
          </a:p>
          <a:p>
            <a:pPr indent="-295275" lvl="1" marL="9144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Are there beliefs or values that come from this history? </a:t>
            </a:r>
            <a:endParaRPr sz="1050">
              <a:solidFill>
                <a:schemeClr val="dk1"/>
              </a:solidFill>
              <a:latin typeface="Inter"/>
              <a:ea typeface="Inter"/>
              <a:cs typeface="Inter"/>
              <a:sym typeface="Inter"/>
            </a:endParaRPr>
          </a:p>
          <a:p>
            <a:pPr indent="-295275" lvl="1" marL="9144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How do they guide how we live?</a:t>
            </a:r>
            <a:endParaRPr sz="1050">
              <a:solidFill>
                <a:schemeClr val="dk1"/>
              </a:solidFill>
              <a:latin typeface="Inter"/>
              <a:ea typeface="Inter"/>
              <a:cs typeface="Inter"/>
              <a:sym typeface="Inter"/>
            </a:endParaRPr>
          </a:p>
          <a:p>
            <a:pPr indent="-295275" lvl="0" marL="4572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Are there any sayings, customs, or practices in our family that have been passed down over time?</a:t>
            </a:r>
            <a:endParaRPr sz="1050">
              <a:solidFill>
                <a:schemeClr val="dk1"/>
              </a:solidFill>
              <a:latin typeface="Inter"/>
              <a:ea typeface="Inter"/>
              <a:cs typeface="Inter"/>
              <a:sym typeface="Inter"/>
            </a:endParaRPr>
          </a:p>
          <a:p>
            <a:pPr indent="-295275" lvl="1" marL="9144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What do they mean to you? </a:t>
            </a:r>
            <a:endParaRPr sz="1050">
              <a:solidFill>
                <a:schemeClr val="dk1"/>
              </a:solidFill>
              <a:latin typeface="Inter"/>
              <a:ea typeface="Inter"/>
              <a:cs typeface="Inter"/>
              <a:sym typeface="Inter"/>
            </a:endParaRPr>
          </a:p>
          <a:p>
            <a:pPr indent="-295275" lvl="1" marL="9144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Where did they come from?</a:t>
            </a:r>
            <a:endParaRPr sz="10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50">
                <a:solidFill>
                  <a:schemeClr val="dk1"/>
                </a:solidFill>
                <a:latin typeface="Inter"/>
                <a:ea typeface="Inter"/>
                <a:cs typeface="Inter"/>
                <a:sym typeface="Inter"/>
              </a:rPr>
              <a:t>Cultural Practice (CP)</a:t>
            </a:r>
            <a:endParaRPr b="1" sz="1050">
              <a:solidFill>
                <a:schemeClr val="dk1"/>
              </a:solidFill>
              <a:latin typeface="Inter"/>
              <a:ea typeface="Inter"/>
              <a:cs typeface="Inter"/>
              <a:sym typeface="Inter"/>
            </a:endParaRPr>
          </a:p>
          <a:p>
            <a:pPr indent="-295275" lvl="0" marL="4572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What traditions or practices help your family stay connected to their culture or roots? </a:t>
            </a:r>
            <a:endParaRPr sz="1050">
              <a:solidFill>
                <a:schemeClr val="dk1"/>
              </a:solidFill>
              <a:latin typeface="Inter"/>
              <a:ea typeface="Inter"/>
              <a:cs typeface="Inter"/>
              <a:sym typeface="Inter"/>
            </a:endParaRPr>
          </a:p>
          <a:p>
            <a:pPr indent="-295275" lvl="1" marL="9144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How do these practices make you feel more connected to your identity?</a:t>
            </a:r>
            <a:endParaRPr sz="1050">
              <a:solidFill>
                <a:schemeClr val="dk1"/>
              </a:solidFill>
              <a:latin typeface="Inter"/>
              <a:ea typeface="Inter"/>
              <a:cs typeface="Inter"/>
              <a:sym typeface="Inter"/>
            </a:endParaRPr>
          </a:p>
          <a:p>
            <a:pPr indent="-295275" lvl="0" marL="4572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Who taught you the traditions or customs we practice today, and how </a:t>
            </a:r>
            <a:r>
              <a:rPr lang="en" sz="1050">
                <a:solidFill>
                  <a:schemeClr val="dk1"/>
                </a:solidFill>
                <a:latin typeface="Inter"/>
                <a:ea typeface="Inter"/>
                <a:cs typeface="Inter"/>
                <a:sym typeface="Inter"/>
              </a:rPr>
              <a:t>are</a:t>
            </a:r>
            <a:r>
              <a:rPr lang="en" sz="1050">
                <a:solidFill>
                  <a:schemeClr val="dk1"/>
                </a:solidFill>
                <a:latin typeface="Inter"/>
                <a:ea typeface="Inter"/>
                <a:cs typeface="Inter"/>
                <a:sym typeface="Inter"/>
              </a:rPr>
              <a:t> they passed down?</a:t>
            </a:r>
            <a:endParaRPr sz="1050">
              <a:solidFill>
                <a:schemeClr val="dk1"/>
              </a:solidFill>
              <a:latin typeface="Inter"/>
              <a:ea typeface="Inter"/>
              <a:cs typeface="Inter"/>
              <a:sym typeface="Inter"/>
            </a:endParaRPr>
          </a:p>
          <a:p>
            <a:pPr indent="-295275" lvl="1" marL="9144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Were they taught intentionally, or do we learn by doing or observing?</a:t>
            </a:r>
            <a:endParaRPr sz="105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0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50">
                <a:solidFill>
                  <a:schemeClr val="dk1"/>
                </a:solidFill>
                <a:latin typeface="Inter"/>
                <a:ea typeface="Inter"/>
                <a:cs typeface="Inter"/>
                <a:sym typeface="Inter"/>
              </a:rPr>
              <a:t>Resilience and Adaptation (RA)</a:t>
            </a:r>
            <a:endParaRPr b="1" sz="1050">
              <a:solidFill>
                <a:schemeClr val="dk1"/>
              </a:solidFill>
              <a:latin typeface="Inter"/>
              <a:ea typeface="Inter"/>
              <a:cs typeface="Inter"/>
              <a:sym typeface="Inter"/>
            </a:endParaRPr>
          </a:p>
          <a:p>
            <a:pPr indent="-295275" lvl="0" marL="4572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Has our family gone through challenges or hardships, and what helped us get through them?</a:t>
            </a:r>
            <a:endParaRPr sz="1050">
              <a:solidFill>
                <a:schemeClr val="dk1"/>
              </a:solidFill>
              <a:latin typeface="Inter"/>
              <a:ea typeface="Inter"/>
              <a:cs typeface="Inter"/>
              <a:sym typeface="Inter"/>
            </a:endParaRPr>
          </a:p>
          <a:p>
            <a:pPr indent="-295275" lvl="1" marL="9144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Were there people, beliefs, or practices that offered strength or hope?</a:t>
            </a:r>
            <a:endParaRPr sz="1050">
              <a:solidFill>
                <a:schemeClr val="dk1"/>
              </a:solidFill>
              <a:latin typeface="Inter"/>
              <a:ea typeface="Inter"/>
              <a:cs typeface="Inter"/>
              <a:sym typeface="Inter"/>
            </a:endParaRPr>
          </a:p>
          <a:p>
            <a:pPr indent="-295275" lvl="0" marL="4572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How has our cultural knowledge helped us adapt or stay strong over time?</a:t>
            </a:r>
            <a:endParaRPr sz="1050">
              <a:solidFill>
                <a:schemeClr val="dk1"/>
              </a:solidFill>
              <a:latin typeface="Inter"/>
              <a:ea typeface="Inter"/>
              <a:cs typeface="Inter"/>
              <a:sym typeface="Inter"/>
            </a:endParaRPr>
          </a:p>
          <a:p>
            <a:pPr indent="-295275" lvl="1" marL="9144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What cultural wisdom or practices helped them stay grounded or hopeful?</a:t>
            </a:r>
            <a:endParaRPr b="1" sz="105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8" name="Shape 108"/>
        <p:cNvGrpSpPr/>
        <p:nvPr/>
      </p:nvGrpSpPr>
      <p:grpSpPr>
        <a:xfrm>
          <a:off x="0" y="0"/>
          <a:ext cx="0" cy="0"/>
          <a:chOff x="0" y="0"/>
          <a:chExt cx="0" cy="0"/>
        </a:xfrm>
      </p:grpSpPr>
      <p:sp>
        <p:nvSpPr>
          <p:cNvPr id="109" name="Google Shape;109;p16"/>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Origin Stories and Ways of Knowing End-of-Unit Project:</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100">
                <a:solidFill>
                  <a:schemeClr val="dk1"/>
                </a:solidFill>
                <a:latin typeface="Plus Jakarta Sans"/>
                <a:ea typeface="Plus Jakarta Sans"/>
                <a:cs typeface="Plus Jakarta Sans"/>
                <a:sym typeface="Plus Jakarta Sans"/>
              </a:rPr>
              <a:t>Famil</a:t>
            </a:r>
            <a:r>
              <a:rPr lang="en" sz="2100">
                <a:solidFill>
                  <a:schemeClr val="dk1"/>
                </a:solidFill>
                <a:latin typeface="Plus Jakarta Sans"/>
                <a:ea typeface="Plus Jakarta Sans"/>
                <a:cs typeface="Plus Jakarta Sans"/>
                <a:sym typeface="Plus Jakarta Sans"/>
              </a:rPr>
              <a:t>y Interview and Oral Reflection</a:t>
            </a:r>
            <a:endParaRPr sz="1900">
              <a:solidFill>
                <a:schemeClr val="dk1"/>
              </a:solidFill>
              <a:latin typeface="Halant"/>
              <a:ea typeface="Halant"/>
              <a:cs typeface="Halant"/>
              <a:sym typeface="Halant"/>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10" name="Google Shape;110;p16"/>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1" name="Google Shape;111;p16"/>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12" name="Google Shape;112;p16"/>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3" name="Google Shape;113;p16"/>
          <p:cNvPicPr preferRelativeResize="0"/>
          <p:nvPr/>
        </p:nvPicPr>
        <p:blipFill>
          <a:blip r:embed="rId4">
            <a:alphaModFix/>
          </a:blip>
          <a:stretch>
            <a:fillRect/>
          </a:stretch>
        </p:blipFill>
        <p:spPr>
          <a:xfrm>
            <a:off x="216272" y="110272"/>
            <a:ext cx="1056536" cy="438114"/>
          </a:xfrm>
          <a:prstGeom prst="rect">
            <a:avLst/>
          </a:prstGeom>
          <a:noFill/>
          <a:ln>
            <a:noFill/>
          </a:ln>
        </p:spPr>
      </p:pic>
      <p:sp>
        <p:nvSpPr>
          <p:cNvPr id="114" name="Google Shape;114;p16"/>
          <p:cNvSpPr txBox="1"/>
          <p:nvPr/>
        </p:nvSpPr>
        <p:spPr>
          <a:xfrm>
            <a:off x="835338" y="1086609"/>
            <a:ext cx="6281100" cy="4311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300">
                <a:solidFill>
                  <a:schemeClr val="dk1"/>
                </a:solidFill>
                <a:latin typeface="Inter"/>
                <a:ea typeface="Inter"/>
                <a:cs typeface="Inter"/>
                <a:sym typeface="Inter"/>
              </a:rPr>
              <a:t>Conduct Interview</a:t>
            </a:r>
            <a:endParaRPr b="1" sz="1300">
              <a:solidFill>
                <a:schemeClr val="dk1"/>
              </a:solidFill>
              <a:latin typeface="Inter"/>
              <a:ea typeface="Inter"/>
              <a:cs typeface="Inter"/>
              <a:sym typeface="Inter"/>
            </a:endParaRPr>
          </a:p>
        </p:txBody>
      </p:sp>
      <p:sp>
        <p:nvSpPr>
          <p:cNvPr id="115" name="Google Shape;115;p16"/>
          <p:cNvSpPr txBox="1"/>
          <p:nvPr/>
        </p:nvSpPr>
        <p:spPr>
          <a:xfrm>
            <a:off x="835350" y="1517975"/>
            <a:ext cx="6281100" cy="9711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chemeClr val="dk1"/>
                </a:solidFill>
                <a:latin typeface="Inter"/>
                <a:ea typeface="Inter"/>
                <a:cs typeface="Inter"/>
                <a:sym typeface="Inter"/>
              </a:rPr>
              <a:t>Directions</a:t>
            </a:r>
            <a:r>
              <a:rPr lang="en" sz="1000">
                <a:solidFill>
                  <a:schemeClr val="dk1"/>
                </a:solidFill>
                <a:latin typeface="Inter"/>
                <a:ea typeface="Inter"/>
                <a:cs typeface="Inter"/>
                <a:sym typeface="Inter"/>
              </a:rPr>
              <a:t>: </a:t>
            </a:r>
            <a:r>
              <a:rPr b="1" lang="en" sz="1000">
                <a:solidFill>
                  <a:schemeClr val="dk1"/>
                </a:solidFill>
                <a:latin typeface="Inter"/>
                <a:ea typeface="Inter"/>
                <a:cs typeface="Inter"/>
                <a:sym typeface="Inter"/>
              </a:rPr>
              <a:t>Ask</a:t>
            </a:r>
            <a:r>
              <a:rPr lang="en" sz="1000">
                <a:solidFill>
                  <a:schemeClr val="dk1"/>
                </a:solidFill>
                <a:latin typeface="Inter"/>
                <a:ea typeface="Inter"/>
                <a:cs typeface="Inter"/>
                <a:sym typeface="Inter"/>
              </a:rPr>
              <a:t> for permission to </a:t>
            </a:r>
            <a:r>
              <a:rPr b="1" lang="en" sz="1000">
                <a:solidFill>
                  <a:schemeClr val="dk1"/>
                </a:solidFill>
                <a:latin typeface="Inter"/>
                <a:ea typeface="Inter"/>
                <a:cs typeface="Inter"/>
                <a:sym typeface="Inter"/>
              </a:rPr>
              <a:t>voice/video record the interview</a:t>
            </a:r>
            <a:r>
              <a:rPr lang="en" sz="1000">
                <a:solidFill>
                  <a:schemeClr val="dk1"/>
                </a:solidFill>
                <a:latin typeface="Inter"/>
                <a:ea typeface="Inter"/>
                <a:cs typeface="Inter"/>
                <a:sym typeface="Inter"/>
              </a:rPr>
              <a:t> (phone, tablet, or laptop is fine). If recording is not allowed or available, you will have to take notes during the interview.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Use the </a:t>
            </a:r>
            <a:r>
              <a:rPr b="1" lang="en" sz="1000">
                <a:solidFill>
                  <a:schemeClr val="dk1"/>
                </a:solidFill>
                <a:latin typeface="Inter"/>
                <a:ea typeface="Inter"/>
                <a:cs typeface="Inter"/>
                <a:sym typeface="Inter"/>
              </a:rPr>
              <a:t>Notes Section</a:t>
            </a:r>
            <a:r>
              <a:rPr lang="en" sz="1000">
                <a:solidFill>
                  <a:schemeClr val="dk1"/>
                </a:solidFill>
                <a:latin typeface="Inter"/>
                <a:ea typeface="Inter"/>
                <a:cs typeface="Inter"/>
                <a:sym typeface="Inter"/>
              </a:rPr>
              <a:t> to write your notes or transcribe key parts of your recording for coding and reflection.</a:t>
            </a:r>
            <a:endParaRPr sz="1000">
              <a:solidFill>
                <a:schemeClr val="dk1"/>
              </a:solidFill>
              <a:latin typeface="Inter"/>
              <a:ea typeface="Inter"/>
              <a:cs typeface="Inter"/>
              <a:sym typeface="Inter"/>
            </a:endParaRPr>
          </a:p>
        </p:txBody>
      </p:sp>
      <p:sp>
        <p:nvSpPr>
          <p:cNvPr id="116" name="Google Shape;116;p16"/>
          <p:cNvSpPr txBox="1"/>
          <p:nvPr/>
        </p:nvSpPr>
        <p:spPr>
          <a:xfrm>
            <a:off x="835400" y="2489350"/>
            <a:ext cx="6281100" cy="3540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Notes</a:t>
            </a:r>
            <a:endParaRPr b="1">
              <a:latin typeface="Inter"/>
              <a:ea typeface="Inter"/>
              <a:cs typeface="Inter"/>
              <a:sym typeface="Inter"/>
            </a:endParaRPr>
          </a:p>
        </p:txBody>
      </p:sp>
      <p:sp>
        <p:nvSpPr>
          <p:cNvPr id="117" name="Google Shape;117;p16"/>
          <p:cNvSpPr txBox="1"/>
          <p:nvPr/>
        </p:nvSpPr>
        <p:spPr>
          <a:xfrm>
            <a:off x="835400" y="2843625"/>
            <a:ext cx="6281100" cy="64494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t/>
            </a:r>
            <a:endParaRPr b="1" sz="1100">
              <a:solidFill>
                <a:schemeClr val="dk1"/>
              </a:solidFill>
              <a:latin typeface="Inter"/>
              <a:ea typeface="Inter"/>
              <a:cs typeface="Inter"/>
              <a:sym typeface="Inter"/>
            </a:endParaRPr>
          </a:p>
          <a:p>
            <a:pPr indent="0" lvl="0" marL="0" rtl="0" algn="ctr">
              <a:spcBef>
                <a:spcPts val="0"/>
              </a:spcBef>
              <a:spcAft>
                <a:spcPts val="0"/>
              </a:spcAft>
              <a:buNone/>
            </a:pPr>
            <a:r>
              <a:t/>
            </a:r>
            <a:endParaRPr b="1" sz="1100">
              <a:solidFill>
                <a:schemeClr val="dk1"/>
              </a:solidFill>
              <a:latin typeface="Inter"/>
              <a:ea typeface="Inter"/>
              <a:cs typeface="Inter"/>
              <a:sym typeface="Inter"/>
            </a:endParaRPr>
          </a:p>
          <a:p>
            <a:pPr indent="0" lvl="0" marL="0" rtl="0" algn="ctr">
              <a:spcBef>
                <a:spcPts val="0"/>
              </a:spcBef>
              <a:spcAft>
                <a:spcPts val="0"/>
              </a:spcAft>
              <a:buNone/>
            </a:pPr>
            <a:r>
              <a:t/>
            </a:r>
            <a:endParaRPr b="1" sz="1100">
              <a:solidFill>
                <a:schemeClr val="dk1"/>
              </a:solidFill>
              <a:latin typeface="Inter"/>
              <a:ea typeface="Inter"/>
              <a:cs typeface="Inter"/>
              <a:sym typeface="Inter"/>
            </a:endParaRPr>
          </a:p>
          <a:p>
            <a:pPr indent="0" lvl="0" marL="0" rtl="0" algn="ctr">
              <a:spcBef>
                <a:spcPts val="0"/>
              </a:spcBef>
              <a:spcAft>
                <a:spcPts val="0"/>
              </a:spcAft>
              <a:buNone/>
            </a:pPr>
            <a:r>
              <a:t/>
            </a:r>
            <a:endParaRPr b="1" sz="1100">
              <a:solidFill>
                <a:schemeClr val="dk1"/>
              </a:solidFill>
              <a:latin typeface="Inter"/>
              <a:ea typeface="Inter"/>
              <a:cs typeface="Inter"/>
              <a:sym typeface="Inter"/>
            </a:endParaRPr>
          </a:p>
          <a:p>
            <a:pPr indent="0" lvl="0" marL="0" rtl="0" algn="ctr">
              <a:spcBef>
                <a:spcPts val="0"/>
              </a:spcBef>
              <a:spcAft>
                <a:spcPts val="0"/>
              </a:spcAft>
              <a:buNone/>
            </a:pPr>
            <a:r>
              <a:t/>
            </a:r>
            <a:endParaRPr b="1" sz="1100">
              <a:solidFill>
                <a:schemeClr val="dk1"/>
              </a:solidFill>
              <a:latin typeface="Inter"/>
              <a:ea typeface="Inter"/>
              <a:cs typeface="Inter"/>
              <a:sym typeface="Inter"/>
            </a:endParaRPr>
          </a:p>
          <a:p>
            <a:pPr indent="0" lvl="0" marL="0" rtl="0" algn="ctr">
              <a:spcBef>
                <a:spcPts val="0"/>
              </a:spcBef>
              <a:spcAft>
                <a:spcPts val="0"/>
              </a:spcAft>
              <a:buNone/>
            </a:pPr>
            <a:r>
              <a:t/>
            </a:r>
            <a:endParaRPr b="1" sz="1100">
              <a:solidFill>
                <a:schemeClr val="dk1"/>
              </a:solidFill>
              <a:latin typeface="Inter"/>
              <a:ea typeface="Inter"/>
              <a:cs typeface="Inter"/>
              <a:sym typeface="Inter"/>
            </a:endParaRPr>
          </a:p>
          <a:p>
            <a:pPr indent="0" lvl="0" marL="0" rtl="0" algn="ctr">
              <a:spcBef>
                <a:spcPts val="0"/>
              </a:spcBef>
              <a:spcAft>
                <a:spcPts val="0"/>
              </a:spcAft>
              <a:buNone/>
            </a:pPr>
            <a:r>
              <a:t/>
            </a:r>
            <a:endParaRPr b="1" sz="1100">
              <a:solidFill>
                <a:schemeClr val="dk1"/>
              </a:solidFill>
              <a:latin typeface="Inter"/>
              <a:ea typeface="Inter"/>
              <a:cs typeface="Inter"/>
              <a:sym typeface="Inter"/>
            </a:endParaRPr>
          </a:p>
          <a:p>
            <a:pPr indent="0" lvl="0" marL="0" rtl="0" algn="ctr">
              <a:spcBef>
                <a:spcPts val="0"/>
              </a:spcBef>
              <a:spcAft>
                <a:spcPts val="0"/>
              </a:spcAft>
              <a:buNone/>
            </a:pPr>
            <a:r>
              <a:t/>
            </a:r>
            <a:endParaRPr b="1" sz="1100">
              <a:solidFill>
                <a:schemeClr val="dk1"/>
              </a:solidFill>
              <a:latin typeface="Inter"/>
              <a:ea typeface="Inter"/>
              <a:cs typeface="Inter"/>
              <a:sym typeface="Inter"/>
            </a:endParaRPr>
          </a:p>
          <a:p>
            <a:pPr indent="0" lvl="0" marL="0" rtl="0" algn="ctr">
              <a:spcBef>
                <a:spcPts val="0"/>
              </a:spcBef>
              <a:spcAft>
                <a:spcPts val="0"/>
              </a:spcAft>
              <a:buNone/>
            </a:pPr>
            <a:r>
              <a:t/>
            </a:r>
            <a:endParaRPr b="1" sz="1100">
              <a:solidFill>
                <a:schemeClr val="dk1"/>
              </a:solidFill>
              <a:latin typeface="Inter"/>
              <a:ea typeface="Inter"/>
              <a:cs typeface="Inter"/>
              <a:sym typeface="Inter"/>
            </a:endParaRPr>
          </a:p>
          <a:p>
            <a:pPr indent="0" lvl="0" marL="0" rtl="0" algn="ctr">
              <a:spcBef>
                <a:spcPts val="0"/>
              </a:spcBef>
              <a:spcAft>
                <a:spcPts val="0"/>
              </a:spcAft>
              <a:buNone/>
            </a:pPr>
            <a:r>
              <a:t/>
            </a:r>
            <a:endParaRPr b="1" sz="1100">
              <a:solidFill>
                <a:schemeClr val="dk1"/>
              </a:solidFill>
              <a:latin typeface="Inter"/>
              <a:ea typeface="Inter"/>
              <a:cs typeface="Inter"/>
              <a:sym typeface="Inter"/>
            </a:endParaRPr>
          </a:p>
          <a:p>
            <a:pPr indent="0" lvl="0" marL="0" rtl="0" algn="ctr">
              <a:spcBef>
                <a:spcPts val="0"/>
              </a:spcBef>
              <a:spcAft>
                <a:spcPts val="0"/>
              </a:spcAft>
              <a:buNone/>
            </a:pPr>
            <a:r>
              <a:t/>
            </a:r>
            <a:endParaRPr b="1" sz="1100">
              <a:solidFill>
                <a:schemeClr val="dk1"/>
              </a:solidFill>
              <a:latin typeface="Inter"/>
              <a:ea typeface="Inter"/>
              <a:cs typeface="Inter"/>
              <a:sym typeface="Inter"/>
            </a:endParaRPr>
          </a:p>
          <a:p>
            <a:pPr indent="0" lvl="0" marL="0" rtl="0" algn="ctr">
              <a:spcBef>
                <a:spcPts val="0"/>
              </a:spcBef>
              <a:spcAft>
                <a:spcPts val="0"/>
              </a:spcAft>
              <a:buNone/>
            </a:pPr>
            <a:r>
              <a:t/>
            </a:r>
            <a:endParaRPr b="1" sz="1100">
              <a:solidFill>
                <a:schemeClr val="dk1"/>
              </a:solidFill>
              <a:latin typeface="Inter"/>
              <a:ea typeface="Inter"/>
              <a:cs typeface="Inter"/>
              <a:sym typeface="Inter"/>
            </a:endParaRPr>
          </a:p>
          <a:p>
            <a:pPr indent="0" lvl="0" marL="0" rtl="0" algn="ctr">
              <a:spcBef>
                <a:spcPts val="0"/>
              </a:spcBef>
              <a:spcAft>
                <a:spcPts val="0"/>
              </a:spcAft>
              <a:buNone/>
            </a:pPr>
            <a:r>
              <a:t/>
            </a:r>
            <a:endParaRPr b="1" sz="1100">
              <a:solidFill>
                <a:schemeClr val="dk1"/>
              </a:solidFill>
              <a:latin typeface="Inter"/>
              <a:ea typeface="Inter"/>
              <a:cs typeface="Inter"/>
              <a:sym typeface="Inter"/>
            </a:endParaRPr>
          </a:p>
          <a:p>
            <a:pPr indent="0" lvl="0" marL="0" rtl="0" algn="ctr">
              <a:spcBef>
                <a:spcPts val="0"/>
              </a:spcBef>
              <a:spcAft>
                <a:spcPts val="0"/>
              </a:spcAft>
              <a:buNone/>
            </a:pPr>
            <a:r>
              <a:t/>
            </a:r>
            <a:endParaRPr b="1" sz="1100">
              <a:solidFill>
                <a:schemeClr val="dk1"/>
              </a:solidFill>
              <a:latin typeface="Inter"/>
              <a:ea typeface="Inter"/>
              <a:cs typeface="Inter"/>
              <a:sym typeface="Inter"/>
            </a:endParaRPr>
          </a:p>
          <a:p>
            <a:pPr indent="0" lvl="0" marL="0" rtl="0" algn="ctr">
              <a:spcBef>
                <a:spcPts val="0"/>
              </a:spcBef>
              <a:spcAft>
                <a:spcPts val="0"/>
              </a:spcAft>
              <a:buNone/>
            </a:pPr>
            <a:r>
              <a:t/>
            </a:r>
            <a:endParaRPr b="1" sz="1100">
              <a:solidFill>
                <a:schemeClr val="dk1"/>
              </a:solidFill>
              <a:latin typeface="Inter"/>
              <a:ea typeface="Inter"/>
              <a:cs typeface="Inter"/>
              <a:sym typeface="Inter"/>
            </a:endParaRPr>
          </a:p>
          <a:p>
            <a:pPr indent="0" lvl="0" marL="0" rtl="0" algn="ctr">
              <a:spcBef>
                <a:spcPts val="0"/>
              </a:spcBef>
              <a:spcAft>
                <a:spcPts val="0"/>
              </a:spcAft>
              <a:buNone/>
            </a:pPr>
            <a:r>
              <a:t/>
            </a:r>
            <a:endParaRPr b="1" sz="1100">
              <a:solidFill>
                <a:schemeClr val="dk1"/>
              </a:solidFill>
              <a:latin typeface="Inter"/>
              <a:ea typeface="Inter"/>
              <a:cs typeface="Inter"/>
              <a:sym typeface="Inter"/>
            </a:endParaRPr>
          </a:p>
          <a:p>
            <a:pPr indent="0" lvl="0" marL="0" rtl="0" algn="ctr">
              <a:spcBef>
                <a:spcPts val="0"/>
              </a:spcBef>
              <a:spcAft>
                <a:spcPts val="0"/>
              </a:spcAft>
              <a:buNone/>
            </a:pPr>
            <a:r>
              <a:t/>
            </a:r>
            <a:endParaRPr b="1" sz="1100">
              <a:solidFill>
                <a:schemeClr val="dk1"/>
              </a:solidFill>
              <a:latin typeface="Inter"/>
              <a:ea typeface="Inter"/>
              <a:cs typeface="Inter"/>
              <a:sym typeface="Inter"/>
            </a:endParaRPr>
          </a:p>
          <a:p>
            <a:pPr indent="0" lvl="0" marL="0" rtl="0" algn="ctr">
              <a:spcBef>
                <a:spcPts val="0"/>
              </a:spcBef>
              <a:spcAft>
                <a:spcPts val="0"/>
              </a:spcAft>
              <a:buNone/>
            </a:pPr>
            <a:r>
              <a:t/>
            </a:r>
            <a:endParaRPr b="1" sz="1100">
              <a:solidFill>
                <a:schemeClr val="dk1"/>
              </a:solidFill>
              <a:latin typeface="Inter"/>
              <a:ea typeface="Inter"/>
              <a:cs typeface="Inter"/>
              <a:sym typeface="Inter"/>
            </a:endParaRPr>
          </a:p>
          <a:p>
            <a:pPr indent="0" lvl="0" marL="0" rtl="0" algn="ctr">
              <a:spcBef>
                <a:spcPts val="0"/>
              </a:spcBef>
              <a:spcAft>
                <a:spcPts val="0"/>
              </a:spcAft>
              <a:buNone/>
            </a:pPr>
            <a:r>
              <a:t/>
            </a:r>
            <a:endParaRPr b="1" sz="1100">
              <a:solidFill>
                <a:schemeClr val="dk1"/>
              </a:solidFill>
              <a:latin typeface="Inter"/>
              <a:ea typeface="Inter"/>
              <a:cs typeface="Inter"/>
              <a:sym typeface="Inter"/>
            </a:endParaRPr>
          </a:p>
          <a:p>
            <a:pPr indent="0" lvl="0" marL="0" rtl="0" algn="ctr">
              <a:spcBef>
                <a:spcPts val="0"/>
              </a:spcBef>
              <a:spcAft>
                <a:spcPts val="0"/>
              </a:spcAft>
              <a:buNone/>
            </a:pPr>
            <a:r>
              <a:t/>
            </a:r>
            <a:endParaRPr b="1" sz="1100">
              <a:solidFill>
                <a:schemeClr val="dk1"/>
              </a:solidFill>
              <a:latin typeface="Inter"/>
              <a:ea typeface="Inter"/>
              <a:cs typeface="Inter"/>
              <a:sym typeface="Inter"/>
            </a:endParaRPr>
          </a:p>
          <a:p>
            <a:pPr indent="0" lvl="0" marL="0" rtl="0" algn="ctr">
              <a:spcBef>
                <a:spcPts val="0"/>
              </a:spcBef>
              <a:spcAft>
                <a:spcPts val="0"/>
              </a:spcAft>
              <a:buNone/>
            </a:pPr>
            <a:r>
              <a:t/>
            </a:r>
            <a:endParaRPr b="1" sz="1100">
              <a:solidFill>
                <a:schemeClr val="dk1"/>
              </a:solidFill>
              <a:latin typeface="Inter"/>
              <a:ea typeface="Inter"/>
              <a:cs typeface="Inter"/>
              <a:sym typeface="Inter"/>
            </a:endParaRPr>
          </a:p>
          <a:p>
            <a:pPr indent="0" lvl="0" marL="0" rtl="0" algn="ctr">
              <a:spcBef>
                <a:spcPts val="0"/>
              </a:spcBef>
              <a:spcAft>
                <a:spcPts val="0"/>
              </a:spcAft>
              <a:buNone/>
            </a:pPr>
            <a:r>
              <a:t/>
            </a:r>
            <a:endParaRPr b="1" sz="1100">
              <a:solidFill>
                <a:schemeClr val="dk1"/>
              </a:solidFill>
              <a:latin typeface="Inter"/>
              <a:ea typeface="Inter"/>
              <a:cs typeface="Inter"/>
              <a:sym typeface="Inter"/>
            </a:endParaRPr>
          </a:p>
          <a:p>
            <a:pPr indent="0" lvl="0" marL="0" rtl="0" algn="ctr">
              <a:spcBef>
                <a:spcPts val="0"/>
              </a:spcBef>
              <a:spcAft>
                <a:spcPts val="0"/>
              </a:spcAft>
              <a:buNone/>
            </a:pPr>
            <a:r>
              <a:t/>
            </a:r>
            <a:endParaRPr b="1" sz="1100">
              <a:solidFill>
                <a:schemeClr val="dk1"/>
              </a:solidFill>
              <a:latin typeface="Inter"/>
              <a:ea typeface="Inter"/>
              <a:cs typeface="Inter"/>
              <a:sym typeface="Inter"/>
            </a:endParaRPr>
          </a:p>
          <a:p>
            <a:pPr indent="0" lvl="0" marL="0" rtl="0" algn="ctr">
              <a:spcBef>
                <a:spcPts val="0"/>
              </a:spcBef>
              <a:spcAft>
                <a:spcPts val="0"/>
              </a:spcAft>
              <a:buNone/>
            </a:pPr>
            <a:r>
              <a:t/>
            </a:r>
            <a:endParaRPr b="1" sz="1100">
              <a:solidFill>
                <a:schemeClr val="dk1"/>
              </a:solidFill>
              <a:latin typeface="Inter"/>
              <a:ea typeface="Inter"/>
              <a:cs typeface="Inter"/>
              <a:sym typeface="Inter"/>
            </a:endParaRPr>
          </a:p>
          <a:p>
            <a:pPr indent="0" lvl="0" marL="0" rtl="0" algn="ctr">
              <a:spcBef>
                <a:spcPts val="0"/>
              </a:spcBef>
              <a:spcAft>
                <a:spcPts val="0"/>
              </a:spcAft>
              <a:buNone/>
            </a:pPr>
            <a:r>
              <a:t/>
            </a:r>
            <a:endParaRPr b="1" sz="1100">
              <a:solidFill>
                <a:schemeClr val="dk1"/>
              </a:solidFill>
              <a:latin typeface="Inter"/>
              <a:ea typeface="Inter"/>
              <a:cs typeface="Inter"/>
              <a:sym typeface="Inter"/>
            </a:endParaRPr>
          </a:p>
          <a:p>
            <a:pPr indent="0" lvl="0" marL="0" rtl="0" algn="ctr">
              <a:spcBef>
                <a:spcPts val="0"/>
              </a:spcBef>
              <a:spcAft>
                <a:spcPts val="0"/>
              </a:spcAft>
              <a:buNone/>
            </a:pPr>
            <a:r>
              <a:t/>
            </a:r>
            <a:endParaRPr b="1" sz="1100">
              <a:solidFill>
                <a:schemeClr val="dk1"/>
              </a:solidFill>
              <a:latin typeface="Inter"/>
              <a:ea typeface="Inter"/>
              <a:cs typeface="Inter"/>
              <a:sym typeface="Inter"/>
            </a:endParaRPr>
          </a:p>
          <a:p>
            <a:pPr indent="0" lvl="0" marL="0" rtl="0" algn="ctr">
              <a:spcBef>
                <a:spcPts val="0"/>
              </a:spcBef>
              <a:spcAft>
                <a:spcPts val="0"/>
              </a:spcAft>
              <a:buNone/>
            </a:pPr>
            <a:r>
              <a:t/>
            </a:r>
            <a:endParaRPr b="1" sz="1100">
              <a:solidFill>
                <a:schemeClr val="dk1"/>
              </a:solidFill>
              <a:latin typeface="Inter"/>
              <a:ea typeface="Inter"/>
              <a:cs typeface="Inter"/>
              <a:sym typeface="Inter"/>
            </a:endParaRPr>
          </a:p>
          <a:p>
            <a:pPr indent="0" lvl="0" marL="0" rtl="0" algn="ctr">
              <a:spcBef>
                <a:spcPts val="0"/>
              </a:spcBef>
              <a:spcAft>
                <a:spcPts val="0"/>
              </a:spcAft>
              <a:buNone/>
            </a:pPr>
            <a:r>
              <a:t/>
            </a:r>
            <a:endParaRPr b="1" sz="1100">
              <a:solidFill>
                <a:schemeClr val="dk1"/>
              </a:solidFill>
              <a:latin typeface="Inter"/>
              <a:ea typeface="Inter"/>
              <a:cs typeface="Inter"/>
              <a:sym typeface="Inter"/>
            </a:endParaRPr>
          </a:p>
          <a:p>
            <a:pPr indent="0" lvl="0" marL="0" rtl="0" algn="ctr">
              <a:spcBef>
                <a:spcPts val="0"/>
              </a:spcBef>
              <a:spcAft>
                <a:spcPts val="0"/>
              </a:spcAft>
              <a:buNone/>
            </a:pPr>
            <a:r>
              <a:t/>
            </a:r>
            <a:endParaRPr b="1" sz="1100">
              <a:solidFill>
                <a:schemeClr val="dk1"/>
              </a:solidFill>
              <a:latin typeface="Inter"/>
              <a:ea typeface="Inter"/>
              <a:cs typeface="Inter"/>
              <a:sym typeface="Inter"/>
            </a:endParaRPr>
          </a:p>
          <a:p>
            <a:pPr indent="0" lvl="0" marL="0" rtl="0" algn="ctr">
              <a:spcBef>
                <a:spcPts val="0"/>
              </a:spcBef>
              <a:spcAft>
                <a:spcPts val="0"/>
              </a:spcAft>
              <a:buNone/>
            </a:pPr>
            <a:r>
              <a:t/>
            </a:r>
            <a:endParaRPr b="1" sz="1100">
              <a:solidFill>
                <a:schemeClr val="dk1"/>
              </a:solidFill>
              <a:latin typeface="Inter"/>
              <a:ea typeface="Inter"/>
              <a:cs typeface="Inter"/>
              <a:sym typeface="Inter"/>
            </a:endParaRPr>
          </a:p>
          <a:p>
            <a:pPr indent="0" lvl="0" marL="0" rtl="0" algn="ctr">
              <a:spcBef>
                <a:spcPts val="0"/>
              </a:spcBef>
              <a:spcAft>
                <a:spcPts val="0"/>
              </a:spcAft>
              <a:buNone/>
            </a:pPr>
            <a:r>
              <a:t/>
            </a:r>
            <a:endParaRPr b="1" sz="1100">
              <a:solidFill>
                <a:schemeClr val="dk1"/>
              </a:solidFill>
              <a:latin typeface="Inter"/>
              <a:ea typeface="Inter"/>
              <a:cs typeface="Inter"/>
              <a:sym typeface="Inter"/>
            </a:endParaRPr>
          </a:p>
          <a:p>
            <a:pPr indent="0" lvl="0" marL="0" rtl="0" algn="ctr">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1" name="Shape 121"/>
        <p:cNvGrpSpPr/>
        <p:nvPr/>
      </p:nvGrpSpPr>
      <p:grpSpPr>
        <a:xfrm>
          <a:off x="0" y="0"/>
          <a:ext cx="0" cy="0"/>
          <a:chOff x="0" y="0"/>
          <a:chExt cx="0" cy="0"/>
        </a:xfrm>
      </p:grpSpPr>
      <p:sp>
        <p:nvSpPr>
          <p:cNvPr id="122" name="Google Shape;122;p17"/>
          <p:cNvSpPr txBox="1"/>
          <p:nvPr/>
        </p:nvSpPr>
        <p:spPr>
          <a:xfrm>
            <a:off x="0" y="3925"/>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2100">
                <a:latin typeface="Plus Jakarta Sans"/>
                <a:ea typeface="Plus Jakarta Sans"/>
                <a:cs typeface="Plus Jakarta Sans"/>
                <a:sym typeface="Plus Jakarta Sans"/>
              </a:rPr>
              <a:t>Family Origin Story and Ways of </a:t>
            </a:r>
            <a:r>
              <a:rPr lang="en" sz="2100">
                <a:latin typeface="Plus Jakarta Sans"/>
                <a:ea typeface="Plus Jakarta Sans"/>
                <a:cs typeface="Plus Jakarta Sans"/>
                <a:sym typeface="Plus Jakarta Sans"/>
              </a:rPr>
              <a:t>Knowing</a:t>
            </a:r>
            <a:endParaRPr sz="2100">
              <a:latin typeface="Plus Jakarta Sans"/>
              <a:ea typeface="Plus Jakarta Sans"/>
              <a:cs typeface="Plus Jakarta Sans"/>
              <a:sym typeface="Plus Jakarta Sans"/>
            </a:endParaRPr>
          </a:p>
        </p:txBody>
      </p:sp>
      <p:pic>
        <p:nvPicPr>
          <p:cNvPr id="123" name="Google Shape;123;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4" name="Google Shape;124;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5" name="Google Shape;125;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6" name="Google Shape;126;p17"/>
          <p:cNvSpPr txBox="1"/>
          <p:nvPr/>
        </p:nvSpPr>
        <p:spPr>
          <a:xfrm>
            <a:off x="812713" y="662547"/>
            <a:ext cx="6281100" cy="4311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300">
                <a:solidFill>
                  <a:schemeClr val="dk1"/>
                </a:solidFill>
                <a:latin typeface="Inter"/>
                <a:ea typeface="Inter"/>
                <a:cs typeface="Inter"/>
                <a:sym typeface="Inter"/>
              </a:rPr>
              <a:t>Coding</a:t>
            </a:r>
            <a:endParaRPr b="1" sz="1300">
              <a:solidFill>
                <a:schemeClr val="dk1"/>
              </a:solidFill>
              <a:latin typeface="Inter"/>
              <a:ea typeface="Inter"/>
              <a:cs typeface="Inter"/>
              <a:sym typeface="Inter"/>
            </a:endParaRPr>
          </a:p>
        </p:txBody>
      </p:sp>
      <p:sp>
        <p:nvSpPr>
          <p:cNvPr id="127" name="Google Shape;127;p17"/>
          <p:cNvSpPr txBox="1"/>
          <p:nvPr/>
        </p:nvSpPr>
        <p:spPr>
          <a:xfrm>
            <a:off x="812725" y="1093900"/>
            <a:ext cx="6281100" cy="5634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Directions</a:t>
            </a:r>
            <a:r>
              <a:rPr lang="en">
                <a:solidFill>
                  <a:schemeClr val="dk1"/>
                </a:solidFill>
                <a:latin typeface="Inter"/>
                <a:ea typeface="Inter"/>
                <a:cs typeface="Inter"/>
                <a:sym typeface="Inter"/>
              </a:rPr>
              <a:t>: </a:t>
            </a:r>
            <a:r>
              <a:rPr b="1" lang="en" sz="1100">
                <a:solidFill>
                  <a:schemeClr val="dk1"/>
                </a:solidFill>
                <a:latin typeface="Inter"/>
                <a:ea typeface="Inter"/>
                <a:cs typeface="Inter"/>
                <a:sym typeface="Inter"/>
              </a:rPr>
              <a:t>Code your transcript</a:t>
            </a:r>
            <a:r>
              <a:rPr lang="en" sz="1100">
                <a:solidFill>
                  <a:schemeClr val="dk1"/>
                </a:solidFill>
                <a:latin typeface="Inter"/>
                <a:ea typeface="Inter"/>
                <a:cs typeface="Inter"/>
                <a:sym typeface="Inter"/>
              </a:rPr>
              <a:t> using the table below. You may either </a:t>
            </a:r>
            <a:r>
              <a:rPr b="1" lang="en" sz="1100">
                <a:solidFill>
                  <a:schemeClr val="dk1"/>
                </a:solidFill>
                <a:latin typeface="Inter"/>
                <a:ea typeface="Inter"/>
                <a:cs typeface="Inter"/>
                <a:sym typeface="Inter"/>
              </a:rPr>
              <a:t>highlight</a:t>
            </a:r>
            <a:r>
              <a:rPr lang="en" sz="1100">
                <a:solidFill>
                  <a:schemeClr val="dk1"/>
                </a:solidFill>
                <a:latin typeface="Inter"/>
                <a:ea typeface="Inter"/>
                <a:cs typeface="Inter"/>
                <a:sym typeface="Inter"/>
              </a:rPr>
              <a:t> sections that match each theme or </a:t>
            </a:r>
            <a:r>
              <a:rPr b="1" lang="en" sz="1100">
                <a:solidFill>
                  <a:schemeClr val="dk1"/>
                </a:solidFill>
                <a:latin typeface="Inter"/>
                <a:ea typeface="Inter"/>
                <a:cs typeface="Inter"/>
                <a:sym typeface="Inter"/>
              </a:rPr>
              <a:t>label</a:t>
            </a:r>
            <a:r>
              <a:rPr lang="en" sz="1100">
                <a:solidFill>
                  <a:schemeClr val="dk1"/>
                </a:solidFill>
                <a:latin typeface="Inter"/>
                <a:ea typeface="Inter"/>
                <a:cs typeface="Inter"/>
                <a:sym typeface="Inter"/>
              </a:rPr>
              <a:t> them directly with the appropriate codes (e.g., OS, WK, CP).</a:t>
            </a:r>
            <a:endParaRPr sz="1000">
              <a:solidFill>
                <a:schemeClr val="dk1"/>
              </a:solidFill>
              <a:latin typeface="Inter"/>
              <a:ea typeface="Inter"/>
              <a:cs typeface="Inter"/>
              <a:sym typeface="Inter"/>
            </a:endParaRPr>
          </a:p>
          <a:p>
            <a:pPr indent="0" lvl="0" marL="0" rtl="0" algn="ctr">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15000"/>
              </a:lnSpc>
              <a:spcBef>
                <a:spcPts val="1200"/>
              </a:spcBef>
              <a:spcAft>
                <a:spcPts val="1200"/>
              </a:spcAft>
              <a:buNone/>
            </a:pPr>
            <a:r>
              <a:t/>
            </a:r>
            <a:endParaRPr sz="1100">
              <a:solidFill>
                <a:schemeClr val="dk1"/>
              </a:solidFill>
              <a:latin typeface="Inter"/>
              <a:ea typeface="Inter"/>
              <a:cs typeface="Inter"/>
              <a:sym typeface="Inter"/>
            </a:endParaRPr>
          </a:p>
        </p:txBody>
      </p:sp>
      <p:graphicFrame>
        <p:nvGraphicFramePr>
          <p:cNvPr id="128" name="Google Shape;128;p17"/>
          <p:cNvGraphicFramePr/>
          <p:nvPr/>
        </p:nvGraphicFramePr>
        <p:xfrm>
          <a:off x="812713" y="1657550"/>
          <a:ext cx="3000000" cy="3000000"/>
        </p:xfrm>
        <a:graphic>
          <a:graphicData uri="http://schemas.openxmlformats.org/drawingml/2006/table">
            <a:tbl>
              <a:tblPr>
                <a:noFill/>
                <a:tableStyleId>{98285EC3-3616-47E6-8CE2-5153A769C365}</a:tableStyleId>
              </a:tblPr>
              <a:tblGrid>
                <a:gridCol w="1921275"/>
                <a:gridCol w="2179925"/>
                <a:gridCol w="2179925"/>
              </a:tblGrid>
              <a:tr h="308000">
                <a:tc>
                  <a:txBody>
                    <a:bodyPr/>
                    <a:lstStyle/>
                    <a:p>
                      <a:pPr indent="0" lvl="0" marL="0" rtl="0" algn="l">
                        <a:spcBef>
                          <a:spcPts val="0"/>
                        </a:spcBef>
                        <a:spcAft>
                          <a:spcPts val="0"/>
                        </a:spcAft>
                        <a:buNone/>
                      </a:pPr>
                      <a:r>
                        <a:rPr b="1" lang="en" sz="1200">
                          <a:latin typeface="Inter"/>
                          <a:ea typeface="Inter"/>
                          <a:cs typeface="Inter"/>
                          <a:sym typeface="Inter"/>
                        </a:rPr>
                        <a:t>Category </a:t>
                      </a:r>
                      <a:endParaRPr b="1" sz="1200">
                        <a:latin typeface="Inter"/>
                        <a:ea typeface="Inter"/>
                        <a:cs typeface="Inter"/>
                        <a:sym typeface="Inter"/>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b="1" lang="en" sz="1200">
                          <a:latin typeface="Inter"/>
                          <a:ea typeface="Inter"/>
                          <a:cs typeface="Inter"/>
                          <a:sym typeface="Inter"/>
                        </a:rPr>
                        <a:t>Code</a:t>
                      </a:r>
                      <a:endParaRPr b="1" sz="1200">
                        <a:latin typeface="Inter"/>
                        <a:ea typeface="Inter"/>
                        <a:cs typeface="Inter"/>
                        <a:sym typeface="Inter"/>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b="1" lang="en" sz="1200">
                          <a:latin typeface="Inter"/>
                          <a:ea typeface="Inter"/>
                          <a:cs typeface="Inter"/>
                          <a:sym typeface="Inter"/>
                        </a:rPr>
                        <a:t>Description</a:t>
                      </a:r>
                      <a:endParaRPr b="1" sz="1200">
                        <a:latin typeface="Inter"/>
                        <a:ea typeface="Inter"/>
                        <a:cs typeface="Inter"/>
                        <a:sym typeface="Inter"/>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solidFill>
                      <a:schemeClr val="lt1"/>
                    </a:solidFill>
                  </a:tcPr>
                </a:tc>
              </a:tr>
              <a:tr h="669975">
                <a:tc>
                  <a:txBody>
                    <a:bodyPr/>
                    <a:lstStyle/>
                    <a:p>
                      <a:pPr indent="0" lvl="0" marL="0" rtl="0" algn="l">
                        <a:spcBef>
                          <a:spcPts val="0"/>
                        </a:spcBef>
                        <a:spcAft>
                          <a:spcPts val="0"/>
                        </a:spcAft>
                        <a:buNone/>
                      </a:pPr>
                      <a:r>
                        <a:rPr b="1" lang="en" sz="1200">
                          <a:latin typeface="Inter"/>
                          <a:ea typeface="Inter"/>
                          <a:cs typeface="Inter"/>
                          <a:sym typeface="Inter"/>
                        </a:rPr>
                        <a:t>Origin Story </a:t>
                      </a:r>
                      <a:endParaRPr b="1" sz="1200">
                        <a:latin typeface="Inter"/>
                        <a:ea typeface="Inter"/>
                        <a:cs typeface="Inter"/>
                        <a:sym typeface="Inter"/>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 sz="1200">
                          <a:latin typeface="Inter"/>
                          <a:ea typeface="Inter"/>
                          <a:cs typeface="Inter"/>
                          <a:sym typeface="Inter"/>
                        </a:rPr>
                        <a:t>OS</a:t>
                      </a:r>
                      <a:endParaRPr sz="1200">
                        <a:latin typeface="Inter"/>
                        <a:ea typeface="Inter"/>
                        <a:cs typeface="Inter"/>
                        <a:sym typeface="Inter"/>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 sz="1200">
                          <a:latin typeface="Inter"/>
                          <a:ea typeface="Inter"/>
                          <a:cs typeface="Inter"/>
                          <a:sym typeface="Inter"/>
                        </a:rPr>
                        <a:t>Migration history, roots, journey to current location and life.</a:t>
                      </a:r>
                      <a:endParaRPr sz="1200">
                        <a:latin typeface="Inter"/>
                        <a:ea typeface="Inter"/>
                        <a:cs typeface="Inter"/>
                        <a:sym typeface="Inter"/>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solidFill>
                      <a:schemeClr val="lt1"/>
                    </a:solidFill>
                  </a:tcPr>
                </a:tc>
              </a:tr>
              <a:tr h="488975">
                <a:tc>
                  <a:txBody>
                    <a:bodyPr/>
                    <a:lstStyle/>
                    <a:p>
                      <a:pPr indent="0" lvl="0" marL="0" rtl="0" algn="l">
                        <a:spcBef>
                          <a:spcPts val="0"/>
                        </a:spcBef>
                        <a:spcAft>
                          <a:spcPts val="0"/>
                        </a:spcAft>
                        <a:buNone/>
                      </a:pPr>
                      <a:r>
                        <a:rPr b="1" lang="en" sz="1200">
                          <a:latin typeface="Inter"/>
                          <a:ea typeface="Inter"/>
                          <a:cs typeface="Inter"/>
                          <a:sym typeface="Inter"/>
                        </a:rPr>
                        <a:t>Cultural Practice</a:t>
                      </a:r>
                      <a:endParaRPr b="1" sz="1200">
                        <a:latin typeface="Inter"/>
                        <a:ea typeface="Inter"/>
                        <a:cs typeface="Inter"/>
                        <a:sym typeface="Inter"/>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 sz="1200">
                          <a:latin typeface="Inter"/>
                          <a:ea typeface="Inter"/>
                          <a:cs typeface="Inter"/>
                          <a:sym typeface="Inter"/>
                        </a:rPr>
                        <a:t>CP</a:t>
                      </a:r>
                      <a:endParaRPr sz="1200">
                        <a:latin typeface="Inter"/>
                        <a:ea typeface="Inter"/>
                        <a:cs typeface="Inter"/>
                        <a:sym typeface="Inter"/>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 sz="1200">
                          <a:latin typeface="Inter"/>
                          <a:ea typeface="Inter"/>
                          <a:cs typeface="Inter"/>
                          <a:sym typeface="Inter"/>
                        </a:rPr>
                        <a:t>Traditions, rituals, food, music, and celebrations.</a:t>
                      </a:r>
                      <a:endParaRPr sz="1200">
                        <a:latin typeface="Inter"/>
                        <a:ea typeface="Inter"/>
                        <a:cs typeface="Inter"/>
                        <a:sym typeface="Inter"/>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solidFill>
                      <a:schemeClr val="lt1"/>
                    </a:solidFill>
                  </a:tcPr>
                </a:tc>
              </a:tr>
              <a:tr h="850950">
                <a:tc>
                  <a:txBody>
                    <a:bodyPr/>
                    <a:lstStyle/>
                    <a:p>
                      <a:pPr indent="0" lvl="0" marL="0" rtl="0" algn="l">
                        <a:spcBef>
                          <a:spcPts val="0"/>
                        </a:spcBef>
                        <a:spcAft>
                          <a:spcPts val="0"/>
                        </a:spcAft>
                        <a:buNone/>
                      </a:pPr>
                      <a:r>
                        <a:rPr b="1" lang="en" sz="1200">
                          <a:latin typeface="Inter"/>
                          <a:ea typeface="Inter"/>
                          <a:cs typeface="Inter"/>
                          <a:sym typeface="Inter"/>
                        </a:rPr>
                        <a:t>Ways of Knowing</a:t>
                      </a:r>
                      <a:endParaRPr b="1" sz="1200">
                        <a:latin typeface="Inter"/>
                        <a:ea typeface="Inter"/>
                        <a:cs typeface="Inter"/>
                        <a:sym typeface="Inter"/>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 sz="1200">
                          <a:latin typeface="Inter"/>
                          <a:ea typeface="Inter"/>
                          <a:cs typeface="Inter"/>
                          <a:sym typeface="Inter"/>
                        </a:rPr>
                        <a:t>WK</a:t>
                      </a:r>
                      <a:endParaRPr sz="1200">
                        <a:latin typeface="Inter"/>
                        <a:ea typeface="Inter"/>
                        <a:cs typeface="Inter"/>
                        <a:sym typeface="Inter"/>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 sz="1200">
                          <a:latin typeface="Inter"/>
                          <a:ea typeface="Inter"/>
                          <a:cs typeface="Inter"/>
                          <a:sym typeface="Inter"/>
                        </a:rPr>
                        <a:t>Oral stories, land-based learning, spiritual knowledge. Family values, sayings, ethics, or views about the world</a:t>
                      </a:r>
                      <a:endParaRPr sz="1200">
                        <a:latin typeface="Inter"/>
                        <a:ea typeface="Inter"/>
                        <a:cs typeface="Inter"/>
                        <a:sym typeface="Inter"/>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solidFill>
                      <a:schemeClr val="lt1"/>
                    </a:solidFill>
                  </a:tcPr>
                </a:tc>
              </a:tr>
              <a:tr h="669975">
                <a:tc>
                  <a:txBody>
                    <a:bodyPr/>
                    <a:lstStyle/>
                    <a:p>
                      <a:pPr indent="0" lvl="0" marL="0" rtl="0" algn="l">
                        <a:spcBef>
                          <a:spcPts val="0"/>
                        </a:spcBef>
                        <a:spcAft>
                          <a:spcPts val="0"/>
                        </a:spcAft>
                        <a:buNone/>
                      </a:pPr>
                      <a:r>
                        <a:rPr b="1" lang="en" sz="1200">
                          <a:latin typeface="Inter"/>
                          <a:ea typeface="Inter"/>
                          <a:cs typeface="Inter"/>
                          <a:sym typeface="Inter"/>
                        </a:rPr>
                        <a:t>Resilience and Adaptation</a:t>
                      </a:r>
                      <a:endParaRPr b="1" sz="1200">
                        <a:latin typeface="Inter"/>
                        <a:ea typeface="Inter"/>
                        <a:cs typeface="Inter"/>
                        <a:sym typeface="Inter"/>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 sz="1200">
                          <a:latin typeface="Inter"/>
                          <a:ea typeface="Inter"/>
                          <a:cs typeface="Inter"/>
                          <a:sym typeface="Inter"/>
                        </a:rPr>
                        <a:t>RA</a:t>
                      </a:r>
                      <a:endParaRPr sz="1200">
                        <a:latin typeface="Inter"/>
                        <a:ea typeface="Inter"/>
                        <a:cs typeface="Inter"/>
                        <a:sym typeface="Inter"/>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 sz="1200">
                          <a:latin typeface="Inter"/>
                          <a:ea typeface="Inter"/>
                          <a:cs typeface="Inter"/>
                          <a:sym typeface="Inter"/>
                        </a:rPr>
                        <a:t>Overcoming hardship, community strength, wisdom in challenge.</a:t>
                      </a:r>
                      <a:endParaRPr sz="1200">
                        <a:latin typeface="Inter"/>
                        <a:ea typeface="Inter"/>
                        <a:cs typeface="Inter"/>
                        <a:sym typeface="Inter"/>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solidFill>
                      <a:schemeClr val="lt1"/>
                    </a:solidFill>
                  </a:tcPr>
                </a:tc>
              </a:tr>
              <a:tr h="669975">
                <a:tc>
                  <a:txBody>
                    <a:bodyPr/>
                    <a:lstStyle/>
                    <a:p>
                      <a:pPr indent="0" lvl="0" marL="0" rtl="0" algn="l">
                        <a:spcBef>
                          <a:spcPts val="0"/>
                        </a:spcBef>
                        <a:spcAft>
                          <a:spcPts val="0"/>
                        </a:spcAft>
                        <a:buNone/>
                      </a:pPr>
                      <a:r>
                        <a:rPr b="1" lang="en" sz="1200">
                          <a:latin typeface="Inter"/>
                          <a:ea typeface="Inter"/>
                          <a:cs typeface="Inter"/>
                          <a:sym typeface="Inter"/>
                        </a:rPr>
                        <a:t>Historical Thinking Skill: Causation</a:t>
                      </a:r>
                      <a:endParaRPr b="1" sz="1200">
                        <a:latin typeface="Inter"/>
                        <a:ea typeface="Inter"/>
                        <a:cs typeface="Inter"/>
                        <a:sym typeface="Inter"/>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 sz="1200">
                          <a:latin typeface="Inter"/>
                          <a:ea typeface="Inter"/>
                          <a:cs typeface="Inter"/>
                          <a:sym typeface="Inter"/>
                        </a:rPr>
                        <a:t>C</a:t>
                      </a:r>
                      <a:endParaRPr sz="1200">
                        <a:latin typeface="Inter"/>
                        <a:ea typeface="Inter"/>
                        <a:cs typeface="Inter"/>
                        <a:sym typeface="Inter"/>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 sz="1200">
                          <a:latin typeface="Inter"/>
                          <a:ea typeface="Inter"/>
                          <a:cs typeface="Inter"/>
                          <a:sym typeface="Inter"/>
                        </a:rPr>
                        <a:t>What caused something to happen? Look for reasons or explanations.</a:t>
                      </a:r>
                      <a:endParaRPr sz="1200">
                        <a:latin typeface="Inter"/>
                        <a:ea typeface="Inter"/>
                        <a:cs typeface="Inter"/>
                        <a:sym typeface="Inter"/>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solidFill>
                      <a:schemeClr val="lt1"/>
                    </a:solidFill>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2" name="Shape 132"/>
        <p:cNvGrpSpPr/>
        <p:nvPr/>
      </p:nvGrpSpPr>
      <p:grpSpPr>
        <a:xfrm>
          <a:off x="0" y="0"/>
          <a:ext cx="0" cy="0"/>
          <a:chOff x="0" y="0"/>
          <a:chExt cx="0" cy="0"/>
        </a:xfrm>
      </p:grpSpPr>
      <p:sp>
        <p:nvSpPr>
          <p:cNvPr id="133" name="Google Shape;133;p18"/>
          <p:cNvSpPr txBox="1"/>
          <p:nvPr/>
        </p:nvSpPr>
        <p:spPr>
          <a:xfrm>
            <a:off x="0" y="3925"/>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2100">
                <a:solidFill>
                  <a:schemeClr val="dk1"/>
                </a:solidFill>
                <a:latin typeface="Plus Jakarta Sans"/>
                <a:ea typeface="Plus Jakarta Sans"/>
                <a:cs typeface="Plus Jakarta Sans"/>
                <a:sym typeface="Plus Jakarta Sans"/>
              </a:rPr>
              <a:t>Family Origin Story and Ways of Knowing</a:t>
            </a:r>
            <a:endParaRPr sz="1900">
              <a:latin typeface="Halant"/>
              <a:ea typeface="Halant"/>
              <a:cs typeface="Halant"/>
              <a:sym typeface="Halant"/>
            </a:endParaRPr>
          </a:p>
        </p:txBody>
      </p:sp>
      <p:pic>
        <p:nvPicPr>
          <p:cNvPr id="134" name="Google Shape;134;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5" name="Google Shape;135;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6" name="Google Shape;136;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37" name="Google Shape;137;p18"/>
          <p:cNvSpPr txBox="1"/>
          <p:nvPr/>
        </p:nvSpPr>
        <p:spPr>
          <a:xfrm>
            <a:off x="812713" y="586347"/>
            <a:ext cx="6281100" cy="4311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300">
                <a:solidFill>
                  <a:schemeClr val="dk1"/>
                </a:solidFill>
                <a:latin typeface="Inter"/>
                <a:ea typeface="Inter"/>
                <a:cs typeface="Inter"/>
                <a:sym typeface="Inter"/>
              </a:rPr>
              <a:t>Post Interview Reflection</a:t>
            </a:r>
            <a:endParaRPr b="1" sz="1300">
              <a:solidFill>
                <a:schemeClr val="dk1"/>
              </a:solidFill>
              <a:latin typeface="Inter"/>
              <a:ea typeface="Inter"/>
              <a:cs typeface="Inter"/>
              <a:sym typeface="Inter"/>
            </a:endParaRPr>
          </a:p>
        </p:txBody>
      </p:sp>
      <p:sp>
        <p:nvSpPr>
          <p:cNvPr id="138" name="Google Shape;138;p18"/>
          <p:cNvSpPr txBox="1"/>
          <p:nvPr/>
        </p:nvSpPr>
        <p:spPr>
          <a:xfrm>
            <a:off x="812725" y="1017700"/>
            <a:ext cx="6281100" cy="10425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Directions</a:t>
            </a:r>
            <a:r>
              <a:rPr lang="en">
                <a:solidFill>
                  <a:schemeClr val="dk1"/>
                </a:solidFill>
                <a:latin typeface="Inter"/>
                <a:ea typeface="Inter"/>
                <a:cs typeface="Inter"/>
                <a:sym typeface="Inter"/>
              </a:rPr>
              <a:t>:</a:t>
            </a:r>
            <a:r>
              <a:rPr lang="en" sz="1000">
                <a:solidFill>
                  <a:schemeClr val="dk1"/>
                </a:solidFill>
                <a:latin typeface="Inter"/>
                <a:ea typeface="Inter"/>
                <a:cs typeface="Inter"/>
                <a:sym typeface="Inter"/>
              </a:rPr>
              <a:t> R</a:t>
            </a:r>
            <a:r>
              <a:rPr lang="en" sz="1000">
                <a:solidFill>
                  <a:schemeClr val="dk1"/>
                </a:solidFill>
                <a:latin typeface="Inter"/>
                <a:ea typeface="Inter"/>
                <a:cs typeface="Inter"/>
                <a:sym typeface="Inter"/>
              </a:rPr>
              <a:t>eflect on what you learned from your interview. Choose </a:t>
            </a:r>
            <a:r>
              <a:rPr b="1" lang="en" sz="1000">
                <a:solidFill>
                  <a:schemeClr val="dk1"/>
                </a:solidFill>
                <a:latin typeface="Inter"/>
                <a:ea typeface="Inter"/>
                <a:cs typeface="Inter"/>
                <a:sym typeface="Inter"/>
              </a:rPr>
              <a:t>at least one question from each section</a:t>
            </a:r>
            <a:r>
              <a:rPr lang="en" sz="1000">
                <a:solidFill>
                  <a:schemeClr val="dk1"/>
                </a:solidFill>
                <a:latin typeface="Inter"/>
                <a:ea typeface="Inter"/>
                <a:cs typeface="Inter"/>
                <a:sym typeface="Inter"/>
              </a:rPr>
              <a:t> of the </a:t>
            </a:r>
            <a:r>
              <a:rPr i="1" lang="en" sz="1000">
                <a:solidFill>
                  <a:schemeClr val="dk1"/>
                </a:solidFill>
                <a:latin typeface="Inter"/>
                <a:ea typeface="Inter"/>
                <a:cs typeface="Inter"/>
                <a:sym typeface="Inter"/>
              </a:rPr>
              <a:t>Post-Interview Reflection</a:t>
            </a:r>
            <a:r>
              <a:rPr lang="en" sz="1000">
                <a:solidFill>
                  <a:schemeClr val="dk1"/>
                </a:solidFill>
                <a:latin typeface="Inter"/>
                <a:ea typeface="Inter"/>
                <a:cs typeface="Inter"/>
                <a:sym typeface="Inter"/>
              </a:rPr>
              <a:t> to answer.</a:t>
            </a:r>
            <a:endParaRPr sz="1000">
              <a:solidFill>
                <a:schemeClr val="dk1"/>
              </a:solidFill>
              <a:latin typeface="Inter"/>
              <a:ea typeface="Inter"/>
              <a:cs typeface="Inter"/>
              <a:sym typeface="Inter"/>
            </a:endParaRPr>
          </a:p>
          <a:p>
            <a:pPr indent="0" lvl="0" marL="0" rtl="0" algn="l">
              <a:lnSpc>
                <a:spcPct val="115000"/>
              </a:lnSpc>
              <a:spcBef>
                <a:spcPts val="1200"/>
              </a:spcBef>
              <a:spcAft>
                <a:spcPts val="0"/>
              </a:spcAft>
              <a:buNone/>
            </a:pPr>
            <a:r>
              <a:rPr lang="en" sz="1000">
                <a:solidFill>
                  <a:schemeClr val="dk1"/>
                </a:solidFill>
                <a:latin typeface="Inter"/>
                <a:ea typeface="Inter"/>
                <a:cs typeface="Inter"/>
                <a:sym typeface="Inter"/>
              </a:rPr>
              <a:t>You may first write out your thoughts in the note section below, but you are </a:t>
            </a:r>
            <a:r>
              <a:rPr b="1" lang="en" sz="1000">
                <a:solidFill>
                  <a:schemeClr val="dk1"/>
                </a:solidFill>
                <a:latin typeface="Inter"/>
                <a:ea typeface="Inter"/>
                <a:cs typeface="Inter"/>
                <a:sym typeface="Inter"/>
              </a:rPr>
              <a:t>required to record your final reflection</a:t>
            </a:r>
            <a:r>
              <a:rPr lang="en" sz="1000">
                <a:solidFill>
                  <a:schemeClr val="dk1"/>
                </a:solidFill>
                <a:latin typeface="Inter"/>
                <a:ea typeface="Inter"/>
                <a:cs typeface="Inter"/>
                <a:sym typeface="Inter"/>
              </a:rPr>
              <a:t> (audio or video format).</a:t>
            </a:r>
            <a:endParaRPr sz="1000">
              <a:solidFill>
                <a:schemeClr val="dk1"/>
              </a:solidFill>
              <a:latin typeface="Inter"/>
              <a:ea typeface="Inter"/>
              <a:cs typeface="Inter"/>
              <a:sym typeface="Inter"/>
            </a:endParaRPr>
          </a:p>
          <a:p>
            <a:pPr indent="0" lvl="0" marL="0" rtl="0" algn="ctr">
              <a:spcBef>
                <a:spcPts val="1200"/>
              </a:spcBef>
              <a:spcAft>
                <a:spcPts val="0"/>
              </a:spcAft>
              <a:buNone/>
            </a:pPr>
            <a:r>
              <a:t/>
            </a:r>
            <a:endParaRPr b="1" sz="1100">
              <a:solidFill>
                <a:schemeClr val="dk1"/>
              </a:solidFill>
              <a:latin typeface="Inter"/>
              <a:ea typeface="Inter"/>
              <a:cs typeface="Inter"/>
              <a:sym typeface="Inter"/>
            </a:endParaRPr>
          </a:p>
          <a:p>
            <a:pPr indent="0" lvl="0" marL="0" rtl="0" algn="l">
              <a:lnSpc>
                <a:spcPct val="115000"/>
              </a:lnSpc>
              <a:spcBef>
                <a:spcPts val="1200"/>
              </a:spcBef>
              <a:spcAft>
                <a:spcPts val="1200"/>
              </a:spcAft>
              <a:buNone/>
            </a:pPr>
            <a:r>
              <a:t/>
            </a:r>
            <a:endParaRPr sz="1100">
              <a:solidFill>
                <a:schemeClr val="dk1"/>
              </a:solidFill>
              <a:latin typeface="Inter"/>
              <a:ea typeface="Inter"/>
              <a:cs typeface="Inter"/>
              <a:sym typeface="Inter"/>
            </a:endParaRPr>
          </a:p>
        </p:txBody>
      </p:sp>
      <p:sp>
        <p:nvSpPr>
          <p:cNvPr id="139" name="Google Shape;139;p18"/>
          <p:cNvSpPr txBox="1"/>
          <p:nvPr/>
        </p:nvSpPr>
        <p:spPr>
          <a:xfrm>
            <a:off x="812725" y="2060200"/>
            <a:ext cx="6281100" cy="51306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050">
                <a:solidFill>
                  <a:schemeClr val="dk1"/>
                </a:solidFill>
                <a:latin typeface="Inter"/>
                <a:ea typeface="Inter"/>
                <a:cs typeface="Inter"/>
                <a:sym typeface="Inter"/>
              </a:rPr>
              <a:t>Origin Stories: </a:t>
            </a:r>
            <a:endParaRPr sz="1050">
              <a:solidFill>
                <a:schemeClr val="dk1"/>
              </a:solidFill>
              <a:latin typeface="Inter"/>
              <a:ea typeface="Inter"/>
              <a:cs typeface="Inter"/>
              <a:sym typeface="Inter"/>
            </a:endParaRPr>
          </a:p>
          <a:p>
            <a:pPr indent="-295275" lvl="0" marL="4572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How does my family or community’s origin story connect to the Indigenous origin stories and ways of knowing we studied?</a:t>
            </a:r>
            <a:endParaRPr sz="1050">
              <a:solidFill>
                <a:schemeClr val="dk1"/>
              </a:solidFill>
              <a:latin typeface="Inter"/>
              <a:ea typeface="Inter"/>
              <a:cs typeface="Inter"/>
              <a:sym typeface="Inter"/>
            </a:endParaRPr>
          </a:p>
          <a:p>
            <a:pPr indent="-295275" lvl="0" marL="4572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What events or conditions shaped my family’s journey (e.g., war, opportunity, displacement)? How do these experiences connect to themes we explored in class?</a:t>
            </a:r>
            <a:endParaRPr sz="10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50">
                <a:solidFill>
                  <a:schemeClr val="dk1"/>
                </a:solidFill>
                <a:latin typeface="Inter"/>
                <a:ea typeface="Inter"/>
                <a:cs typeface="Inter"/>
                <a:sym typeface="Inter"/>
              </a:rPr>
              <a:t>Ways of Knowing:</a:t>
            </a:r>
            <a:endParaRPr b="1" sz="1050">
              <a:solidFill>
                <a:schemeClr val="dk1"/>
              </a:solidFill>
              <a:latin typeface="Inter"/>
              <a:ea typeface="Inter"/>
              <a:cs typeface="Inter"/>
              <a:sym typeface="Inter"/>
            </a:endParaRPr>
          </a:p>
          <a:p>
            <a:pPr indent="-295275" lvl="0" marL="4572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Which story from your interview stood out most? What lesson, value, or piece of history did it share, and how does that compare to Indigenous oral traditions or ways of knowing?</a:t>
            </a:r>
            <a:endParaRPr sz="1050">
              <a:solidFill>
                <a:schemeClr val="dk1"/>
              </a:solidFill>
              <a:latin typeface="Inter"/>
              <a:ea typeface="Inter"/>
              <a:cs typeface="Inter"/>
              <a:sym typeface="Inter"/>
            </a:endParaRPr>
          </a:p>
          <a:p>
            <a:pPr indent="-295275" lvl="0" marL="4572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How has my family’s origin story or generational wisdom shaped their beliefs—and how has it shaped mine?</a:t>
            </a:r>
            <a:endParaRPr sz="1050">
              <a:solidFill>
                <a:schemeClr val="dk1"/>
              </a:solidFill>
              <a:latin typeface="Inter"/>
              <a:ea typeface="Inter"/>
              <a:cs typeface="Inter"/>
              <a:sym typeface="Inter"/>
            </a:endParaRPr>
          </a:p>
          <a:p>
            <a:pPr indent="0" lvl="0" marL="457200" rtl="0" algn="l">
              <a:spcBef>
                <a:spcPts val="0"/>
              </a:spcBef>
              <a:spcAft>
                <a:spcPts val="0"/>
              </a:spcAft>
              <a:buNone/>
            </a:pPr>
            <a:r>
              <a:t/>
            </a:r>
            <a:endParaRPr sz="1050">
              <a:solidFill>
                <a:schemeClr val="dk1"/>
              </a:solidFill>
              <a:latin typeface="Inter"/>
              <a:ea typeface="Inter"/>
              <a:cs typeface="Inter"/>
              <a:sym typeface="Inter"/>
            </a:endParaRPr>
          </a:p>
          <a:p>
            <a:pPr indent="0" lvl="0" marL="0" rtl="0" algn="l">
              <a:spcBef>
                <a:spcPts val="0"/>
              </a:spcBef>
              <a:spcAft>
                <a:spcPts val="0"/>
              </a:spcAft>
              <a:buNone/>
            </a:pPr>
            <a:r>
              <a:rPr b="1" lang="en" sz="1050">
                <a:solidFill>
                  <a:schemeClr val="dk1"/>
                </a:solidFill>
                <a:latin typeface="Inter"/>
                <a:ea typeface="Inter"/>
                <a:cs typeface="Inter"/>
                <a:sym typeface="Inter"/>
              </a:rPr>
              <a:t>Cultural Practice and Preservation</a:t>
            </a:r>
            <a:endParaRPr b="1" sz="1050">
              <a:solidFill>
                <a:schemeClr val="dk1"/>
              </a:solidFill>
              <a:latin typeface="Inter"/>
              <a:ea typeface="Inter"/>
              <a:cs typeface="Inter"/>
              <a:sym typeface="Inter"/>
            </a:endParaRPr>
          </a:p>
          <a:p>
            <a:pPr indent="-295275" lvl="0" marL="4572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How does your family preserve and pass down culture or heritage, and how does this compare to Indigenous practices we studied?</a:t>
            </a:r>
            <a:endParaRPr sz="1050">
              <a:solidFill>
                <a:schemeClr val="dk1"/>
              </a:solidFill>
              <a:latin typeface="Inter"/>
              <a:ea typeface="Inter"/>
              <a:cs typeface="Inter"/>
              <a:sym typeface="Inter"/>
            </a:endParaRPr>
          </a:p>
          <a:p>
            <a:pPr indent="-295275" lvl="0" marL="4572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What do your family’s cultural traditions help you remember, protect, or celebrate? How does this relate to the purpose behind Indigenous storytelling, ceremony, or land-based learning?</a:t>
            </a:r>
            <a:endParaRPr sz="10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50">
                <a:solidFill>
                  <a:schemeClr val="dk1"/>
                </a:solidFill>
                <a:latin typeface="Inter"/>
                <a:ea typeface="Inter"/>
                <a:cs typeface="Inter"/>
                <a:sym typeface="Inter"/>
              </a:rPr>
              <a:t>Strength and Resilience</a:t>
            </a:r>
            <a:endParaRPr b="1" sz="1050">
              <a:solidFill>
                <a:schemeClr val="dk1"/>
              </a:solidFill>
              <a:latin typeface="Inter"/>
              <a:ea typeface="Inter"/>
              <a:cs typeface="Inter"/>
              <a:sym typeface="Inter"/>
            </a:endParaRPr>
          </a:p>
          <a:p>
            <a:pPr indent="-295275" lvl="0" marL="4572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How did cultural teachings or community support help your family overcome a challenge or hardship?</a:t>
            </a:r>
            <a:endParaRPr sz="1050">
              <a:solidFill>
                <a:schemeClr val="dk1"/>
              </a:solidFill>
              <a:latin typeface="Inter"/>
              <a:ea typeface="Inter"/>
              <a:cs typeface="Inter"/>
              <a:sym typeface="Inter"/>
            </a:endParaRPr>
          </a:p>
          <a:p>
            <a:pPr indent="-295275" lvl="0" marL="4572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How does your family’s response to adversity compare to those of Indigenous communities we learned about?</a:t>
            </a:r>
            <a:endParaRPr sz="10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0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50">
                <a:solidFill>
                  <a:schemeClr val="dk1"/>
                </a:solidFill>
                <a:latin typeface="Inter"/>
                <a:ea typeface="Inter"/>
                <a:cs typeface="Inter"/>
                <a:sym typeface="Inter"/>
              </a:rPr>
              <a:t>General</a:t>
            </a:r>
            <a:endParaRPr b="1" sz="1050">
              <a:solidFill>
                <a:schemeClr val="dk1"/>
              </a:solidFill>
              <a:latin typeface="Inter"/>
              <a:ea typeface="Inter"/>
              <a:cs typeface="Inter"/>
              <a:sym typeface="Inter"/>
            </a:endParaRPr>
          </a:p>
          <a:p>
            <a:pPr indent="-295275" lvl="0" marL="4572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What new insights did you gain from listening to your family’s story, and how has this experience changed the way you think about your identity, history, and culture?</a:t>
            </a:r>
            <a:endParaRPr sz="1050">
              <a:solidFill>
                <a:schemeClr val="dk1"/>
              </a:solidFill>
              <a:latin typeface="Inter"/>
              <a:ea typeface="Inter"/>
              <a:cs typeface="Inter"/>
              <a:sym typeface="Inter"/>
            </a:endParaRPr>
          </a:p>
          <a:p>
            <a:pPr indent="-295275" lvl="0" marL="457200" rtl="0" algn="l">
              <a:spcBef>
                <a:spcPts val="0"/>
              </a:spcBef>
              <a:spcAft>
                <a:spcPts val="0"/>
              </a:spcAft>
              <a:buClr>
                <a:schemeClr val="dk1"/>
              </a:buClr>
              <a:buSzPts val="1050"/>
              <a:buFont typeface="Inter"/>
              <a:buChar char="●"/>
            </a:pPr>
            <a:r>
              <a:rPr lang="en" sz="1050">
                <a:solidFill>
                  <a:schemeClr val="dk1"/>
                </a:solidFill>
                <a:latin typeface="Inter"/>
                <a:ea typeface="Inter"/>
                <a:cs typeface="Inter"/>
                <a:sym typeface="Inter"/>
              </a:rPr>
              <a:t>How did hearing your family’s story change the way you think about history? What surprised, moved, or challenged you most during the interview?</a:t>
            </a:r>
            <a:endParaRPr b="1" sz="1050">
              <a:solidFill>
                <a:schemeClr val="dk1"/>
              </a:solidFill>
              <a:latin typeface="Inter"/>
              <a:ea typeface="Inter"/>
              <a:cs typeface="Inter"/>
              <a:sym typeface="Inter"/>
            </a:endParaRPr>
          </a:p>
        </p:txBody>
      </p:sp>
      <p:sp>
        <p:nvSpPr>
          <p:cNvPr id="140" name="Google Shape;140;p18"/>
          <p:cNvSpPr txBox="1"/>
          <p:nvPr/>
        </p:nvSpPr>
        <p:spPr>
          <a:xfrm>
            <a:off x="812713" y="7300897"/>
            <a:ext cx="6281100" cy="4311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300">
                <a:solidFill>
                  <a:schemeClr val="dk1"/>
                </a:solidFill>
                <a:latin typeface="Inter"/>
                <a:ea typeface="Inter"/>
                <a:cs typeface="Inter"/>
                <a:sym typeface="Inter"/>
              </a:rPr>
              <a:t>Notes</a:t>
            </a:r>
            <a:endParaRPr b="1" sz="1300">
              <a:solidFill>
                <a:schemeClr val="dk1"/>
              </a:solidFill>
              <a:latin typeface="Inter"/>
              <a:ea typeface="Inter"/>
              <a:cs typeface="Inter"/>
              <a:sym typeface="Inter"/>
            </a:endParaRPr>
          </a:p>
        </p:txBody>
      </p:sp>
      <p:sp>
        <p:nvSpPr>
          <p:cNvPr id="141" name="Google Shape;141;p18"/>
          <p:cNvSpPr txBox="1"/>
          <p:nvPr/>
        </p:nvSpPr>
        <p:spPr>
          <a:xfrm>
            <a:off x="812725" y="7732000"/>
            <a:ext cx="6281100" cy="14844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t/>
            </a:r>
            <a:endParaRPr b="1"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solidFill>
                <a:schemeClr val="dk1"/>
              </a:solidFill>
              <a:latin typeface="Inter"/>
              <a:ea typeface="Inter"/>
              <a:cs typeface="Inter"/>
              <a:sym typeface="Inter"/>
            </a:endParaRPr>
          </a:p>
          <a:p>
            <a:pPr indent="0" lvl="0" marL="0" rtl="0" algn="ctr">
              <a:spcBef>
                <a:spcPts val="0"/>
              </a:spcBef>
              <a:spcAft>
                <a:spcPts val="0"/>
              </a:spcAft>
              <a:buNone/>
            </a:pPr>
            <a:r>
              <a:t/>
            </a:r>
            <a:endParaRPr b="1" sz="1300">
              <a:solidFill>
                <a:schemeClr val="dk1"/>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5" name="Shape 145"/>
        <p:cNvGrpSpPr/>
        <p:nvPr/>
      </p:nvGrpSpPr>
      <p:grpSpPr>
        <a:xfrm>
          <a:off x="0" y="0"/>
          <a:ext cx="0" cy="0"/>
          <a:chOff x="0" y="0"/>
          <a:chExt cx="0" cy="0"/>
        </a:xfrm>
      </p:grpSpPr>
      <p:sp>
        <p:nvSpPr>
          <p:cNvPr id="146" name="Google Shape;146;p19"/>
          <p:cNvSpPr txBox="1"/>
          <p:nvPr/>
        </p:nvSpPr>
        <p:spPr>
          <a:xfrm>
            <a:off x="0" y="3925"/>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2100">
                <a:solidFill>
                  <a:schemeClr val="dk1"/>
                </a:solidFill>
                <a:latin typeface="Plus Jakarta Sans"/>
                <a:ea typeface="Plus Jakarta Sans"/>
                <a:cs typeface="Plus Jakarta Sans"/>
                <a:sym typeface="Plus Jakarta Sans"/>
              </a:rPr>
              <a:t>Family Origin Story and Ways of Knowing</a:t>
            </a:r>
            <a:endParaRPr sz="1900">
              <a:latin typeface="Halant"/>
              <a:ea typeface="Halant"/>
              <a:cs typeface="Halant"/>
              <a:sym typeface="Halant"/>
            </a:endParaRPr>
          </a:p>
        </p:txBody>
      </p:sp>
      <p:pic>
        <p:nvPicPr>
          <p:cNvPr id="147" name="Google Shape;147;p1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8" name="Google Shape;148;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9" name="Google Shape;149;p1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50" name="Google Shape;150;p19"/>
          <p:cNvSpPr txBox="1"/>
          <p:nvPr/>
        </p:nvSpPr>
        <p:spPr>
          <a:xfrm>
            <a:off x="812725" y="662800"/>
            <a:ext cx="6281100" cy="4680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300">
                <a:solidFill>
                  <a:schemeClr val="dk1"/>
                </a:solidFill>
                <a:latin typeface="Inter"/>
                <a:ea typeface="Inter"/>
                <a:cs typeface="Inter"/>
                <a:sym typeface="Inter"/>
              </a:rPr>
              <a:t>Notes (Continued)</a:t>
            </a:r>
            <a:endParaRPr b="1" sz="1300">
              <a:solidFill>
                <a:schemeClr val="dk1"/>
              </a:solidFill>
              <a:latin typeface="Inter"/>
              <a:ea typeface="Inter"/>
              <a:cs typeface="Inter"/>
              <a:sym typeface="Inter"/>
            </a:endParaRPr>
          </a:p>
        </p:txBody>
      </p:sp>
      <p:sp>
        <p:nvSpPr>
          <p:cNvPr id="151" name="Google Shape;151;p19"/>
          <p:cNvSpPr txBox="1"/>
          <p:nvPr/>
        </p:nvSpPr>
        <p:spPr>
          <a:xfrm>
            <a:off x="812738" y="1130742"/>
            <a:ext cx="6281100" cy="79041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t/>
            </a:r>
            <a:endParaRPr b="1" sz="1300">
              <a:solidFill>
                <a:schemeClr val="dk1"/>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sp>
        <p:nvSpPr>
          <p:cNvPr id="156" name="Google Shape;156;p20"/>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Origin Stories and Ways of Knowing End-of-Unit Project:</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100">
                <a:solidFill>
                  <a:schemeClr val="dk1"/>
                </a:solidFill>
                <a:latin typeface="Plus Jakarta Sans"/>
                <a:ea typeface="Plus Jakarta Sans"/>
                <a:cs typeface="Plus Jakarta Sans"/>
                <a:sym typeface="Plus Jakarta Sans"/>
              </a:rPr>
              <a:t>Famil</a:t>
            </a:r>
            <a:r>
              <a:rPr lang="en" sz="2100">
                <a:solidFill>
                  <a:schemeClr val="dk1"/>
                </a:solidFill>
                <a:latin typeface="Plus Jakarta Sans"/>
                <a:ea typeface="Plus Jakarta Sans"/>
                <a:cs typeface="Plus Jakarta Sans"/>
                <a:sym typeface="Plus Jakarta Sans"/>
              </a:rPr>
              <a:t>y Interview and Oral Reflection (Exemplar)</a:t>
            </a:r>
            <a:endParaRPr sz="1900">
              <a:solidFill>
                <a:schemeClr val="dk1"/>
              </a:solidFill>
              <a:latin typeface="Halant"/>
              <a:ea typeface="Halant"/>
              <a:cs typeface="Halant"/>
              <a:sym typeface="Halant"/>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57" name="Google Shape;157;p20"/>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58" name="Google Shape;158;p20"/>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59" name="Google Shape;159;p20"/>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0" name="Google Shape;160;p20"/>
          <p:cNvPicPr preferRelativeResize="0"/>
          <p:nvPr/>
        </p:nvPicPr>
        <p:blipFill>
          <a:blip r:embed="rId4">
            <a:alphaModFix/>
          </a:blip>
          <a:stretch>
            <a:fillRect/>
          </a:stretch>
        </p:blipFill>
        <p:spPr>
          <a:xfrm>
            <a:off x="216272" y="110272"/>
            <a:ext cx="1056536" cy="438114"/>
          </a:xfrm>
          <a:prstGeom prst="rect">
            <a:avLst/>
          </a:prstGeom>
          <a:noFill/>
          <a:ln>
            <a:noFill/>
          </a:ln>
        </p:spPr>
      </p:pic>
      <p:sp>
        <p:nvSpPr>
          <p:cNvPr id="161" name="Google Shape;161;p20"/>
          <p:cNvSpPr txBox="1"/>
          <p:nvPr/>
        </p:nvSpPr>
        <p:spPr>
          <a:xfrm>
            <a:off x="835338" y="1086609"/>
            <a:ext cx="6281100" cy="431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300">
                <a:solidFill>
                  <a:schemeClr val="dk1"/>
                </a:solidFill>
                <a:latin typeface="Inter"/>
                <a:ea typeface="Inter"/>
                <a:cs typeface="Inter"/>
                <a:sym typeface="Inter"/>
              </a:rPr>
              <a:t>Conduct Interview</a:t>
            </a:r>
            <a:endParaRPr b="1" sz="1300">
              <a:solidFill>
                <a:schemeClr val="dk1"/>
              </a:solidFill>
              <a:latin typeface="Inter"/>
              <a:ea typeface="Inter"/>
              <a:cs typeface="Inter"/>
              <a:sym typeface="Inter"/>
            </a:endParaRPr>
          </a:p>
        </p:txBody>
      </p:sp>
      <p:sp>
        <p:nvSpPr>
          <p:cNvPr id="162" name="Google Shape;162;p20"/>
          <p:cNvSpPr txBox="1"/>
          <p:nvPr/>
        </p:nvSpPr>
        <p:spPr>
          <a:xfrm>
            <a:off x="835350" y="1517975"/>
            <a:ext cx="6281100" cy="971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chemeClr val="dk1"/>
                </a:solidFill>
                <a:latin typeface="Inter"/>
                <a:ea typeface="Inter"/>
                <a:cs typeface="Inter"/>
                <a:sym typeface="Inter"/>
              </a:rPr>
              <a:t>Directions</a:t>
            </a:r>
            <a:r>
              <a:rPr lang="en" sz="1000">
                <a:solidFill>
                  <a:schemeClr val="dk1"/>
                </a:solidFill>
                <a:latin typeface="Inter"/>
                <a:ea typeface="Inter"/>
                <a:cs typeface="Inter"/>
                <a:sym typeface="Inter"/>
              </a:rPr>
              <a:t>: </a:t>
            </a:r>
            <a:r>
              <a:rPr b="1" lang="en" sz="1000">
                <a:solidFill>
                  <a:schemeClr val="dk1"/>
                </a:solidFill>
                <a:latin typeface="Inter"/>
                <a:ea typeface="Inter"/>
                <a:cs typeface="Inter"/>
                <a:sym typeface="Inter"/>
              </a:rPr>
              <a:t>Ask</a:t>
            </a:r>
            <a:r>
              <a:rPr lang="en" sz="1000">
                <a:solidFill>
                  <a:schemeClr val="dk1"/>
                </a:solidFill>
                <a:latin typeface="Inter"/>
                <a:ea typeface="Inter"/>
                <a:cs typeface="Inter"/>
                <a:sym typeface="Inter"/>
              </a:rPr>
              <a:t> for permission to </a:t>
            </a:r>
            <a:r>
              <a:rPr b="1" lang="en" sz="1000">
                <a:solidFill>
                  <a:schemeClr val="dk1"/>
                </a:solidFill>
                <a:latin typeface="Inter"/>
                <a:ea typeface="Inter"/>
                <a:cs typeface="Inter"/>
                <a:sym typeface="Inter"/>
              </a:rPr>
              <a:t>voice/video record the interview</a:t>
            </a:r>
            <a:r>
              <a:rPr lang="en" sz="1000">
                <a:solidFill>
                  <a:schemeClr val="dk1"/>
                </a:solidFill>
                <a:latin typeface="Inter"/>
                <a:ea typeface="Inter"/>
                <a:cs typeface="Inter"/>
                <a:sym typeface="Inter"/>
              </a:rPr>
              <a:t> (phone, tablet, or laptop is fine). If recording is not allowed or available, you will have to take notes during the interview.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Use the </a:t>
            </a:r>
            <a:r>
              <a:rPr b="1" lang="en" sz="1000">
                <a:solidFill>
                  <a:schemeClr val="dk1"/>
                </a:solidFill>
                <a:latin typeface="Inter"/>
                <a:ea typeface="Inter"/>
                <a:cs typeface="Inter"/>
                <a:sym typeface="Inter"/>
              </a:rPr>
              <a:t>Notes Section</a:t>
            </a:r>
            <a:r>
              <a:rPr lang="en" sz="1000">
                <a:solidFill>
                  <a:schemeClr val="dk1"/>
                </a:solidFill>
                <a:latin typeface="Inter"/>
                <a:ea typeface="Inter"/>
                <a:cs typeface="Inter"/>
                <a:sym typeface="Inter"/>
              </a:rPr>
              <a:t> to write your notes or transcribe key parts of your recording for coding and reflection.</a:t>
            </a:r>
            <a:endParaRPr sz="1000">
              <a:solidFill>
                <a:schemeClr val="dk1"/>
              </a:solidFill>
              <a:latin typeface="Inter"/>
              <a:ea typeface="Inter"/>
              <a:cs typeface="Inter"/>
              <a:sym typeface="Inter"/>
            </a:endParaRPr>
          </a:p>
        </p:txBody>
      </p:sp>
      <p:sp>
        <p:nvSpPr>
          <p:cNvPr id="163" name="Google Shape;163;p20"/>
          <p:cNvSpPr txBox="1"/>
          <p:nvPr/>
        </p:nvSpPr>
        <p:spPr>
          <a:xfrm>
            <a:off x="835400" y="2489350"/>
            <a:ext cx="6281100" cy="3540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Notes</a:t>
            </a:r>
            <a:endParaRPr b="1">
              <a:latin typeface="Inter"/>
              <a:ea typeface="Inter"/>
              <a:cs typeface="Inter"/>
              <a:sym typeface="Inter"/>
            </a:endParaRPr>
          </a:p>
        </p:txBody>
      </p:sp>
      <p:sp>
        <p:nvSpPr>
          <p:cNvPr id="164" name="Google Shape;164;p20"/>
          <p:cNvSpPr txBox="1"/>
          <p:nvPr/>
        </p:nvSpPr>
        <p:spPr>
          <a:xfrm>
            <a:off x="835400" y="2843625"/>
            <a:ext cx="6281100" cy="56874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l">
              <a:lnSpc>
                <a:spcPct val="115000"/>
              </a:lnSpc>
              <a:spcBef>
                <a:spcPts val="1200"/>
              </a:spcBef>
              <a:spcAft>
                <a:spcPts val="0"/>
              </a:spcAft>
              <a:buClr>
                <a:schemeClr val="dk1"/>
              </a:buClr>
              <a:buSzPts val="1100"/>
              <a:buFont typeface="Arial"/>
              <a:buNone/>
            </a:pPr>
            <a:r>
              <a:rPr b="1" lang="en" sz="1000">
                <a:solidFill>
                  <a:schemeClr val="accent1"/>
                </a:solidFill>
                <a:latin typeface="Inter"/>
                <a:ea typeface="Inter"/>
                <a:cs typeface="Inter"/>
                <a:sym typeface="Inter"/>
              </a:rPr>
              <a:t>Oral History Interview: Interview with My Grandmother, Lucia Reyes</a:t>
            </a:r>
            <a:br>
              <a:rPr b="1" lang="en" sz="1000">
                <a:solidFill>
                  <a:schemeClr val="accent1"/>
                </a:solidFill>
                <a:latin typeface="Inter"/>
                <a:ea typeface="Inter"/>
                <a:cs typeface="Inter"/>
                <a:sym typeface="Inter"/>
              </a:rPr>
            </a:br>
            <a:r>
              <a:rPr b="1" lang="en" sz="1000">
                <a:solidFill>
                  <a:schemeClr val="accent1"/>
                </a:solidFill>
                <a:latin typeface="Inter"/>
                <a:ea typeface="Inter"/>
                <a:cs typeface="Inter"/>
                <a:sym typeface="Inter"/>
              </a:rPr>
              <a:t> Interviewer: Sofia Torres (11th Grade)</a:t>
            </a:r>
            <a:endParaRPr b="1" sz="1000">
              <a:solidFill>
                <a:schemeClr val="accent1"/>
              </a:solidFill>
              <a:latin typeface="Inter"/>
              <a:ea typeface="Inter"/>
              <a:cs typeface="Inter"/>
              <a:sym typeface="Inter"/>
            </a:endParaRPr>
          </a:p>
          <a:p>
            <a:pPr indent="0" lvl="0" marL="0" rtl="0" algn="l">
              <a:lnSpc>
                <a:spcPct val="115000"/>
              </a:lnSpc>
              <a:spcBef>
                <a:spcPts val="1200"/>
              </a:spcBef>
              <a:spcAft>
                <a:spcPts val="0"/>
              </a:spcAft>
              <a:buClr>
                <a:schemeClr val="dk1"/>
              </a:buClr>
              <a:buSzPts val="1100"/>
              <a:buFont typeface="Arial"/>
              <a:buNone/>
            </a:pPr>
            <a:r>
              <a:rPr b="1" lang="en" sz="1000">
                <a:solidFill>
                  <a:schemeClr val="accent1"/>
                </a:solidFill>
                <a:latin typeface="Inter"/>
                <a:ea typeface="Inter"/>
                <a:cs typeface="Inter"/>
                <a:sym typeface="Inter"/>
              </a:rPr>
              <a:t>OS: Origin Stories</a:t>
            </a:r>
            <a:br>
              <a:rPr b="1" lang="en" sz="1000">
                <a:solidFill>
                  <a:schemeClr val="accent1"/>
                </a:solidFill>
                <a:latin typeface="Inter"/>
                <a:ea typeface="Inter"/>
                <a:cs typeface="Inter"/>
                <a:sym typeface="Inter"/>
              </a:rPr>
            </a:br>
            <a:r>
              <a:rPr b="1" lang="en" sz="1000">
                <a:solidFill>
                  <a:schemeClr val="accent1"/>
                </a:solidFill>
                <a:latin typeface="Inter"/>
                <a:ea typeface="Inter"/>
                <a:cs typeface="Inter"/>
                <a:sym typeface="Inter"/>
              </a:rPr>
              <a:t> Sofia: Grandma, where did our family come from, and how did we end up here?</a:t>
            </a:r>
            <a:endParaRPr b="1" sz="1000">
              <a:solidFill>
                <a:schemeClr val="accent1"/>
              </a:solidFill>
              <a:latin typeface="Inter"/>
              <a:ea typeface="Inter"/>
              <a:cs typeface="Inter"/>
              <a:sym typeface="Inter"/>
            </a:endParaRPr>
          </a:p>
          <a:p>
            <a:pPr indent="0" lvl="0" marL="0" rtl="0" algn="l">
              <a:lnSpc>
                <a:spcPct val="115000"/>
              </a:lnSpc>
              <a:spcBef>
                <a:spcPts val="1200"/>
              </a:spcBef>
              <a:spcAft>
                <a:spcPts val="0"/>
              </a:spcAft>
              <a:buClr>
                <a:schemeClr val="dk1"/>
              </a:buClr>
              <a:buSzPts val="1100"/>
              <a:buFont typeface="Arial"/>
              <a:buNone/>
            </a:pPr>
            <a:r>
              <a:rPr b="1" lang="en" sz="1000">
                <a:solidFill>
                  <a:schemeClr val="accent1"/>
                </a:solidFill>
                <a:latin typeface="Inter"/>
                <a:ea typeface="Inter"/>
                <a:cs typeface="Inter"/>
                <a:sym typeface="Inter"/>
              </a:rPr>
              <a:t>Lucia: We’re from Oaxaca, Mexico—specifically a small Zapotec village near the Sierra Madre mountains. My parents, your great-grandparents, were both born and raised there. Our family has lived on that land for generations. We moved to the United States in the early 1980s. There wasn’t one reason, but many—there was poverty, little opportunity for work, and not much access to education. Your great-grandfather worked long hours in the fields, and he wanted a better life for us children. So, in 1983, we came to Los Angeles. It was hard, but we came with hope.</a:t>
            </a:r>
            <a:endParaRPr b="1" sz="1000">
              <a:solidFill>
                <a:schemeClr val="accent1"/>
              </a:solidFill>
              <a:latin typeface="Inter"/>
              <a:ea typeface="Inter"/>
              <a:cs typeface="Inter"/>
              <a:sym typeface="Inter"/>
            </a:endParaRPr>
          </a:p>
          <a:p>
            <a:pPr indent="0" lvl="0" marL="0" rtl="0" algn="l">
              <a:lnSpc>
                <a:spcPct val="115000"/>
              </a:lnSpc>
              <a:spcBef>
                <a:spcPts val="1200"/>
              </a:spcBef>
              <a:spcAft>
                <a:spcPts val="0"/>
              </a:spcAft>
              <a:buClr>
                <a:schemeClr val="dk1"/>
              </a:buClr>
              <a:buSzPts val="1100"/>
              <a:buFont typeface="Arial"/>
              <a:buNone/>
            </a:pPr>
            <a:r>
              <a:rPr b="1" lang="en" sz="1000">
                <a:solidFill>
                  <a:schemeClr val="accent1"/>
                </a:solidFill>
                <a:latin typeface="Inter"/>
                <a:ea typeface="Inter"/>
                <a:cs typeface="Inter"/>
                <a:sym typeface="Inter"/>
              </a:rPr>
              <a:t>WK: Ways of Knowing</a:t>
            </a:r>
            <a:br>
              <a:rPr b="1" lang="en" sz="1000">
                <a:solidFill>
                  <a:schemeClr val="accent1"/>
                </a:solidFill>
                <a:latin typeface="Inter"/>
                <a:ea typeface="Inter"/>
                <a:cs typeface="Inter"/>
                <a:sym typeface="Inter"/>
              </a:rPr>
            </a:br>
            <a:r>
              <a:rPr b="1" lang="en" sz="1000">
                <a:solidFill>
                  <a:schemeClr val="accent1"/>
                </a:solidFill>
                <a:latin typeface="Inter"/>
                <a:ea typeface="Inter"/>
                <a:cs typeface="Inter"/>
                <a:sym typeface="Inter"/>
              </a:rPr>
              <a:t> Sofia: Are there any stories passed down in the family that explain who we are?</a:t>
            </a:r>
            <a:endParaRPr b="1" sz="1000">
              <a:solidFill>
                <a:schemeClr val="accent1"/>
              </a:solidFill>
              <a:latin typeface="Inter"/>
              <a:ea typeface="Inter"/>
              <a:cs typeface="Inter"/>
              <a:sym typeface="Inter"/>
            </a:endParaRPr>
          </a:p>
          <a:p>
            <a:pPr indent="0" lvl="0" marL="0" rtl="0" algn="l">
              <a:lnSpc>
                <a:spcPct val="115000"/>
              </a:lnSpc>
              <a:spcBef>
                <a:spcPts val="1200"/>
              </a:spcBef>
              <a:spcAft>
                <a:spcPts val="0"/>
              </a:spcAft>
              <a:buClr>
                <a:schemeClr val="dk1"/>
              </a:buClr>
              <a:buSzPts val="1100"/>
              <a:buFont typeface="Arial"/>
              <a:buNone/>
            </a:pPr>
            <a:r>
              <a:rPr b="1" lang="en" sz="1000">
                <a:solidFill>
                  <a:schemeClr val="accent1"/>
                </a:solidFill>
                <a:latin typeface="Inter"/>
                <a:ea typeface="Inter"/>
                <a:cs typeface="Inter"/>
                <a:sym typeface="Inter"/>
              </a:rPr>
              <a:t>Lucia: Yes, one that I always remember is the story of your great-great-grandmother, Nana Imelda. During the Mexican Revolution, the village men had to flee to avoid being forced to fight. The women, including Nana Imelda, protected the town. She would dress as a man to scare off soldiers and protect the maize fields. That story reminds us of the strength of the women in our family. The lesson is clear: women are powerful, resourceful, and protect their communities. That story is why we say in our family, </a:t>
            </a:r>
            <a:r>
              <a:rPr b="1" i="1" lang="en" sz="1000">
                <a:solidFill>
                  <a:schemeClr val="accent1"/>
                </a:solidFill>
                <a:latin typeface="Inter"/>
                <a:ea typeface="Inter"/>
                <a:cs typeface="Inter"/>
                <a:sym typeface="Inter"/>
              </a:rPr>
              <a:t>"Las mujeres sostienen el mundo" — Women hold up the world.</a:t>
            </a:r>
            <a:endParaRPr b="1" i="1" sz="1000">
              <a:solidFill>
                <a:schemeClr val="accent1"/>
              </a:solidFill>
              <a:latin typeface="Inter"/>
              <a:ea typeface="Inter"/>
              <a:cs typeface="Inter"/>
              <a:sym typeface="Inter"/>
            </a:endParaRPr>
          </a:p>
          <a:p>
            <a:pPr indent="0" lvl="0" marL="0" rtl="0" algn="l">
              <a:lnSpc>
                <a:spcPct val="115000"/>
              </a:lnSpc>
              <a:spcBef>
                <a:spcPts val="1200"/>
              </a:spcBef>
              <a:spcAft>
                <a:spcPts val="0"/>
              </a:spcAft>
              <a:buClr>
                <a:schemeClr val="dk1"/>
              </a:buClr>
              <a:buSzPts val="1100"/>
              <a:buFont typeface="Arial"/>
              <a:buNone/>
            </a:pPr>
            <a:r>
              <a:rPr b="1" lang="en" sz="1000">
                <a:solidFill>
                  <a:schemeClr val="accent1"/>
                </a:solidFill>
                <a:latin typeface="Inter"/>
                <a:ea typeface="Inter"/>
                <a:cs typeface="Inter"/>
                <a:sym typeface="Inter"/>
              </a:rPr>
              <a:t>C: Causation / Historical Thinking</a:t>
            </a:r>
            <a:br>
              <a:rPr b="1" lang="en" sz="1000">
                <a:solidFill>
                  <a:schemeClr val="accent1"/>
                </a:solidFill>
                <a:latin typeface="Inter"/>
                <a:ea typeface="Inter"/>
                <a:cs typeface="Inter"/>
                <a:sym typeface="Inter"/>
              </a:rPr>
            </a:br>
            <a:r>
              <a:rPr b="1" lang="en" sz="1000">
                <a:solidFill>
                  <a:schemeClr val="accent1"/>
                </a:solidFill>
                <a:latin typeface="Inter"/>
                <a:ea typeface="Inter"/>
                <a:cs typeface="Inter"/>
                <a:sym typeface="Inter"/>
              </a:rPr>
              <a:t> Sofia: Are there any sayings or customs that have been passed down in our family?</a:t>
            </a:r>
            <a:endParaRPr b="1" sz="1000">
              <a:solidFill>
                <a:schemeClr val="accent1"/>
              </a:solidFill>
              <a:latin typeface="Inter"/>
              <a:ea typeface="Inter"/>
              <a:cs typeface="Inter"/>
              <a:sym typeface="Inter"/>
            </a:endParaRPr>
          </a:p>
          <a:p>
            <a:pPr indent="0" lvl="0" marL="0" rtl="0" algn="l">
              <a:lnSpc>
                <a:spcPct val="115000"/>
              </a:lnSpc>
              <a:spcBef>
                <a:spcPts val="1200"/>
              </a:spcBef>
              <a:spcAft>
                <a:spcPts val="1200"/>
              </a:spcAft>
              <a:buNone/>
            </a:pPr>
            <a:r>
              <a:rPr b="1" lang="en" sz="1000">
                <a:solidFill>
                  <a:schemeClr val="accent1"/>
                </a:solidFill>
                <a:latin typeface="Inter"/>
                <a:ea typeface="Inter"/>
                <a:cs typeface="Inter"/>
                <a:sym typeface="Inter"/>
              </a:rPr>
              <a:t>Lucia: Oh yes—many! One saying that my mother used a lot was </a:t>
            </a:r>
            <a:r>
              <a:rPr b="1" i="1" lang="en" sz="1000">
                <a:solidFill>
                  <a:schemeClr val="accent1"/>
                </a:solidFill>
                <a:latin typeface="Inter"/>
                <a:ea typeface="Inter"/>
                <a:cs typeface="Inter"/>
                <a:sym typeface="Inter"/>
              </a:rPr>
              <a:t>"El que no sabe de dónde viene, no sabe a dónde va"</a:t>
            </a:r>
            <a:r>
              <a:rPr b="1" lang="en" sz="1000">
                <a:solidFill>
                  <a:schemeClr val="accent1"/>
                </a:solidFill>
                <a:latin typeface="Inter"/>
                <a:ea typeface="Inter"/>
                <a:cs typeface="Inter"/>
                <a:sym typeface="Inter"/>
              </a:rPr>
              <a:t> — “He who doesn’t know where he comes from doesn’t know where he’s going.” It’s a reminder to never forget your roots. That’s why I’ve always spoken to you in Spanish and taught you how to cook mole. These sayings and customs come from our Indigenous roots and from the struggles our family has overcome. They remind me of where I belong and how far we’ve come.</a:t>
            </a:r>
            <a:endParaRPr b="1" sz="1000">
              <a:solidFill>
                <a:schemeClr val="accent1"/>
              </a:solidFill>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8" name="Shape 168"/>
        <p:cNvGrpSpPr/>
        <p:nvPr/>
      </p:nvGrpSpPr>
      <p:grpSpPr>
        <a:xfrm>
          <a:off x="0" y="0"/>
          <a:ext cx="0" cy="0"/>
          <a:chOff x="0" y="0"/>
          <a:chExt cx="0" cy="0"/>
        </a:xfrm>
      </p:grpSpPr>
      <p:sp>
        <p:nvSpPr>
          <p:cNvPr id="169" name="Google Shape;169;p21"/>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Origin Stories and Ways of Knowing End-of-Unit Project:</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100">
                <a:solidFill>
                  <a:schemeClr val="dk1"/>
                </a:solidFill>
                <a:latin typeface="Plus Jakarta Sans"/>
                <a:ea typeface="Plus Jakarta Sans"/>
                <a:cs typeface="Plus Jakarta Sans"/>
                <a:sym typeface="Plus Jakarta Sans"/>
              </a:rPr>
              <a:t>Famil</a:t>
            </a:r>
            <a:r>
              <a:rPr lang="en" sz="2100">
                <a:solidFill>
                  <a:schemeClr val="dk1"/>
                </a:solidFill>
                <a:latin typeface="Plus Jakarta Sans"/>
                <a:ea typeface="Plus Jakarta Sans"/>
                <a:cs typeface="Plus Jakarta Sans"/>
                <a:sym typeface="Plus Jakarta Sans"/>
              </a:rPr>
              <a:t>y Interview and Oral Reflection (Exemplar)</a:t>
            </a:r>
            <a:endParaRPr sz="1900">
              <a:solidFill>
                <a:schemeClr val="dk1"/>
              </a:solidFill>
              <a:latin typeface="Halant"/>
              <a:ea typeface="Halant"/>
              <a:cs typeface="Halant"/>
              <a:sym typeface="Halant"/>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70" name="Google Shape;170;p21"/>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71" name="Google Shape;171;p21"/>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72" name="Google Shape;172;p21"/>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73" name="Google Shape;173;p21"/>
          <p:cNvPicPr preferRelativeResize="0"/>
          <p:nvPr/>
        </p:nvPicPr>
        <p:blipFill>
          <a:blip r:embed="rId4">
            <a:alphaModFix/>
          </a:blip>
          <a:stretch>
            <a:fillRect/>
          </a:stretch>
        </p:blipFill>
        <p:spPr>
          <a:xfrm>
            <a:off x="216272" y="110272"/>
            <a:ext cx="1056536" cy="438114"/>
          </a:xfrm>
          <a:prstGeom prst="rect">
            <a:avLst/>
          </a:prstGeom>
          <a:noFill/>
          <a:ln>
            <a:noFill/>
          </a:ln>
        </p:spPr>
      </p:pic>
      <p:sp>
        <p:nvSpPr>
          <p:cNvPr id="174" name="Google Shape;174;p21"/>
          <p:cNvSpPr txBox="1"/>
          <p:nvPr/>
        </p:nvSpPr>
        <p:spPr>
          <a:xfrm>
            <a:off x="835338" y="1162809"/>
            <a:ext cx="6281100" cy="431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300">
                <a:solidFill>
                  <a:schemeClr val="dk1"/>
                </a:solidFill>
                <a:latin typeface="Inter"/>
                <a:ea typeface="Inter"/>
                <a:cs typeface="Inter"/>
                <a:sym typeface="Inter"/>
              </a:rPr>
              <a:t>Conduct Interview</a:t>
            </a:r>
            <a:endParaRPr b="1" sz="1300">
              <a:solidFill>
                <a:schemeClr val="dk1"/>
              </a:solidFill>
              <a:latin typeface="Inter"/>
              <a:ea typeface="Inter"/>
              <a:cs typeface="Inter"/>
              <a:sym typeface="Inter"/>
            </a:endParaRPr>
          </a:p>
        </p:txBody>
      </p:sp>
      <p:sp>
        <p:nvSpPr>
          <p:cNvPr id="175" name="Google Shape;175;p21"/>
          <p:cNvSpPr txBox="1"/>
          <p:nvPr/>
        </p:nvSpPr>
        <p:spPr>
          <a:xfrm>
            <a:off x="835350" y="1594175"/>
            <a:ext cx="6281100" cy="971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chemeClr val="dk1"/>
                </a:solidFill>
                <a:latin typeface="Inter"/>
                <a:ea typeface="Inter"/>
                <a:cs typeface="Inter"/>
                <a:sym typeface="Inter"/>
              </a:rPr>
              <a:t>Directions</a:t>
            </a:r>
            <a:r>
              <a:rPr lang="en" sz="1000">
                <a:solidFill>
                  <a:schemeClr val="dk1"/>
                </a:solidFill>
                <a:latin typeface="Inter"/>
                <a:ea typeface="Inter"/>
                <a:cs typeface="Inter"/>
                <a:sym typeface="Inter"/>
              </a:rPr>
              <a:t>: </a:t>
            </a:r>
            <a:r>
              <a:rPr b="1" lang="en" sz="1000">
                <a:solidFill>
                  <a:schemeClr val="dk1"/>
                </a:solidFill>
                <a:latin typeface="Inter"/>
                <a:ea typeface="Inter"/>
                <a:cs typeface="Inter"/>
                <a:sym typeface="Inter"/>
              </a:rPr>
              <a:t>Ask</a:t>
            </a:r>
            <a:r>
              <a:rPr lang="en" sz="1000">
                <a:solidFill>
                  <a:schemeClr val="dk1"/>
                </a:solidFill>
                <a:latin typeface="Inter"/>
                <a:ea typeface="Inter"/>
                <a:cs typeface="Inter"/>
                <a:sym typeface="Inter"/>
              </a:rPr>
              <a:t> for permission to </a:t>
            </a:r>
            <a:r>
              <a:rPr b="1" lang="en" sz="1000">
                <a:solidFill>
                  <a:schemeClr val="dk1"/>
                </a:solidFill>
                <a:latin typeface="Inter"/>
                <a:ea typeface="Inter"/>
                <a:cs typeface="Inter"/>
                <a:sym typeface="Inter"/>
              </a:rPr>
              <a:t>voice/video record the interview</a:t>
            </a:r>
            <a:r>
              <a:rPr lang="en" sz="1000">
                <a:solidFill>
                  <a:schemeClr val="dk1"/>
                </a:solidFill>
                <a:latin typeface="Inter"/>
                <a:ea typeface="Inter"/>
                <a:cs typeface="Inter"/>
                <a:sym typeface="Inter"/>
              </a:rPr>
              <a:t> (phone, tablet, or laptop is fine). If recording is not allowed or available, you will have to take notes during the interview.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Use the </a:t>
            </a:r>
            <a:r>
              <a:rPr b="1" lang="en" sz="1000">
                <a:solidFill>
                  <a:schemeClr val="dk1"/>
                </a:solidFill>
                <a:latin typeface="Inter"/>
                <a:ea typeface="Inter"/>
                <a:cs typeface="Inter"/>
                <a:sym typeface="Inter"/>
              </a:rPr>
              <a:t>Notes Section</a:t>
            </a:r>
            <a:r>
              <a:rPr lang="en" sz="1000">
                <a:solidFill>
                  <a:schemeClr val="dk1"/>
                </a:solidFill>
                <a:latin typeface="Inter"/>
                <a:ea typeface="Inter"/>
                <a:cs typeface="Inter"/>
                <a:sym typeface="Inter"/>
              </a:rPr>
              <a:t> to write your notes or transcribe key parts of your recording for coding and reflection.</a:t>
            </a:r>
            <a:endParaRPr sz="1000">
              <a:solidFill>
                <a:schemeClr val="dk1"/>
              </a:solidFill>
              <a:latin typeface="Inter"/>
              <a:ea typeface="Inter"/>
              <a:cs typeface="Inter"/>
              <a:sym typeface="Inter"/>
            </a:endParaRPr>
          </a:p>
        </p:txBody>
      </p:sp>
      <p:sp>
        <p:nvSpPr>
          <p:cNvPr id="176" name="Google Shape;176;p21"/>
          <p:cNvSpPr txBox="1"/>
          <p:nvPr/>
        </p:nvSpPr>
        <p:spPr>
          <a:xfrm>
            <a:off x="835400" y="2565550"/>
            <a:ext cx="6281100" cy="3540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ctr">
              <a:spcBef>
                <a:spcPts val="0"/>
              </a:spcBef>
              <a:spcAft>
                <a:spcPts val="0"/>
              </a:spcAft>
              <a:buNone/>
            </a:pPr>
            <a:r>
              <a:rPr b="1" lang="en" sz="1100">
                <a:solidFill>
                  <a:schemeClr val="dk1"/>
                </a:solidFill>
                <a:latin typeface="Inter"/>
                <a:ea typeface="Inter"/>
                <a:cs typeface="Inter"/>
                <a:sym typeface="Inter"/>
              </a:rPr>
              <a:t>Notes</a:t>
            </a:r>
            <a:endParaRPr b="1">
              <a:latin typeface="Inter"/>
              <a:ea typeface="Inter"/>
              <a:cs typeface="Inter"/>
              <a:sym typeface="Inter"/>
            </a:endParaRPr>
          </a:p>
        </p:txBody>
      </p:sp>
      <p:sp>
        <p:nvSpPr>
          <p:cNvPr id="177" name="Google Shape;177;p21"/>
          <p:cNvSpPr txBox="1"/>
          <p:nvPr/>
        </p:nvSpPr>
        <p:spPr>
          <a:xfrm>
            <a:off x="835400" y="2919825"/>
            <a:ext cx="6281100" cy="37866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l">
              <a:lnSpc>
                <a:spcPct val="115000"/>
              </a:lnSpc>
              <a:spcBef>
                <a:spcPts val="1200"/>
              </a:spcBef>
              <a:spcAft>
                <a:spcPts val="0"/>
              </a:spcAft>
              <a:buNone/>
            </a:pPr>
            <a:r>
              <a:rPr b="1" lang="en" sz="1000">
                <a:solidFill>
                  <a:schemeClr val="accent1"/>
                </a:solidFill>
                <a:latin typeface="Inter"/>
                <a:ea typeface="Inter"/>
                <a:cs typeface="Inter"/>
                <a:sym typeface="Inter"/>
              </a:rPr>
              <a:t>Oral History Interview: Interview with My Grandmother, Lucia Reyes cont.</a:t>
            </a:r>
            <a:br>
              <a:rPr b="1" lang="en" sz="1000">
                <a:solidFill>
                  <a:schemeClr val="accent1"/>
                </a:solidFill>
                <a:latin typeface="Inter"/>
                <a:ea typeface="Inter"/>
                <a:cs typeface="Inter"/>
                <a:sym typeface="Inter"/>
              </a:rPr>
            </a:br>
            <a:r>
              <a:rPr b="1" lang="en" sz="1000">
                <a:solidFill>
                  <a:schemeClr val="accent1"/>
                </a:solidFill>
                <a:latin typeface="Inter"/>
                <a:ea typeface="Inter"/>
                <a:cs typeface="Inter"/>
                <a:sym typeface="Inter"/>
              </a:rPr>
              <a:t> </a:t>
            </a:r>
            <a:r>
              <a:rPr b="1" lang="en" sz="1000">
                <a:solidFill>
                  <a:schemeClr val="accent1"/>
                </a:solidFill>
                <a:latin typeface="Inter"/>
                <a:ea typeface="Inter"/>
                <a:cs typeface="Inter"/>
                <a:sym typeface="Inter"/>
              </a:rPr>
              <a:t>Interviewer:</a:t>
            </a:r>
            <a:r>
              <a:rPr b="1" lang="en" sz="1000">
                <a:solidFill>
                  <a:schemeClr val="accent1"/>
                </a:solidFill>
                <a:latin typeface="Inter"/>
                <a:ea typeface="Inter"/>
                <a:cs typeface="Inter"/>
                <a:sym typeface="Inter"/>
              </a:rPr>
              <a:t> Sofia Torres (11th Grade)</a:t>
            </a:r>
            <a:endParaRPr b="1" sz="1000">
              <a:solidFill>
                <a:schemeClr val="accent1"/>
              </a:solidFill>
              <a:latin typeface="Inter"/>
              <a:ea typeface="Inter"/>
              <a:cs typeface="Inter"/>
              <a:sym typeface="Inter"/>
            </a:endParaRPr>
          </a:p>
          <a:p>
            <a:pPr indent="0" lvl="0" marL="0" rtl="0" algn="l">
              <a:lnSpc>
                <a:spcPct val="115000"/>
              </a:lnSpc>
              <a:spcBef>
                <a:spcPts val="1200"/>
              </a:spcBef>
              <a:spcAft>
                <a:spcPts val="0"/>
              </a:spcAft>
              <a:buNone/>
            </a:pPr>
            <a:r>
              <a:rPr b="1" lang="en" sz="1000">
                <a:solidFill>
                  <a:schemeClr val="accent1"/>
                </a:solidFill>
                <a:latin typeface="Inter"/>
                <a:ea typeface="Inter"/>
                <a:cs typeface="Inter"/>
                <a:sym typeface="Inter"/>
              </a:rPr>
              <a:t>CP: Cultural Practices</a:t>
            </a:r>
            <a:br>
              <a:rPr b="1" lang="en" sz="1000">
                <a:solidFill>
                  <a:schemeClr val="accent1"/>
                </a:solidFill>
                <a:latin typeface="Inter"/>
                <a:ea typeface="Inter"/>
                <a:cs typeface="Inter"/>
                <a:sym typeface="Inter"/>
              </a:rPr>
            </a:br>
            <a:r>
              <a:rPr b="1" lang="en" sz="1000">
                <a:solidFill>
                  <a:schemeClr val="accent1"/>
                </a:solidFill>
                <a:latin typeface="Inter"/>
                <a:ea typeface="Inter"/>
                <a:cs typeface="Inter"/>
                <a:sym typeface="Inter"/>
              </a:rPr>
              <a:t> </a:t>
            </a:r>
            <a:r>
              <a:rPr b="1" lang="en" sz="1000">
                <a:solidFill>
                  <a:schemeClr val="accent1"/>
                </a:solidFill>
                <a:latin typeface="Inter"/>
                <a:ea typeface="Inter"/>
                <a:cs typeface="Inter"/>
                <a:sym typeface="Inter"/>
              </a:rPr>
              <a:t>Sofia:</a:t>
            </a:r>
            <a:r>
              <a:rPr b="1" lang="en" sz="1000">
                <a:solidFill>
                  <a:schemeClr val="accent1"/>
                </a:solidFill>
                <a:latin typeface="Inter"/>
                <a:ea typeface="Inter"/>
                <a:cs typeface="Inter"/>
                <a:sym typeface="Inter"/>
              </a:rPr>
              <a:t> What traditions or practices help our family stay connected to our culture?</a:t>
            </a:r>
            <a:endParaRPr b="1" sz="1000">
              <a:solidFill>
                <a:schemeClr val="accent1"/>
              </a:solidFill>
              <a:latin typeface="Inter"/>
              <a:ea typeface="Inter"/>
              <a:cs typeface="Inter"/>
              <a:sym typeface="Inter"/>
            </a:endParaRPr>
          </a:p>
          <a:p>
            <a:pPr indent="0" lvl="0" marL="0" rtl="0" algn="l">
              <a:lnSpc>
                <a:spcPct val="115000"/>
              </a:lnSpc>
              <a:spcBef>
                <a:spcPts val="1200"/>
              </a:spcBef>
              <a:spcAft>
                <a:spcPts val="0"/>
              </a:spcAft>
              <a:buNone/>
            </a:pPr>
            <a:r>
              <a:rPr b="1" lang="en" sz="1000">
                <a:solidFill>
                  <a:schemeClr val="accent1"/>
                </a:solidFill>
                <a:latin typeface="Inter"/>
                <a:ea typeface="Inter"/>
                <a:cs typeface="Inter"/>
                <a:sym typeface="Inter"/>
              </a:rPr>
              <a:t>Lucia:</a:t>
            </a:r>
            <a:r>
              <a:rPr b="1" lang="en" sz="1000">
                <a:solidFill>
                  <a:schemeClr val="accent1"/>
                </a:solidFill>
                <a:latin typeface="Inter"/>
                <a:ea typeface="Inter"/>
                <a:cs typeface="Inter"/>
                <a:sym typeface="Inter"/>
              </a:rPr>
              <a:t> One big one is </a:t>
            </a:r>
            <a:r>
              <a:rPr b="1" i="1" lang="en" sz="1000">
                <a:solidFill>
                  <a:schemeClr val="accent1"/>
                </a:solidFill>
                <a:latin typeface="Inter"/>
                <a:ea typeface="Inter"/>
                <a:cs typeface="Inter"/>
                <a:sym typeface="Inter"/>
              </a:rPr>
              <a:t>Día de los Muertos</a:t>
            </a:r>
            <a:r>
              <a:rPr b="1" lang="en" sz="1000">
                <a:solidFill>
                  <a:schemeClr val="accent1"/>
                </a:solidFill>
                <a:latin typeface="Inter"/>
                <a:ea typeface="Inter"/>
                <a:cs typeface="Inter"/>
                <a:sym typeface="Inter"/>
              </a:rPr>
              <a:t>—Day of the Dead. Every year we build an altar with photos of our ancestors, their favorite foods, candles, and marigolds. We tell stories about them and cook their recipes. We also make tamales together, which takes all day! These practices bring the whole family together and remind us that our loved ones are still with us in spirit. It makes me feel proud to be Zapoteca and Mexican, and it connects me to something bigger than myself.</a:t>
            </a:r>
            <a:endParaRPr b="1" sz="1000">
              <a:solidFill>
                <a:schemeClr val="accent1"/>
              </a:solidFill>
              <a:latin typeface="Inter"/>
              <a:ea typeface="Inter"/>
              <a:cs typeface="Inter"/>
              <a:sym typeface="Inter"/>
            </a:endParaRPr>
          </a:p>
          <a:p>
            <a:pPr indent="0" lvl="0" marL="0" rtl="0" algn="l">
              <a:lnSpc>
                <a:spcPct val="115000"/>
              </a:lnSpc>
              <a:spcBef>
                <a:spcPts val="1200"/>
              </a:spcBef>
              <a:spcAft>
                <a:spcPts val="0"/>
              </a:spcAft>
              <a:buNone/>
            </a:pPr>
            <a:r>
              <a:rPr b="1" lang="en" sz="1000">
                <a:solidFill>
                  <a:schemeClr val="accent1"/>
                </a:solidFill>
                <a:latin typeface="Inter"/>
                <a:ea typeface="Inter"/>
                <a:cs typeface="Inter"/>
                <a:sym typeface="Inter"/>
              </a:rPr>
              <a:t>RA: Resilience and Adaptation</a:t>
            </a:r>
            <a:br>
              <a:rPr b="1" lang="en" sz="1000">
                <a:solidFill>
                  <a:schemeClr val="accent1"/>
                </a:solidFill>
                <a:latin typeface="Inter"/>
                <a:ea typeface="Inter"/>
                <a:cs typeface="Inter"/>
                <a:sym typeface="Inter"/>
              </a:rPr>
            </a:br>
            <a:r>
              <a:rPr b="1" lang="en" sz="1000">
                <a:solidFill>
                  <a:schemeClr val="accent1"/>
                </a:solidFill>
                <a:latin typeface="Inter"/>
                <a:ea typeface="Inter"/>
                <a:cs typeface="Inter"/>
                <a:sym typeface="Inter"/>
              </a:rPr>
              <a:t> </a:t>
            </a:r>
            <a:r>
              <a:rPr b="1" lang="en" sz="1000">
                <a:solidFill>
                  <a:schemeClr val="accent1"/>
                </a:solidFill>
                <a:latin typeface="Inter"/>
                <a:ea typeface="Inter"/>
                <a:cs typeface="Inter"/>
                <a:sym typeface="Inter"/>
              </a:rPr>
              <a:t>Sofia:</a:t>
            </a:r>
            <a:r>
              <a:rPr b="1" lang="en" sz="1000">
                <a:solidFill>
                  <a:schemeClr val="accent1"/>
                </a:solidFill>
                <a:latin typeface="Inter"/>
                <a:ea typeface="Inter"/>
                <a:cs typeface="Inter"/>
                <a:sym typeface="Inter"/>
              </a:rPr>
              <a:t> Have we gone through any hard times? What helped us get through?</a:t>
            </a:r>
            <a:endParaRPr b="1" sz="1000">
              <a:solidFill>
                <a:schemeClr val="accent1"/>
              </a:solidFill>
              <a:latin typeface="Inter"/>
              <a:ea typeface="Inter"/>
              <a:cs typeface="Inter"/>
              <a:sym typeface="Inter"/>
            </a:endParaRPr>
          </a:p>
          <a:p>
            <a:pPr indent="0" lvl="0" marL="0" rtl="0" algn="l">
              <a:lnSpc>
                <a:spcPct val="115000"/>
              </a:lnSpc>
              <a:spcBef>
                <a:spcPts val="1200"/>
              </a:spcBef>
              <a:spcAft>
                <a:spcPts val="1200"/>
              </a:spcAft>
              <a:buNone/>
            </a:pPr>
            <a:r>
              <a:rPr b="1" lang="en" sz="1000">
                <a:solidFill>
                  <a:schemeClr val="accent1"/>
                </a:solidFill>
                <a:latin typeface="Inter"/>
                <a:ea typeface="Inter"/>
                <a:cs typeface="Inter"/>
                <a:sym typeface="Inter"/>
              </a:rPr>
              <a:t>Lucia:</a:t>
            </a:r>
            <a:r>
              <a:rPr b="1" lang="en" sz="1000">
                <a:solidFill>
                  <a:schemeClr val="accent1"/>
                </a:solidFill>
                <a:latin typeface="Inter"/>
                <a:ea typeface="Inter"/>
                <a:cs typeface="Inter"/>
                <a:sym typeface="Inter"/>
              </a:rPr>
              <a:t> Many. Coming to the U.S. was hard—we didn’t speak English, had little money, and faced discrimination. I remember being made fun of for my accent. But we leaned on our faith, our community, and our traditions. Sharing food, celebrating our holidays, and listening to music from home helped us stay grounded. One thing I always held onto was the belief that we carried strength from our ancestors. We didn’t come here empty—we came with knowledge, love, and culture. That’s what helped us survive and thrive.</a:t>
            </a:r>
            <a:endParaRPr b="1" sz="1000">
              <a:solidFill>
                <a:schemeClr val="accent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