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</p:sldIdLst>
  <p:sldSz cy="10287000" cx="18288000"/>
  <p:notesSz cx="6858000" cy="9144000"/>
  <p:embeddedFontLst>
    <p:embeddedFont>
      <p:font typeface="Halant"/>
      <p:bold r:id="rId12"/>
    </p:embeddedFont>
    <p:embeddedFont>
      <p:font typeface="Inter"/>
      <p:regular r:id="rId13"/>
      <p:bold r:id="rId14"/>
      <p:italic r:id="rId15"/>
      <p:boldItalic r:id="rId16"/>
    </p:embeddedFont>
    <p:embeddedFont>
      <p:font typeface="Open Sans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BA20ECB-8F63-49AE-8A04-880453C9D1BC}">
  <a:tblStyle styleId="{BBA20ECB-8F63-49AE-8A04-880453C9D1B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font" Target="fonts/Inter-regular.fntdata"/><Relationship Id="rId12" Type="http://schemas.openxmlformats.org/officeDocument/2006/relationships/font" Target="fonts/Halant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Inter-italic.fntdata"/><Relationship Id="rId14" Type="http://schemas.openxmlformats.org/officeDocument/2006/relationships/font" Target="fonts/Inter-bold.fntdata"/><Relationship Id="rId17" Type="http://schemas.openxmlformats.org/officeDocument/2006/relationships/font" Target="fonts/OpenSans-regular.fntdata"/><Relationship Id="rId16" Type="http://schemas.openxmlformats.org/officeDocument/2006/relationships/font" Target="fonts/Inter-boldItalic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OpenSans-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OpenSans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6149e99df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g36149e99df2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6149e99df2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g36149e99df2_0_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6149e99df2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g36149e99df2_0_3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6149e99df2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g36149e99df2_0_5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36149e99df2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g36149e99df2_0_9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9.png"/><Relationship Id="rId5" Type="http://schemas.openxmlformats.org/officeDocument/2006/relationships/hyperlink" Target="https://creativecommons.org/licenses/by-sa/3.0/deed.en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3"/>
          <p:cNvGrpSpPr/>
          <p:nvPr/>
        </p:nvGrpSpPr>
        <p:grpSpPr>
          <a:xfrm>
            <a:off x="-31071" y="-180826"/>
            <a:ext cx="4239337" cy="10467984"/>
            <a:chOff x="0" y="-241102"/>
            <a:chExt cx="5652450" cy="13957313"/>
          </a:xfrm>
        </p:grpSpPr>
        <p:grpSp>
          <p:nvGrpSpPr>
            <p:cNvPr id="85" name="Google Shape;85;p13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86" name="Google Shape;8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87" name="Google Shape;87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8" name="Google Shape;88;p13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89" name="Google Shape;8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90" name="Google Shape;90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91" name="Google Shape;91;p13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92" name="Google Shape;9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93" name="Google Shape;93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94" name="Google Shape;94;p13"/>
          <p:cNvSpPr txBox="1"/>
          <p:nvPr/>
        </p:nvSpPr>
        <p:spPr>
          <a:xfrm>
            <a:off x="4174800" y="2995663"/>
            <a:ext cx="13997100" cy="3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9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TIMELINES:</a:t>
            </a:r>
            <a:endParaRPr b="1" sz="99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8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CHRONOLOGY, CAUSATION, AND CONTINUITY AND CHANGE OVER TIME</a:t>
            </a:r>
            <a:endParaRPr b="1" sz="58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95" name="Google Shape;95;p13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6" name="Google Shape;96;p13"/>
          <p:cNvSpPr txBox="1"/>
          <p:nvPr/>
        </p:nvSpPr>
        <p:spPr>
          <a:xfrm>
            <a:off x="4091875" y="6408538"/>
            <a:ext cx="14079900" cy="8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1: Foundational Methodology</a:t>
            </a:r>
            <a:endParaRPr sz="5735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7" name="Google Shape;97;p13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8" name="Google Shape;98;p13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99" name="Google Shape;99;p13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0" name="Google Shape;100;p13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4"/>
          <p:cNvSpPr txBox="1"/>
          <p:nvPr/>
        </p:nvSpPr>
        <p:spPr>
          <a:xfrm>
            <a:off x="3181650" y="3989100"/>
            <a:ext cx="119247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i="1" lang="en-US" sz="5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do timelines shape historical understanding?</a:t>
            </a:r>
            <a:endParaRPr i="1" sz="5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6" name="Google Shape;106;p14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07" name="Google Shape;107;p14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08" name="Google Shape;10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09" name="Google Shape;10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10" name="Google Shape;11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1" name="Google Shape;111;p14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12" name="Google Shape;11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3" name="Google Shape;11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14" name="Google Shape;114;p14"/>
          <p:cNvSpPr txBox="1"/>
          <p:nvPr/>
        </p:nvSpPr>
        <p:spPr>
          <a:xfrm>
            <a:off x="2553980" y="19431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/>
          </a:p>
        </p:txBody>
      </p:sp>
      <p:grpSp>
        <p:nvGrpSpPr>
          <p:cNvPr id="115" name="Google Shape;115;p14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16" name="Google Shape;11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17" name="Google Shape;11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8" name="Google Shape;11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9" name="Google Shape;119;p14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120" name="Google Shape;120;p14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5"/>
          <p:cNvSpPr txBox="1"/>
          <p:nvPr/>
        </p:nvSpPr>
        <p:spPr>
          <a:xfrm>
            <a:off x="1764300" y="6824550"/>
            <a:ext cx="14759400" cy="22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4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Timelines can often feel like a literal list of names and dates. But timelines tell stories and help us understand the past.</a:t>
            </a:r>
            <a:endParaRPr i="1" sz="4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26" name="Google Shape;126;p15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27" name="Google Shape;127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8" name="Google Shape;128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" name="Google Shape;129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0" name="Google Shape;130;p15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/>
            </a:p>
          </p:txBody>
        </p:sp>
      </p:grpSp>
      <p:sp>
        <p:nvSpPr>
          <p:cNvPr id="131" name="Google Shape;131;p15"/>
          <p:cNvSpPr/>
          <p:nvPr/>
        </p:nvSpPr>
        <p:spPr>
          <a:xfrm>
            <a:off x="10469620" y="9248494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2" name="Google Shape;132;p15"/>
          <p:cNvSpPr/>
          <p:nvPr/>
        </p:nvSpPr>
        <p:spPr>
          <a:xfrm>
            <a:off x="1564423" y="-1641171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33" name="Google Shape;133;p15"/>
          <p:cNvGrpSpPr/>
          <p:nvPr/>
        </p:nvGrpSpPr>
        <p:grpSpPr>
          <a:xfrm>
            <a:off x="185402" y="-144662"/>
            <a:ext cx="937455" cy="10431728"/>
            <a:chOff x="0" y="-38100"/>
            <a:chExt cx="246900" cy="2747433"/>
          </a:xfrm>
        </p:grpSpPr>
        <p:sp>
          <p:nvSpPr>
            <p:cNvPr id="134" name="Google Shape;134;p15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135" name="Google Shape;135;p15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6" name="Google Shape;136;p15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137" name="Google Shape;137;p15"/>
          <p:cNvCxnSpPr/>
          <p:nvPr/>
        </p:nvCxnSpPr>
        <p:spPr>
          <a:xfrm rot="10800000">
            <a:off x="648533" y="-104669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8" name="Google Shape;138;p15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39" name="Google Shape;139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37669" y="2285050"/>
            <a:ext cx="15220950" cy="3781425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15"/>
          <p:cNvSpPr txBox="1"/>
          <p:nvPr/>
        </p:nvSpPr>
        <p:spPr>
          <a:xfrm>
            <a:off x="14250550" y="6098475"/>
            <a:ext cx="2218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Inter"/>
                <a:ea typeface="Inter"/>
                <a:cs typeface="Inter"/>
                <a:sym typeface="Inter"/>
              </a:rPr>
              <a:t>Timeline of World History</a:t>
            </a:r>
            <a:endParaRPr i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© </a:t>
            </a:r>
            <a:r>
              <a:rPr lang="en-US" sz="800">
                <a:latin typeface="Inter"/>
                <a:ea typeface="Inter"/>
                <a:cs typeface="Inter"/>
                <a:sym typeface="Inter"/>
              </a:rPr>
              <a:t>Usefulcharts</a:t>
            </a:r>
            <a:r>
              <a:rPr lang="en-US" sz="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, Wikimedia Commons. </a:t>
            </a:r>
            <a:endParaRPr sz="8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5"/>
              </a:rPr>
              <a:t>CC BY-SA 3.0</a:t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1" name="Google Shape;141;p15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PURPOSE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6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7" name="Google Shape;147;p16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8" name="Google Shape;148;p16"/>
          <p:cNvSpPr txBox="1"/>
          <p:nvPr/>
        </p:nvSpPr>
        <p:spPr>
          <a:xfrm>
            <a:off x="608375" y="2186850"/>
            <a:ext cx="16727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As class, choose one person’s morning to reconstruct into a seven-part timeline.</a:t>
            </a:r>
            <a:endParaRPr sz="3000"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49" name="Google Shape;149;p16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50" name="Google Shape;150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51" name="Google Shape;151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52" name="Google Shape;152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3" name="Google Shape;153;p16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54" name="Google Shape;154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5" name="Google Shape;155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6" name="Google Shape;156;p16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57" name="Google Shape;157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58" name="Google Shape;158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9" name="Google Shape;159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0" name="Google Shape;160;p16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161" name="Google Shape;161;p16"/>
          <p:cNvSpPr/>
          <p:nvPr/>
        </p:nvSpPr>
        <p:spPr>
          <a:xfrm>
            <a:off x="495500" y="6140468"/>
            <a:ext cx="10141200" cy="7347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6484F3"/>
          </a:solidFill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62" name="Google Shape;162;p16"/>
          <p:cNvCxnSpPr/>
          <p:nvPr/>
        </p:nvCxnSpPr>
        <p:spPr>
          <a:xfrm rot="10800000">
            <a:off x="1141759" y="5961251"/>
            <a:ext cx="0" cy="10221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3" name="Google Shape;163;p16"/>
          <p:cNvCxnSpPr/>
          <p:nvPr/>
        </p:nvCxnSpPr>
        <p:spPr>
          <a:xfrm rot="10800000">
            <a:off x="2489368" y="5961231"/>
            <a:ext cx="0" cy="10221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4" name="Google Shape;164;p16"/>
          <p:cNvCxnSpPr/>
          <p:nvPr/>
        </p:nvCxnSpPr>
        <p:spPr>
          <a:xfrm rot="10800000">
            <a:off x="3856808" y="5961255"/>
            <a:ext cx="0" cy="10221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5" name="Google Shape;165;p16"/>
          <p:cNvCxnSpPr/>
          <p:nvPr/>
        </p:nvCxnSpPr>
        <p:spPr>
          <a:xfrm rot="10800000">
            <a:off x="5224247" y="5961255"/>
            <a:ext cx="0" cy="10221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6" name="Google Shape;166;p16"/>
          <p:cNvCxnSpPr/>
          <p:nvPr/>
        </p:nvCxnSpPr>
        <p:spPr>
          <a:xfrm rot="10800000">
            <a:off x="6591665" y="5961255"/>
            <a:ext cx="0" cy="10221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7" name="Google Shape;167;p16"/>
          <p:cNvCxnSpPr/>
          <p:nvPr/>
        </p:nvCxnSpPr>
        <p:spPr>
          <a:xfrm rot="10800000">
            <a:off x="7959099" y="5961255"/>
            <a:ext cx="0" cy="10221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8" name="Google Shape;168;p16"/>
          <p:cNvCxnSpPr/>
          <p:nvPr/>
        </p:nvCxnSpPr>
        <p:spPr>
          <a:xfrm rot="10800000">
            <a:off x="9298041" y="5961235"/>
            <a:ext cx="0" cy="10221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9" name="Google Shape;169;p16"/>
          <p:cNvSpPr txBox="1"/>
          <p:nvPr/>
        </p:nvSpPr>
        <p:spPr>
          <a:xfrm>
            <a:off x="608377" y="2833700"/>
            <a:ext cx="1859700" cy="28713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0" name="Google Shape;170;p16"/>
          <p:cNvSpPr txBox="1"/>
          <p:nvPr/>
        </p:nvSpPr>
        <p:spPr>
          <a:xfrm>
            <a:off x="3293665" y="2833700"/>
            <a:ext cx="1859700" cy="28713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1" name="Google Shape;171;p16"/>
          <p:cNvSpPr txBox="1"/>
          <p:nvPr/>
        </p:nvSpPr>
        <p:spPr>
          <a:xfrm>
            <a:off x="5978952" y="2833700"/>
            <a:ext cx="1859700" cy="28713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2" name="Google Shape;172;p16"/>
          <p:cNvSpPr txBox="1"/>
          <p:nvPr/>
        </p:nvSpPr>
        <p:spPr>
          <a:xfrm>
            <a:off x="8664239" y="2833700"/>
            <a:ext cx="1859700" cy="28713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3" name="Google Shape;173;p16"/>
          <p:cNvSpPr txBox="1"/>
          <p:nvPr/>
        </p:nvSpPr>
        <p:spPr>
          <a:xfrm>
            <a:off x="667709" y="7310411"/>
            <a:ext cx="2751600" cy="15357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4" name="Google Shape;174;p16"/>
          <p:cNvSpPr txBox="1"/>
          <p:nvPr/>
        </p:nvSpPr>
        <p:spPr>
          <a:xfrm>
            <a:off x="4220034" y="7310419"/>
            <a:ext cx="2751600" cy="15357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5" name="Google Shape;175;p16"/>
          <p:cNvSpPr txBox="1"/>
          <p:nvPr/>
        </p:nvSpPr>
        <p:spPr>
          <a:xfrm>
            <a:off x="7772358" y="7310410"/>
            <a:ext cx="2751600" cy="15357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76" name="Google Shape;176;p16"/>
          <p:cNvGraphicFramePr/>
          <p:nvPr/>
        </p:nvGraphicFramePr>
        <p:xfrm>
          <a:off x="11207975" y="2843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{BBA20ECB-8F63-49AE-8A04-880453C9D1BC}</a:tableStyleId>
              </a:tblPr>
              <a:tblGrid>
                <a:gridCol w="1774875"/>
                <a:gridCol w="4352650"/>
              </a:tblGrid>
              <a:tr h="2032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events on the timeline led to each other (causes)?</a:t>
                      </a:r>
                      <a:endParaRPr b="1"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chemeClr val="lt1"/>
                    </a:solidFill>
                  </a:tcPr>
                </a:tc>
              </a:tr>
              <a:tr h="2032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events on the timeline demonstrate a clear change in the day (Change over time)?</a:t>
                      </a:r>
                      <a:endParaRPr b="1"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chemeClr val="lt1"/>
                    </a:solidFill>
                  </a:tcPr>
                </a:tc>
              </a:tr>
              <a:tr h="2032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US" sz="16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events on the timeline demonstrate a clear continuity in the day (continuities)?</a:t>
                      </a:r>
                      <a:endParaRPr b="1"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177" name="Google Shape;177;p16"/>
          <p:cNvSpPr txBox="1"/>
          <p:nvPr/>
        </p:nvSpPr>
        <p:spPr>
          <a:xfrm>
            <a:off x="2553980" y="6477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SAMPLE TIMELINE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7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3" name="Google Shape;183;p17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PERSONAL TIMELINE</a:t>
            </a:r>
            <a:endParaRPr/>
          </a:p>
        </p:txBody>
      </p:sp>
      <p:grpSp>
        <p:nvGrpSpPr>
          <p:cNvPr id="184" name="Google Shape;184;p17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85" name="Google Shape;185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86" name="Google Shape;186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8" name="Google Shape;188;p17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189" name="Google Shape;189;p17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0" name="Google Shape;190;p17"/>
          <p:cNvSpPr txBox="1"/>
          <p:nvPr/>
        </p:nvSpPr>
        <p:spPr>
          <a:xfrm>
            <a:off x="752475" y="2895975"/>
            <a:ext cx="5697300" cy="51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1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Now, you will apply this same approach to your own life, creating a personal timeline and reflecting on the causes, changes, and continuities over the course of your life.</a:t>
            </a:r>
            <a:endParaRPr sz="41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91" name="Google Shape;191;p17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92" name="Google Shape;192;p1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93" name="Google Shape;193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94" name="Google Shape;194;p1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5" name="Google Shape;195;p17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96" name="Google Shape;196;p1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7" name="Google Shape;197;p1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98" name="Google Shape;198;p17"/>
          <p:cNvSpPr/>
          <p:nvPr/>
        </p:nvSpPr>
        <p:spPr>
          <a:xfrm>
            <a:off x="7280575" y="5752168"/>
            <a:ext cx="10141200" cy="7347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6484F3"/>
          </a:solidFill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99" name="Google Shape;199;p17"/>
          <p:cNvCxnSpPr/>
          <p:nvPr/>
        </p:nvCxnSpPr>
        <p:spPr>
          <a:xfrm rot="10800000">
            <a:off x="7926834" y="5572951"/>
            <a:ext cx="0" cy="10221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0" name="Google Shape;200;p17"/>
          <p:cNvCxnSpPr/>
          <p:nvPr/>
        </p:nvCxnSpPr>
        <p:spPr>
          <a:xfrm rot="10800000">
            <a:off x="9274443" y="5572931"/>
            <a:ext cx="0" cy="10221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1" name="Google Shape;201;p17"/>
          <p:cNvCxnSpPr/>
          <p:nvPr/>
        </p:nvCxnSpPr>
        <p:spPr>
          <a:xfrm rot="10800000">
            <a:off x="10641883" y="5572955"/>
            <a:ext cx="0" cy="10221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2" name="Google Shape;202;p17"/>
          <p:cNvCxnSpPr/>
          <p:nvPr/>
        </p:nvCxnSpPr>
        <p:spPr>
          <a:xfrm rot="10800000">
            <a:off x="12009322" y="5572955"/>
            <a:ext cx="0" cy="10221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3" name="Google Shape;203;p17"/>
          <p:cNvCxnSpPr/>
          <p:nvPr/>
        </p:nvCxnSpPr>
        <p:spPr>
          <a:xfrm rot="10800000">
            <a:off x="13376740" y="5572955"/>
            <a:ext cx="0" cy="10221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4" name="Google Shape;204;p17"/>
          <p:cNvCxnSpPr/>
          <p:nvPr/>
        </p:nvCxnSpPr>
        <p:spPr>
          <a:xfrm rot="10800000">
            <a:off x="14744174" y="5572955"/>
            <a:ext cx="0" cy="10221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5" name="Google Shape;205;p17"/>
          <p:cNvCxnSpPr/>
          <p:nvPr/>
        </p:nvCxnSpPr>
        <p:spPr>
          <a:xfrm rot="10800000">
            <a:off x="16083116" y="5572935"/>
            <a:ext cx="0" cy="10221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6" name="Google Shape;206;p17"/>
          <p:cNvSpPr txBox="1"/>
          <p:nvPr/>
        </p:nvSpPr>
        <p:spPr>
          <a:xfrm>
            <a:off x="7393452" y="2445400"/>
            <a:ext cx="1859700" cy="28713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7" name="Google Shape;207;p17"/>
          <p:cNvSpPr txBox="1"/>
          <p:nvPr/>
        </p:nvSpPr>
        <p:spPr>
          <a:xfrm>
            <a:off x="10078740" y="2445400"/>
            <a:ext cx="1859700" cy="28713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8" name="Google Shape;208;p17"/>
          <p:cNvSpPr txBox="1"/>
          <p:nvPr/>
        </p:nvSpPr>
        <p:spPr>
          <a:xfrm>
            <a:off x="12764027" y="2445400"/>
            <a:ext cx="1859700" cy="28713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9" name="Google Shape;209;p17"/>
          <p:cNvSpPr txBox="1"/>
          <p:nvPr/>
        </p:nvSpPr>
        <p:spPr>
          <a:xfrm>
            <a:off x="15449314" y="2445400"/>
            <a:ext cx="1859700" cy="28713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0" name="Google Shape;210;p17"/>
          <p:cNvSpPr txBox="1"/>
          <p:nvPr/>
        </p:nvSpPr>
        <p:spPr>
          <a:xfrm>
            <a:off x="7452784" y="6922111"/>
            <a:ext cx="2751600" cy="15357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1" name="Google Shape;211;p17"/>
          <p:cNvSpPr txBox="1"/>
          <p:nvPr/>
        </p:nvSpPr>
        <p:spPr>
          <a:xfrm>
            <a:off x="11005109" y="6922119"/>
            <a:ext cx="2751600" cy="15357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2" name="Google Shape;212;p17"/>
          <p:cNvSpPr txBox="1"/>
          <p:nvPr/>
        </p:nvSpPr>
        <p:spPr>
          <a:xfrm>
            <a:off x="14557433" y="6922110"/>
            <a:ext cx="2751600" cy="1535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