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Lst>
  <p:sldSz cy="7772400" cx="10058400"/>
  <p:notesSz cx="6858000" cy="9144000"/>
  <p:embeddedFontLst>
    <p:embeddedFont>
      <p:font typeface="Inter"/>
      <p:regular r:id="rId10"/>
      <p:bold r:id="rId11"/>
      <p:italic r:id="rId12"/>
      <p:boldItalic r:id="rId13"/>
    </p:embeddedFont>
    <p:embeddedFont>
      <p:font typeface="Plus Jakarta Sans Medium"/>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653E2D97-2A56-4235-92AC-57DA2BE8601F}">
  <a:tblStyle styleId="{653E2D97-2A56-4235-92AC-57DA2BE8601F}"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Medium-bold.fntdata"/><Relationship Id="rId14" Type="http://schemas.openxmlformats.org/officeDocument/2006/relationships/font" Target="fonts/PlusJakartaSansMedium-regular.fntdata"/><Relationship Id="rId17" Type="http://schemas.openxmlformats.org/officeDocument/2006/relationships/font" Target="fonts/PlusJakartaSansMedium-boldItalic.fntdata"/><Relationship Id="rId16" Type="http://schemas.openxmlformats.org/officeDocument/2006/relationships/font" Target="fonts/PlusJakartaSansMedium-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25e5ce66224_0_4: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25e5ce66224_0_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0" name="Shape 60"/>
        <p:cNvGrpSpPr/>
        <p:nvPr/>
      </p:nvGrpSpPr>
      <p:grpSpPr>
        <a:xfrm>
          <a:off x="0" y="0"/>
          <a:ext cx="0" cy="0"/>
          <a:chOff x="0" y="0"/>
          <a:chExt cx="0" cy="0"/>
        </a:xfrm>
      </p:grpSpPr>
      <p:sp>
        <p:nvSpPr>
          <p:cNvPr id="61" name="Google Shape;61;g332aef17b02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2" name="Google Shape;62;g332aef17b02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g28b150d53ac_0_1: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72" name="Google Shape;72;g28b150d53ac_0_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900" cy="31017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342870" y="4282678"/>
            <a:ext cx="9372900" cy="11979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900" cy="29670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342870" y="4763362"/>
            <a:ext cx="9372900" cy="19656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900" cy="12720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342870" y="1741518"/>
            <a:ext cx="9372900" cy="51627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400" cy="6181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5433450" y="1094158"/>
            <a:ext cx="4221000" cy="55839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900" cy="8655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342870" y="1741518"/>
            <a:ext cx="9372900" cy="51627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9319704" y="7046639"/>
            <a:ext cx="603300" cy="5949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 Id="rId4" Type="http://schemas.openxmlformats.org/officeDocument/2006/relationships/hyperlink" Target="https://docs.google.com/presentation/d/1-6sX09mmp_wJg6Eka394iU4PZOICnTFAxdUUgAA2nSY/view" TargetMode="External"/><Relationship Id="rId11" Type="http://schemas.openxmlformats.org/officeDocument/2006/relationships/hyperlink" Target="https://docs.google.com/presentation/d/1OVKW4XSxSq8E73bSajlIOr1GPyHbsSt8D4wDlJLWM8M/view" TargetMode="External"/><Relationship Id="rId10" Type="http://schemas.openxmlformats.org/officeDocument/2006/relationships/hyperlink" Target="https://docs.google.com/presentation/d/1-6sX09mmp_wJg6Eka394iU4PZOICnTFAxdUUgAA2nSY/view" TargetMode="External"/><Relationship Id="rId12" Type="http://schemas.openxmlformats.org/officeDocument/2006/relationships/image" Target="../media/image2.png"/><Relationship Id="rId9" Type="http://schemas.openxmlformats.org/officeDocument/2006/relationships/hyperlink" Target="https://docs.google.com/presentation/d/1ACp-BPu_Ou80oFcCHYrcPDgXx0KaPC-s_YNd4sRQfAw/view" TargetMode="External"/><Relationship Id="rId5" Type="http://schemas.openxmlformats.org/officeDocument/2006/relationships/hyperlink" Target="https://docs.google.com/presentation/d/1OVKW4XSxSq8E73bSajlIOr1GPyHbsSt8D4wDlJLWM8M/view" TargetMode="External"/><Relationship Id="rId6" Type="http://schemas.openxmlformats.org/officeDocument/2006/relationships/hyperlink" Target="https://docs.google.com/presentation/d/1UV8eLoUrgmyoQFb5UkhEIpIsTqZACqbJBG2dwFTdiWM/view" TargetMode="External"/><Relationship Id="rId7" Type="http://schemas.openxmlformats.org/officeDocument/2006/relationships/hyperlink" Target="https://docs.google.com/presentation/d/1mJaNluPABdEwXLZ351H3x0tAF5sWWnMblQtCZeVCr3c/view" TargetMode="External"/><Relationship Id="rId8" Type="http://schemas.openxmlformats.org/officeDocument/2006/relationships/hyperlink" Target="https://docs.google.com/presentation/d/1Mp2JD9CBiuywTSP-ShwYVYSmtTjXxGLkARNV2b_J5z8/view"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 Id="rId4" Type="http://schemas.openxmlformats.org/officeDocument/2006/relationships/hyperlink" Target="https://youtu.be/02TbTARYGlE?si=yN2lv6j4O30vGQ5m" TargetMode="External"/><Relationship Id="rId5" Type="http://schemas.openxmlformats.org/officeDocument/2006/relationships/hyperlink" Target="https://docs.google.com/presentation/d/1UV8eLoUrgmyoQFb5UkhEIpIsTqZACqbJBG2dwFTdiWM/view" TargetMode="External"/><Relationship Id="rId6" Type="http://schemas.openxmlformats.org/officeDocument/2006/relationships/image" Target="../media/image2.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 Id="rId4" Type="http://schemas.openxmlformats.org/officeDocument/2006/relationships/hyperlink" Target="https://docs.google.com/presentation/d/1mJaNluPABdEwXLZ351H3x0tAF5sWWnMblQtCZeVCr3c/view" TargetMode="External"/><Relationship Id="rId5"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sp>
        <p:nvSpPr>
          <p:cNvPr id="55" name="Google Shape;55;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a:t>
            </a:r>
            <a:r>
              <a:rPr lang="en" sz="1100">
                <a:solidFill>
                  <a:srgbClr val="666666"/>
                </a:solidFill>
                <a:latin typeface="Inter"/>
                <a:ea typeface="Inter"/>
                <a:cs typeface="Inter"/>
                <a:sym typeface="Inter"/>
              </a:rPr>
              <a:t>2025</a:t>
            </a:r>
            <a:r>
              <a:rPr lang="en" sz="1100">
                <a:solidFill>
                  <a:srgbClr val="666666"/>
                </a:solidFill>
                <a:latin typeface="Inter"/>
                <a:ea typeface="Inter"/>
                <a:cs typeface="Inter"/>
                <a:sym typeface="Inter"/>
              </a:rPr>
              <a:t>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6" name="Google Shape;56;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7" name="Google Shape;57;p13"/>
          <p:cNvGraphicFramePr/>
          <p:nvPr/>
        </p:nvGraphicFramePr>
        <p:xfrm>
          <a:off x="495275" y="568263"/>
          <a:ext cx="3000000" cy="3000000"/>
        </p:xfrm>
        <a:graphic>
          <a:graphicData uri="http://schemas.openxmlformats.org/drawingml/2006/table">
            <a:tbl>
              <a:tblPr>
                <a:noFill/>
                <a:tableStyleId>{653E2D97-2A56-4235-92AC-57DA2BE8601F}</a:tableStyleId>
              </a:tblPr>
              <a:tblGrid>
                <a:gridCol w="1268650"/>
                <a:gridCol w="3930825"/>
                <a:gridCol w="3854550"/>
              </a:tblGrid>
              <a:tr h="369450">
                <a:tc>
                  <a:txBody>
                    <a:bodyPr/>
                    <a:lstStyle/>
                    <a:p>
                      <a:pPr indent="0" lvl="0" marL="0" rtl="0" algn="l">
                        <a:lnSpc>
                          <a:spcPct val="100000"/>
                        </a:lnSpc>
                        <a:spcBef>
                          <a:spcPts val="0"/>
                        </a:spcBef>
                        <a:spcAft>
                          <a:spcPts val="0"/>
                        </a:spcAft>
                        <a:buNone/>
                      </a:pPr>
                      <a:r>
                        <a:t/>
                      </a:r>
                      <a:endParaRPr>
                        <a:latin typeface="Inter"/>
                        <a:ea typeface="Inter"/>
                        <a:cs typeface="Inter"/>
                        <a:sym typeface="Inter"/>
                      </a:endParaRPr>
                    </a:p>
                  </a:txBody>
                  <a:tcPr marT="91425" marB="91425" marR="91425" marL="91425"/>
                </a:tc>
                <a:tc gridSpan="2">
                  <a:txBody>
                    <a:bodyPr/>
                    <a:lstStyle/>
                    <a:p>
                      <a:pPr indent="0" lvl="0" marL="0" rtl="0" algn="l">
                        <a:lnSpc>
                          <a:spcPct val="100000"/>
                        </a:lnSpc>
                        <a:spcBef>
                          <a:spcPts val="0"/>
                        </a:spcBef>
                        <a:spcAft>
                          <a:spcPts val="0"/>
                        </a:spcAft>
                        <a:buNone/>
                      </a:pPr>
                      <a:r>
                        <a:rPr b="1" lang="en" sz="1300">
                          <a:latin typeface="Inter"/>
                          <a:ea typeface="Inter"/>
                          <a:cs typeface="Inter"/>
                          <a:sym typeface="Inter"/>
                        </a:rPr>
                        <a:t>LESSON 7: Chronology</a:t>
                      </a:r>
                      <a:endParaRPr b="1" sz="1300">
                        <a:latin typeface="Inter"/>
                        <a:ea typeface="Inter"/>
                        <a:cs typeface="Inter"/>
                        <a:sym typeface="Inter"/>
                      </a:endParaRPr>
                    </a:p>
                  </a:txBody>
                  <a:tcPr marT="91425" marB="91425" marR="91425" marL="91425"/>
                </a:tc>
                <a:tc hMerge="1"/>
              </a:tr>
              <a:tr h="539975">
                <a:tc>
                  <a:txBody>
                    <a:bodyPr/>
                    <a:lstStyle/>
                    <a:p>
                      <a:pPr indent="0" lvl="0" marL="0" rtl="0" algn="l">
                        <a:lnSpc>
                          <a:spcPct val="100000"/>
                        </a:lnSpc>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SUPPORTING QUESTION</a:t>
                      </a:r>
                      <a:endParaRPr b="1" sz="1300">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How do timelines shape historical understanding?</a:t>
                      </a:r>
                      <a:endParaRPr sz="1200">
                        <a:solidFill>
                          <a:schemeClr val="dk1"/>
                        </a:solidFill>
                        <a:latin typeface="Inter"/>
                        <a:ea typeface="Inter"/>
                        <a:cs typeface="Inter"/>
                        <a:sym typeface="Inter"/>
                      </a:endParaRPr>
                    </a:p>
                  </a:txBody>
                  <a:tcPr marT="91425" marB="91425" marR="91425" marL="91425"/>
                </a:tc>
                <a:tc hMerge="1"/>
              </a:tr>
              <a:tr h="539975">
                <a:tc>
                  <a:txBody>
                    <a:bodyPr/>
                    <a:lstStyle/>
                    <a:p>
                      <a:pPr indent="0" lvl="0" marL="0" rtl="0" algn="l">
                        <a:lnSpc>
                          <a:spcPct val="100000"/>
                        </a:lnSpc>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FOCUS SKILL(S)</a:t>
                      </a:r>
                      <a:endParaRPr b="1" sz="1300">
                        <a:solidFill>
                          <a:schemeClr val="dk1"/>
                        </a:solidFill>
                        <a:latin typeface="Inter"/>
                        <a:ea typeface="Inter"/>
                        <a:cs typeface="Inter"/>
                        <a:sym typeface="Inter"/>
                      </a:endParaRPr>
                    </a:p>
                  </a:txBody>
                  <a:tcPr marT="91425" marB="91425" marR="91425" marL="91425"/>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Causation</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Continuity and Change over Time</a:t>
                      </a:r>
                      <a:endParaRPr sz="1200">
                        <a:solidFill>
                          <a:schemeClr val="dk1"/>
                        </a:solidFill>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hMerge="1"/>
              </a:tr>
              <a:tr h="1023150">
                <a:tc>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MATERIALS</a:t>
                      </a:r>
                      <a:endParaRPr b="1" sz="1300">
                        <a:solidFill>
                          <a:schemeClr val="dk1"/>
                        </a:solidFill>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a:txBody>
                    <a:bodyPr/>
                    <a:lstStyle/>
                    <a:p>
                      <a:pPr indent="0" lvl="0" marL="0" rtl="0" algn="ctr">
                        <a:spcBef>
                          <a:spcPts val="0"/>
                        </a:spcBef>
                        <a:spcAft>
                          <a:spcPts val="0"/>
                        </a:spcAft>
                        <a:buNone/>
                      </a:pPr>
                      <a:r>
                        <a:rPr lang="en" sz="1200">
                          <a:latin typeface="Inter"/>
                          <a:ea typeface="Inter"/>
                          <a:cs typeface="Inter"/>
                          <a:sym typeface="Inter"/>
                        </a:rPr>
                        <a:t>TEACHER</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4"/>
                        </a:rPr>
                        <a:t>Do Firsts + Exemplars</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5"/>
                        </a:rPr>
                        <a:t>Chronology Presentation</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6"/>
                        </a:rPr>
                        <a:t>Chronology Student Worksheet and Exemplars</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7"/>
                        </a:rPr>
                        <a:t>Exit Tickets + Exemplars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latin typeface="Inter"/>
                          <a:ea typeface="Inter"/>
                          <a:cs typeface="Inter"/>
                          <a:sym typeface="Inter"/>
                        </a:rPr>
                        <a:t>STUDENT</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8"/>
                        </a:rPr>
                        <a:t>Do First Options</a:t>
                      </a:r>
                      <a:endParaRPr sz="1200">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9"/>
                        </a:rPr>
                        <a:t>Printed Student Handouts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11550">
                <a:tc rowSpan="2">
                  <a:txBody>
                    <a:bodyPr/>
                    <a:lstStyle/>
                    <a:p>
                      <a:pPr indent="0" lvl="0" marL="0" rtl="0" algn="l">
                        <a:lnSpc>
                          <a:spcPct val="100000"/>
                        </a:lnSpc>
                        <a:spcBef>
                          <a:spcPts val="0"/>
                        </a:spcBef>
                        <a:spcAft>
                          <a:spcPts val="0"/>
                        </a:spcAft>
                        <a:buNone/>
                      </a:pPr>
                      <a:r>
                        <a:rPr b="1" lang="en" sz="1300">
                          <a:solidFill>
                            <a:schemeClr val="dk1"/>
                          </a:solidFill>
                          <a:latin typeface="Inter"/>
                          <a:ea typeface="Inter"/>
                          <a:cs typeface="Inter"/>
                          <a:sym typeface="Inter"/>
                        </a:rPr>
                        <a:t>DO FIRST</a:t>
                      </a:r>
                      <a:endParaRPr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1- Frayer: Chronology</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2- Give One, Get One</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023150">
                <a:tc vMerge="1"/>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TEACHER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Select </a:t>
                      </a:r>
                      <a:r>
                        <a:rPr lang="en" sz="1200" u="sng">
                          <a:solidFill>
                            <a:schemeClr val="hlink"/>
                          </a:solidFill>
                          <a:latin typeface="Inter"/>
                          <a:ea typeface="Inter"/>
                          <a:cs typeface="Inter"/>
                          <a:sym typeface="Inter"/>
                          <a:hlinkClick r:id="rId10"/>
                        </a:rPr>
                        <a:t>“Do First”</a:t>
                      </a:r>
                      <a:r>
                        <a:rPr lang="en" sz="1200">
                          <a:solidFill>
                            <a:schemeClr val="dk1"/>
                          </a:solidFill>
                          <a:latin typeface="Inter"/>
                          <a:ea typeface="Inter"/>
                          <a:cs typeface="Inter"/>
                          <a:sym typeface="Inter"/>
                        </a:rPr>
                        <a:t> option</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Play “Song of the Unit” or alternative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Provide students with visual, online, or print access to “Do First”</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chemeClr val="dk1"/>
                          </a:solidFill>
                          <a:latin typeface="Inter"/>
                          <a:ea typeface="Inter"/>
                          <a:cs typeface="Inter"/>
                          <a:sym typeface="Inter"/>
                        </a:rPr>
                        <a:t>STUDENT ACTIONS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Complete “Do First” either online or by hand.</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16450">
                <a:tc rowSpan="2">
                  <a:txBody>
                    <a:bodyPr/>
                    <a:lstStyle/>
                    <a:p>
                      <a:pPr indent="0" lvl="0" marL="0" rtl="0" algn="l">
                        <a:lnSpc>
                          <a:spcPct val="100000"/>
                        </a:lnSpc>
                        <a:spcBef>
                          <a:spcPts val="0"/>
                        </a:spcBef>
                        <a:spcAft>
                          <a:spcPts val="0"/>
                        </a:spcAft>
                        <a:buNone/>
                      </a:pPr>
                      <a:r>
                        <a:rPr b="1" lang="en" sz="1300">
                          <a:latin typeface="Inter"/>
                          <a:ea typeface="Inter"/>
                          <a:cs typeface="Inter"/>
                          <a:sym typeface="Inter"/>
                        </a:rPr>
                        <a:t>ACTIVITY 1 - LAUNCH</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A simple, yet critical, tool of historians is the trusty timeline. Students will apply some of the ways that historians extend chronological reasoning into causation and continuity and change over time through timelines. Use the </a:t>
                      </a:r>
                      <a:r>
                        <a:rPr lang="en" sz="1200" u="sng">
                          <a:solidFill>
                            <a:schemeClr val="hlink"/>
                          </a:solidFill>
                          <a:latin typeface="Inter"/>
                          <a:ea typeface="Inter"/>
                          <a:cs typeface="Inter"/>
                          <a:sym typeface="Inter"/>
                          <a:hlinkClick r:id="rId11"/>
                        </a:rPr>
                        <a:t>Chronology Presentation</a:t>
                      </a:r>
                      <a:r>
                        <a:rPr lang="en" sz="1200">
                          <a:solidFill>
                            <a:schemeClr val="dk1"/>
                          </a:solidFill>
                          <a:latin typeface="Inter"/>
                          <a:ea typeface="Inter"/>
                          <a:cs typeface="Inter"/>
                          <a:sym typeface="Inter"/>
                        </a:rPr>
                        <a:t> to conduct a whole-class creation of someone’s day today.</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31697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Project Chronology presentation and go over supporting question</a:t>
                      </a:r>
                      <a:endParaRPr sz="1200">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Choose a student (or teacher) to fill in the daily timeline on the presentation</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As a class, have students think through the causes of events, changes between events, and continuities within events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Participate in the building of the timeline as appropriate</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Brainstorm identifiable causes, changes, and continuities on the timeline</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58" name="Google Shape;58;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Foundational Methodology</a:t>
            </a:r>
            <a:r>
              <a:rPr lang="en" sz="1800">
                <a:solidFill>
                  <a:schemeClr val="dk1"/>
                </a:solidFill>
                <a:latin typeface="Plus Jakarta Sans Medium"/>
                <a:ea typeface="Plus Jakarta Sans Medium"/>
                <a:cs typeface="Plus Jakarta Sans Medium"/>
                <a:sym typeface="Plus Jakarta Sans Medium"/>
              </a:rPr>
              <a:t>: Daily Lesson Plan (60 Minutes)</a:t>
            </a:r>
            <a:endParaRPr sz="1800">
              <a:solidFill>
                <a:schemeClr val="dk1"/>
              </a:solidFill>
              <a:latin typeface="Plus Jakarta Sans Medium"/>
              <a:ea typeface="Plus Jakarta Sans Medium"/>
              <a:cs typeface="Plus Jakarta Sans Medium"/>
              <a:sym typeface="Plus Jakarta Sans Medium"/>
            </a:endParaRPr>
          </a:p>
        </p:txBody>
      </p:sp>
      <p:pic>
        <p:nvPicPr>
          <p:cNvPr id="59" name="Google Shape;59;p13"/>
          <p:cNvPicPr preferRelativeResize="0"/>
          <p:nvPr/>
        </p:nvPicPr>
        <p:blipFill>
          <a:blip r:embed="rId12">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3" name="Shape 63"/>
        <p:cNvGrpSpPr/>
        <p:nvPr/>
      </p:nvGrpSpPr>
      <p:grpSpPr>
        <a:xfrm>
          <a:off x="0" y="0"/>
          <a:ext cx="0" cy="0"/>
          <a:chOff x="0" y="0"/>
          <a:chExt cx="0" cy="0"/>
        </a:xfrm>
      </p:grpSpPr>
      <p:pic>
        <p:nvPicPr>
          <p:cNvPr id="64" name="Google Shape;64;p14"/>
          <p:cNvPicPr preferRelativeResize="0"/>
          <p:nvPr/>
        </p:nvPicPr>
        <p:blipFill>
          <a:blip r:embed="rId3">
            <a:alphaModFix/>
          </a:blip>
          <a:stretch>
            <a:fillRect/>
          </a:stretch>
        </p:blipFill>
        <p:spPr>
          <a:xfrm>
            <a:off x="493763" y="7223664"/>
            <a:ext cx="333180" cy="333180"/>
          </a:xfrm>
          <a:prstGeom prst="rect">
            <a:avLst/>
          </a:prstGeom>
          <a:noFill/>
          <a:ln>
            <a:noFill/>
          </a:ln>
        </p:spPr>
      </p:pic>
      <p:sp>
        <p:nvSpPr>
          <p:cNvPr id="65" name="Google Shape;65;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6" name="Google Shape;66;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7" name="Google Shape;67;p14"/>
          <p:cNvGraphicFramePr/>
          <p:nvPr/>
        </p:nvGraphicFramePr>
        <p:xfrm>
          <a:off x="488388" y="620838"/>
          <a:ext cx="3000000" cy="3000000"/>
        </p:xfrm>
        <a:graphic>
          <a:graphicData uri="http://schemas.openxmlformats.org/drawingml/2006/table">
            <a:tbl>
              <a:tblPr>
                <a:noFill/>
                <a:tableStyleId>{653E2D97-2A56-4235-92AC-57DA2BE8601F}</a:tableStyleId>
              </a:tblPr>
              <a:tblGrid>
                <a:gridCol w="1291025"/>
                <a:gridCol w="3852550"/>
                <a:gridCol w="3910450"/>
              </a:tblGrid>
              <a:tr h="222500">
                <a:tc>
                  <a:txBody>
                    <a:bodyPr/>
                    <a:lstStyle/>
                    <a:p>
                      <a:pPr indent="0" lvl="0" marL="0" rtl="0" algn="l">
                        <a:lnSpc>
                          <a:spcPct val="100000"/>
                        </a:lnSpc>
                        <a:spcBef>
                          <a:spcPts val="0"/>
                        </a:spcBef>
                        <a:spcAft>
                          <a:spcPts val="0"/>
                        </a:spcAft>
                        <a:buNone/>
                      </a:pPr>
                      <a:r>
                        <a:t/>
                      </a:r>
                      <a:endParaRPr>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LESSON 7: Chronology - Continued</a:t>
                      </a:r>
                      <a:endParaRPr b="1" sz="1300">
                        <a:solidFill>
                          <a:schemeClr val="dk1"/>
                        </a:solidFill>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hMerge="1"/>
              </a:tr>
              <a:tr h="513475">
                <a:tc row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ACTIVITY 2 -</a:t>
                      </a:r>
                      <a:endParaRPr b="1" sz="13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PRACTICE</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now apply this method to their own lives. In a way, this is a student origin story (If desired, play Thinking Nation’s </a:t>
                      </a:r>
                      <a:r>
                        <a:rPr lang="en" sz="1200" u="sng">
                          <a:solidFill>
                            <a:schemeClr val="accent5"/>
                          </a:solidFill>
                          <a:latin typeface="Inter"/>
                          <a:ea typeface="Inter"/>
                          <a:cs typeface="Inter"/>
                          <a:sym typeface="Inter"/>
                          <a:hlinkClick r:id="rId4">
                            <a:extLst>
                              <a:ext uri="{A12FA001-AC4F-418D-AE19-62706E023703}">
                                <ahyp:hlinkClr val="tx"/>
                              </a:ext>
                            </a:extLst>
                          </a:hlinkClick>
                        </a:rPr>
                        <a:t>Causation video</a:t>
                      </a:r>
                      <a:r>
                        <a:rPr lang="en" sz="1200">
                          <a:solidFill>
                            <a:schemeClr val="dk1"/>
                          </a:solidFill>
                          <a:latin typeface="Inter"/>
                          <a:ea typeface="Inter"/>
                          <a:cs typeface="Inter"/>
                          <a:sym typeface="Inter"/>
                        </a:rPr>
                        <a:t> here. It is a helpful introduction to this way of thinking). Students will begin by filling in some details about their personality traits, interests, and skills. Then they will fill in 7 life events. This will be completed on page 1 of the </a:t>
                      </a:r>
                      <a:r>
                        <a:rPr lang="en" sz="1200" u="sng">
                          <a:solidFill>
                            <a:schemeClr val="hlink"/>
                          </a:solidFill>
                          <a:latin typeface="Inter"/>
                          <a:ea typeface="Inter"/>
                          <a:cs typeface="Inter"/>
                          <a:sym typeface="Inter"/>
                          <a:hlinkClick r:id="rId5"/>
                        </a:rPr>
                        <a:t>Chronology Student Worksheet</a:t>
                      </a:r>
                      <a:r>
                        <a:rPr lang="en" sz="1200">
                          <a:solidFill>
                            <a:schemeClr val="dk1"/>
                          </a:solidFill>
                          <a:latin typeface="Inter"/>
                          <a:ea typeface="Inter"/>
                          <a:cs typeface="Inter"/>
                          <a:sym typeface="Inter"/>
                        </a:rPr>
                        <a:t>.</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49400">
                <a:tc vMerge="1"/>
                <a:tc>
                  <a:txBody>
                    <a:bodyPr/>
                    <a:lstStyle/>
                    <a:p>
                      <a:pPr indent="0" lvl="0" marL="0" rtl="0" algn="ctr">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Hand out and direct students to page 1 of student handouts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Direct students to write as much as they can about themselves for each of the 3 categories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Support students as they think through 7 events that led to some of the personal qualities they wrote in the table</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Write as much as possible about personal qualities in each category</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Consider the origin story that made those qualities true and identify 7 life events that shaped them. Write and date events in timeline</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05875">
                <a:tc row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ACTIVITY 3 - EXHIBIT</a:t>
                      </a:r>
                      <a:endParaRPr b="1" sz="13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As the Frayer Do First quote suggests, chronological reasoning is a means to an end to deeper historical thinking skills such as causation and continuity and change over time. The reflection activity is designed to help students consider how think through each of these skills when using a timeline.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49400">
                <a:tc vMerge="1"/>
                <a:tc>
                  <a:txBody>
                    <a:bodyPr/>
                    <a:lstStyle/>
                    <a:p>
                      <a:pPr indent="0" lvl="0" marL="0" rtl="0" algn="ctr">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Direct students to page 2 of printed materials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Go over the brief timelines description and introduction to causation and continuity and change over time</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Support students as they reflect on their origin story, the causal events, and the changes and continuities that were apparent within the timeline</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Bring the reflection back to the study of history through the final reflection question</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Ask and answer questions about timelines, causation, and continuity and change over time</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Reflect on personal origin story through the historical thinking skills of causation and continuity and change over time</a:t>
                      </a:r>
                      <a:endParaRPr sz="1200">
                        <a:solidFill>
                          <a:srgbClr val="000000"/>
                        </a:solidFill>
                        <a:latin typeface="Inter"/>
                        <a:ea typeface="Inter"/>
                        <a:cs typeface="Inter"/>
                        <a:sym typeface="Inter"/>
                      </a:endParaRPr>
                    </a:p>
                    <a:p>
                      <a:pPr indent="-228600" lvl="0" marL="3048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Make connections to the broader study of history by considering the limited nature of timelines</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68" name="Google Shape;68;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Foundational Methodology: Daily Lesson Plan (60 Minutes)</a:t>
            </a:r>
            <a:endParaRPr sz="1800">
              <a:solidFill>
                <a:schemeClr val="dk1"/>
              </a:solidFill>
              <a:latin typeface="Plus Jakarta Sans Medium"/>
              <a:ea typeface="Plus Jakarta Sans Medium"/>
              <a:cs typeface="Plus Jakarta Sans Medium"/>
              <a:sym typeface="Plus Jakarta Sans Medium"/>
            </a:endParaRPr>
          </a:p>
        </p:txBody>
      </p:sp>
      <p:pic>
        <p:nvPicPr>
          <p:cNvPr id="69" name="Google Shape;69;p14"/>
          <p:cNvPicPr preferRelativeResize="0"/>
          <p:nvPr/>
        </p:nvPicPr>
        <p:blipFill>
          <a:blip r:embed="rId6">
            <a:alphaModFix/>
          </a:blip>
          <a:stretch>
            <a:fillRect/>
          </a:stretch>
        </p:blipFill>
        <p:spPr>
          <a:xfrm>
            <a:off x="279881" y="89249"/>
            <a:ext cx="816414" cy="338543"/>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73" name="Shape 73"/>
        <p:cNvGrpSpPr/>
        <p:nvPr/>
      </p:nvGrpSpPr>
      <p:grpSpPr>
        <a:xfrm>
          <a:off x="0" y="0"/>
          <a:ext cx="0" cy="0"/>
          <a:chOff x="0" y="0"/>
          <a:chExt cx="0" cy="0"/>
        </a:xfrm>
      </p:grpSpPr>
      <p:pic>
        <p:nvPicPr>
          <p:cNvPr id="74" name="Google Shape;74;p15"/>
          <p:cNvPicPr preferRelativeResize="0"/>
          <p:nvPr/>
        </p:nvPicPr>
        <p:blipFill>
          <a:blip r:embed="rId3">
            <a:alphaModFix/>
          </a:blip>
          <a:stretch>
            <a:fillRect/>
          </a:stretch>
        </p:blipFill>
        <p:spPr>
          <a:xfrm>
            <a:off x="493763" y="7223664"/>
            <a:ext cx="333180" cy="333180"/>
          </a:xfrm>
          <a:prstGeom prst="rect">
            <a:avLst/>
          </a:prstGeom>
          <a:noFill/>
          <a:ln>
            <a:noFill/>
          </a:ln>
        </p:spPr>
      </p:pic>
      <p:sp>
        <p:nvSpPr>
          <p:cNvPr id="75" name="Google Shape;75;p15"/>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6" name="Google Shape;76;p15"/>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77" name="Google Shape;77;p15"/>
          <p:cNvGraphicFramePr/>
          <p:nvPr/>
        </p:nvGraphicFramePr>
        <p:xfrm>
          <a:off x="488388" y="620838"/>
          <a:ext cx="3000000" cy="3000000"/>
        </p:xfrm>
        <a:graphic>
          <a:graphicData uri="http://schemas.openxmlformats.org/drawingml/2006/table">
            <a:tbl>
              <a:tblPr>
                <a:noFill/>
                <a:tableStyleId>{653E2D97-2A56-4235-92AC-57DA2BE8601F}</a:tableStyleId>
              </a:tblPr>
              <a:tblGrid>
                <a:gridCol w="1346925"/>
                <a:gridCol w="3830225"/>
                <a:gridCol w="3876875"/>
              </a:tblGrid>
              <a:tr h="367650">
                <a:tc>
                  <a:txBody>
                    <a:bodyPr/>
                    <a:lstStyle/>
                    <a:p>
                      <a:pPr indent="0" lvl="0" marL="0" rtl="0" algn="l">
                        <a:lnSpc>
                          <a:spcPct val="100000"/>
                        </a:lnSpc>
                        <a:spcBef>
                          <a:spcPts val="0"/>
                        </a:spcBef>
                        <a:spcAft>
                          <a:spcPts val="0"/>
                        </a:spcAft>
                        <a:buNone/>
                      </a:pPr>
                      <a:r>
                        <a:t/>
                      </a:r>
                      <a:endParaRPr>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LESSON 7: Chronology - Continued</a:t>
                      </a:r>
                      <a:endParaRPr b="1" sz="1300">
                        <a:solidFill>
                          <a:schemeClr val="dk1"/>
                        </a:solidFill>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hMerge="1"/>
              </a:tr>
              <a:tr h="540600">
                <a:tc row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CONCLUSION</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tcPr>
                </a:tc>
                <a:tc gridSpan="2">
                  <a:txBody>
                    <a:bodyPr/>
                    <a:lstStyle/>
                    <a:p>
                      <a:pPr indent="0" lvl="0" marL="0" rtl="0" algn="l">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Students will complete an </a:t>
                      </a:r>
                      <a:r>
                        <a:rPr lang="en" sz="1200" u="sng">
                          <a:solidFill>
                            <a:schemeClr val="hlink"/>
                          </a:solidFill>
                          <a:latin typeface="Inter"/>
                          <a:ea typeface="Inter"/>
                          <a:cs typeface="Inter"/>
                          <a:sym typeface="Inter"/>
                          <a:hlinkClick r:id="rId4"/>
                        </a:rPr>
                        <a:t>“Exit Ticket”</a:t>
                      </a:r>
                      <a:r>
                        <a:rPr lang="en" sz="1200">
                          <a:latin typeface="Inter"/>
                          <a:ea typeface="Inter"/>
                          <a:cs typeface="Inter"/>
                          <a:sym typeface="Inter"/>
                        </a:rPr>
                        <a:t> </a:t>
                      </a:r>
                      <a:r>
                        <a:rPr lang="en" sz="1200">
                          <a:solidFill>
                            <a:srgbClr val="000000"/>
                          </a:solidFill>
                          <a:latin typeface="Inter"/>
                          <a:ea typeface="Inter"/>
                          <a:cs typeface="Inter"/>
                          <a:sym typeface="Inter"/>
                        </a:rPr>
                        <a:t>in which they reflect on their learnings from the day using a write and draw approach. The “Say it in Six” will require students to thoughtfully consider and synthesize information from the lesson. The illustration will provide a creative opportunity for students to demonstrate their understanding.</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67877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Hand out Exit Ticket and</a:t>
                      </a:r>
                      <a:r>
                        <a:rPr lang="en" sz="1200">
                          <a:latin typeface="Inter"/>
                          <a:ea typeface="Inter"/>
                          <a:cs typeface="Inter"/>
                          <a:sym typeface="Inter"/>
                        </a:rPr>
                        <a:t> provide instructions for “Say it in Six”</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Write a six word phrase and draw an illustration to demonstrate the main idea of the lesson</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678775">
                <a:tc>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STANDARD(S)</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200">
                          <a:solidFill>
                            <a:schemeClr val="dk1"/>
                          </a:solidFill>
                          <a:latin typeface="Inter"/>
                          <a:ea typeface="Inter"/>
                          <a:cs typeface="Inter"/>
                          <a:sym typeface="Inter"/>
                        </a:rPr>
                        <a:t>CA HSS Analysis Skills (9–12): Chronological and Spatial Thinking 1</a:t>
                      </a:r>
                      <a:r>
                        <a:rPr lang="en" sz="1200">
                          <a:solidFill>
                            <a:schemeClr val="dk1"/>
                          </a:solidFill>
                          <a:latin typeface="Inter"/>
                          <a:ea typeface="Inter"/>
                          <a:cs typeface="Inter"/>
                          <a:sym typeface="Inter"/>
                        </a:rPr>
                        <a:t> - Students compare the present with the past, evaluating the consequences of past events and decisions and determining the lessons that were learned.</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b="1" lang="en" sz="1200">
                          <a:solidFill>
                            <a:schemeClr val="dk1"/>
                          </a:solidFill>
                          <a:latin typeface="Inter"/>
                          <a:ea typeface="Inter"/>
                          <a:cs typeface="Inter"/>
                          <a:sym typeface="Inter"/>
                        </a:rPr>
                        <a:t>CA HSS Analysis Skills (9–12): Historical Interpretation 2 - </a:t>
                      </a:r>
                      <a:r>
                        <a:rPr lang="en" sz="1200">
                          <a:solidFill>
                            <a:schemeClr val="dk1"/>
                          </a:solidFill>
                          <a:latin typeface="Inter"/>
                          <a:ea typeface="Inter"/>
                          <a:cs typeface="Inter"/>
                          <a:sym typeface="Inter"/>
                        </a:rPr>
                        <a:t>Students recognize the complexity of historical causes and effects, including the limitations on determining cause and effect.</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b="1" sz="1200">
                        <a:solidFill>
                          <a:schemeClr val="dk1"/>
                        </a:solidFill>
                        <a:latin typeface="Inter"/>
                        <a:ea typeface="Inter"/>
                        <a:cs typeface="Inter"/>
                        <a:sym typeface="Inter"/>
                      </a:endParaRPr>
                    </a:p>
                    <a:p>
                      <a:pPr indent="0" lvl="0" marL="0" rtl="0" algn="l">
                        <a:spcBef>
                          <a:spcPts val="0"/>
                        </a:spcBef>
                        <a:spcAft>
                          <a:spcPts val="0"/>
                        </a:spcAft>
                        <a:buNone/>
                      </a:pPr>
                      <a:r>
                        <a:rPr b="1" lang="en" sz="1200">
                          <a:solidFill>
                            <a:schemeClr val="dk1"/>
                          </a:solidFill>
                          <a:latin typeface="Inter"/>
                          <a:ea typeface="Inter"/>
                          <a:cs typeface="Inter"/>
                          <a:sym typeface="Inter"/>
                        </a:rPr>
                        <a:t>CCSS RH9-10.3: </a:t>
                      </a:r>
                      <a:r>
                        <a:rPr lang="en" sz="1200">
                          <a:solidFill>
                            <a:schemeClr val="dk1"/>
                          </a:solidFill>
                          <a:latin typeface="Inter"/>
                          <a:ea typeface="Inter"/>
                          <a:cs typeface="Inter"/>
                          <a:sym typeface="Inter"/>
                        </a:rPr>
                        <a:t>Analyze in detail a series of events described in </a:t>
                      </a:r>
                      <a:r>
                        <a:rPr lang="en" sz="1200">
                          <a:solidFill>
                            <a:schemeClr val="dk1"/>
                          </a:solidFill>
                          <a:latin typeface="Inter"/>
                          <a:ea typeface="Inter"/>
                          <a:cs typeface="Inter"/>
                          <a:sym typeface="Inter"/>
                        </a:rPr>
                        <a:t>a text; determine whether earlier events caused later ones or simply preceded them.</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bl>
          </a:graphicData>
        </a:graphic>
      </p:graphicFrame>
      <p:sp>
        <p:nvSpPr>
          <p:cNvPr id="78" name="Google Shape;78;p15"/>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Foundational Methodology: Daily Lesson Plan (60 Minutes)</a:t>
            </a:r>
            <a:endParaRPr sz="1800">
              <a:solidFill>
                <a:schemeClr val="dk1"/>
              </a:solidFill>
              <a:latin typeface="Plus Jakarta Sans Medium"/>
              <a:ea typeface="Plus Jakarta Sans Medium"/>
              <a:cs typeface="Plus Jakarta Sans Medium"/>
              <a:sym typeface="Plus Jakarta Sans Medium"/>
            </a:endParaRPr>
          </a:p>
        </p:txBody>
      </p:sp>
      <p:pic>
        <p:nvPicPr>
          <p:cNvPr id="79" name="Google Shape;79;p15"/>
          <p:cNvPicPr preferRelativeResize="0"/>
          <p:nvPr/>
        </p:nvPicPr>
        <p:blipFill>
          <a:blip r:embed="rId5">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