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10287000" cx="18288000"/>
  <p:notesSz cx="6858000" cy="9144000"/>
  <p:embeddedFontLst>
    <p:embeddedFont>
      <p:font typeface="Halant"/>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11" Type="http://schemas.openxmlformats.org/officeDocument/2006/relationships/slide" Target="slides/slide6.xml"/><Relationship Id="rId22" Type="http://schemas.openxmlformats.org/officeDocument/2006/relationships/font" Target="fonts/PlusJakartaSans-italic.fntdata"/><Relationship Id="rId10" Type="http://schemas.openxmlformats.org/officeDocument/2006/relationships/slide" Target="slides/slide5.xml"/><Relationship Id="rId21" Type="http://schemas.openxmlformats.org/officeDocument/2006/relationships/font" Target="fonts/PlusJakartaSans-bold.fntdata"/><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font" Target="fonts/PlusJakarta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Halant-bold.fntdata"/><Relationship Id="rId14" Type="http://schemas.openxmlformats.org/officeDocument/2006/relationships/slide" Target="slides/slide9.xml"/><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notesMaster" Target="notesMasters/notesMaster1.xml"/><Relationship Id="rId19" Type="http://schemas.openxmlformats.org/officeDocument/2006/relationships/font" Target="fonts/Inter-boldItalic.fntdata"/><Relationship Id="rId6" Type="http://schemas.openxmlformats.org/officeDocument/2006/relationships/slide" Target="slides/slide1.xml"/><Relationship Id="rId18" Type="http://schemas.openxmlformats.org/officeDocument/2006/relationships/font" Target="fonts/Inter-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614810a21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3614810a218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27887a6bb3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g27887a6bb36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614810a218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g3614810a218_0_3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614810a21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g3614810a218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614810a218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g3614810a218_0_8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614810a218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g3614810a218_0_1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3614810a218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g3614810a218_0_15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3614810a218_0_1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g3614810a218_0_17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3614810a218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g3614810a218_0_19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6.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6.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5.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0.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grpSp>
        <p:nvGrpSpPr>
          <p:cNvPr id="84" name="Google Shape;84;p13"/>
          <p:cNvGrpSpPr/>
          <p:nvPr/>
        </p:nvGrpSpPr>
        <p:grpSpPr>
          <a:xfrm>
            <a:off x="-31071" y="-180826"/>
            <a:ext cx="4239337" cy="10467984"/>
            <a:chOff x="0" y="-241102"/>
            <a:chExt cx="5652450" cy="13957313"/>
          </a:xfrm>
        </p:grpSpPr>
        <p:grpSp>
          <p:nvGrpSpPr>
            <p:cNvPr id="85" name="Google Shape;85;p13"/>
            <p:cNvGrpSpPr/>
            <p:nvPr/>
          </p:nvGrpSpPr>
          <p:grpSpPr>
            <a:xfrm>
              <a:off x="2826056" y="-241102"/>
              <a:ext cx="2826394" cy="13957313"/>
              <a:chOff x="0" y="-47625"/>
              <a:chExt cx="558300" cy="2757000"/>
            </a:xfrm>
          </p:grpSpPr>
          <p:sp>
            <p:nvSpPr>
              <p:cNvPr id="86" name="Google Shape;8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87" name="Google Shape;87;p13"/>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88" name="Google Shape;88;p13"/>
            <p:cNvGrpSpPr/>
            <p:nvPr/>
          </p:nvGrpSpPr>
          <p:grpSpPr>
            <a:xfrm>
              <a:off x="1413028" y="-241102"/>
              <a:ext cx="2826394" cy="13957313"/>
              <a:chOff x="0" y="-47625"/>
              <a:chExt cx="558300" cy="2757000"/>
            </a:xfrm>
          </p:grpSpPr>
          <p:sp>
            <p:nvSpPr>
              <p:cNvPr id="89" name="Google Shape;8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90" name="Google Shape;90;p13"/>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91" name="Google Shape;91;p13"/>
            <p:cNvGrpSpPr/>
            <p:nvPr/>
          </p:nvGrpSpPr>
          <p:grpSpPr>
            <a:xfrm>
              <a:off x="0" y="-241102"/>
              <a:ext cx="2826394" cy="13957313"/>
              <a:chOff x="0" y="-47625"/>
              <a:chExt cx="558300" cy="2757000"/>
            </a:xfrm>
          </p:grpSpPr>
          <p:sp>
            <p:nvSpPr>
              <p:cNvPr id="92" name="Google Shape;9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93" name="Google Shape;93;p13"/>
              <p:cNvSpPr txBox="1"/>
              <p:nvPr/>
            </p:nvSpPr>
            <p:spPr>
              <a:xfrm>
                <a:off x="0" y="-47625"/>
                <a:ext cx="558300" cy="27570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94" name="Google Shape;94;p13"/>
          <p:cNvSpPr txBox="1"/>
          <p:nvPr/>
        </p:nvSpPr>
        <p:spPr>
          <a:xfrm>
            <a:off x="4207988" y="3071866"/>
            <a:ext cx="14079900" cy="3078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9999">
                <a:solidFill>
                  <a:srgbClr val="231F20"/>
                </a:solidFill>
                <a:latin typeface="Halant"/>
                <a:ea typeface="Halant"/>
                <a:cs typeface="Halant"/>
                <a:sym typeface="Halant"/>
              </a:rPr>
              <a:t>INTRODUCTION TO SOURCES &amp; EVIDENCE</a:t>
            </a:r>
            <a:endParaRPr sz="100"/>
          </a:p>
        </p:txBody>
      </p:sp>
      <p:sp>
        <p:nvSpPr>
          <p:cNvPr id="95" name="Google Shape;95;p13"/>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96" name="Google Shape;96;p13"/>
          <p:cNvSpPr txBox="1"/>
          <p:nvPr/>
        </p:nvSpPr>
        <p:spPr>
          <a:xfrm>
            <a:off x="4208000" y="6332338"/>
            <a:ext cx="14079900" cy="882900"/>
          </a:xfrm>
          <a:prstGeom prst="rect">
            <a:avLst/>
          </a:prstGeom>
          <a:noFill/>
          <a:ln>
            <a:noFill/>
          </a:ln>
        </p:spPr>
        <p:txBody>
          <a:bodyPr anchorCtr="0" anchor="t" bIns="0" lIns="0" spcFirstLastPara="1" rIns="0" wrap="square" tIns="0">
            <a:spAutoFit/>
          </a:bodyPr>
          <a:lstStyle/>
          <a:p>
            <a:pPr indent="0" lvl="0" marL="0" rtl="0" algn="ctr">
              <a:lnSpc>
                <a:spcPct val="140000"/>
              </a:lnSpc>
              <a:spcBef>
                <a:spcPts val="0"/>
              </a:spcBef>
              <a:spcAft>
                <a:spcPts val="0"/>
              </a:spcAft>
              <a:buClr>
                <a:schemeClr val="dk1"/>
              </a:buClr>
              <a:buFont typeface="Arial"/>
              <a:buNone/>
            </a:pPr>
            <a:r>
              <a:rPr lang="en-US" sz="5735">
                <a:solidFill>
                  <a:srgbClr val="231F20"/>
                </a:solidFill>
                <a:latin typeface="Inter"/>
                <a:ea typeface="Inter"/>
                <a:cs typeface="Inter"/>
                <a:sym typeface="Inter"/>
              </a:rPr>
              <a:t>Unit 1: Foundational Methodology</a:t>
            </a:r>
            <a:endParaRPr/>
          </a:p>
        </p:txBody>
      </p:sp>
      <p:sp>
        <p:nvSpPr>
          <p:cNvPr id="97" name="Google Shape;97;p13"/>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98" name="Google Shape;98;p13"/>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99" name="Google Shape;99;p13"/>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100" name="Google Shape;100;p13"/>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4"/>
          <p:cNvSpPr txBox="1"/>
          <p:nvPr/>
        </p:nvSpPr>
        <p:spPr>
          <a:xfrm>
            <a:off x="3181650" y="3989100"/>
            <a:ext cx="11924700" cy="15393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1100"/>
              <a:buNone/>
            </a:pPr>
            <a:r>
              <a:rPr i="1" lang="en-US" sz="5000">
                <a:solidFill>
                  <a:schemeClr val="dk1"/>
                </a:solidFill>
                <a:latin typeface="Inter"/>
                <a:ea typeface="Inter"/>
                <a:cs typeface="Inter"/>
                <a:sym typeface="Inter"/>
              </a:rPr>
              <a:t>What makes a source valuable evidence for understanding the past?</a:t>
            </a:r>
            <a:endParaRPr i="1" sz="5000">
              <a:solidFill>
                <a:schemeClr val="dk1"/>
              </a:solidFill>
              <a:latin typeface="Inter"/>
              <a:ea typeface="Inter"/>
              <a:cs typeface="Inter"/>
              <a:sym typeface="Inter"/>
            </a:endParaRPr>
          </a:p>
        </p:txBody>
      </p:sp>
      <p:sp>
        <p:nvSpPr>
          <p:cNvPr id="106" name="Google Shape;106;p14"/>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07" name="Google Shape;107;p14"/>
          <p:cNvGrpSpPr/>
          <p:nvPr/>
        </p:nvGrpSpPr>
        <p:grpSpPr>
          <a:xfrm>
            <a:off x="-254016" y="9230009"/>
            <a:ext cx="18796043" cy="937448"/>
            <a:chOff x="204" y="0"/>
            <a:chExt cx="25061391" cy="1249931"/>
          </a:xfrm>
        </p:grpSpPr>
        <p:grpSp>
          <p:nvGrpSpPr>
            <p:cNvPr id="108" name="Google Shape;108;p14"/>
            <p:cNvGrpSpPr/>
            <p:nvPr/>
          </p:nvGrpSpPr>
          <p:grpSpPr>
            <a:xfrm rot="5400000">
              <a:off x="12002369" y="-11663474"/>
              <a:ext cx="1249931" cy="24576878"/>
              <a:chOff x="0" y="-38100"/>
              <a:chExt cx="246900" cy="4854692"/>
            </a:xfrm>
          </p:grpSpPr>
          <p:sp>
            <p:nvSpPr>
              <p:cNvPr id="109" name="Google Shape;10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10" name="Google Shape;110;p14"/>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11" name="Google Shape;111;p14"/>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12" name="Google Shape;11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13" name="Google Shape;11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14" name="Google Shape;114;p14"/>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grpSp>
        <p:nvGrpSpPr>
          <p:cNvPr id="115" name="Google Shape;115;p14"/>
          <p:cNvGrpSpPr/>
          <p:nvPr/>
        </p:nvGrpSpPr>
        <p:grpSpPr>
          <a:xfrm>
            <a:off x="15859155" y="-98041"/>
            <a:ext cx="1562625" cy="1771271"/>
            <a:chOff x="0" y="-130721"/>
            <a:chExt cx="2083500" cy="2361695"/>
          </a:xfrm>
        </p:grpSpPr>
        <p:grpSp>
          <p:nvGrpSpPr>
            <p:cNvPr id="116" name="Google Shape;116;p14"/>
            <p:cNvGrpSpPr/>
            <p:nvPr/>
          </p:nvGrpSpPr>
          <p:grpSpPr>
            <a:xfrm>
              <a:off x="75599" y="-130721"/>
              <a:ext cx="1932614" cy="2361695"/>
              <a:chOff x="0" y="-47625"/>
              <a:chExt cx="704100" cy="860425"/>
            </a:xfrm>
          </p:grpSpPr>
          <p:sp>
            <p:nvSpPr>
              <p:cNvPr id="117" name="Google Shape;11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4"/>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19" name="Google Shape;119;p14"/>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a:t>
              </a:r>
              <a:endParaRPr>
                <a:solidFill>
                  <a:schemeClr val="lt1"/>
                </a:solidFill>
              </a:endParaRPr>
            </a:p>
          </p:txBody>
        </p:sp>
      </p:grpSp>
      <p:sp>
        <p:nvSpPr>
          <p:cNvPr id="120" name="Google Shape;120;p14"/>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15"/>
          <p:cNvSpPr txBox="1"/>
          <p:nvPr/>
        </p:nvSpPr>
        <p:spPr>
          <a:xfrm>
            <a:off x="1714500" y="2668000"/>
            <a:ext cx="16573500" cy="615600"/>
          </a:xfrm>
          <a:prstGeom prst="rect">
            <a:avLst/>
          </a:prstGeom>
          <a:noFill/>
          <a:ln>
            <a:noFill/>
          </a:ln>
        </p:spPr>
        <p:txBody>
          <a:bodyPr anchorCtr="0" anchor="t" bIns="0" lIns="0" spcFirstLastPara="1" rIns="0" wrap="square" tIns="0">
            <a:spAutoFit/>
          </a:bodyPr>
          <a:lstStyle/>
          <a:p>
            <a:pPr indent="0" lvl="0" marL="0" marR="0" rtl="0" algn="l">
              <a:lnSpc>
                <a:spcPct val="140004"/>
              </a:lnSpc>
              <a:spcBef>
                <a:spcPts val="0"/>
              </a:spcBef>
              <a:spcAft>
                <a:spcPts val="0"/>
              </a:spcAft>
              <a:buNone/>
            </a:pPr>
            <a:r>
              <a:rPr lang="en-US" sz="4000">
                <a:solidFill>
                  <a:schemeClr val="dk1"/>
                </a:solidFill>
                <a:latin typeface="Inter"/>
                <a:ea typeface="Inter"/>
                <a:cs typeface="Inter"/>
                <a:sym typeface="Inter"/>
              </a:rPr>
              <a:t>Most sources can be divided into two categories: </a:t>
            </a:r>
            <a:endParaRPr sz="4000">
              <a:solidFill>
                <a:schemeClr val="dk1"/>
              </a:solidFill>
              <a:latin typeface="Inter"/>
              <a:ea typeface="Inter"/>
              <a:cs typeface="Inter"/>
              <a:sym typeface="Inter"/>
            </a:endParaRPr>
          </a:p>
        </p:txBody>
      </p:sp>
      <p:grpSp>
        <p:nvGrpSpPr>
          <p:cNvPr id="126" name="Google Shape;126;p15"/>
          <p:cNvGrpSpPr/>
          <p:nvPr/>
        </p:nvGrpSpPr>
        <p:grpSpPr>
          <a:xfrm>
            <a:off x="15859155" y="-98041"/>
            <a:ext cx="1562625" cy="1771271"/>
            <a:chOff x="0" y="-130721"/>
            <a:chExt cx="2083500" cy="2361695"/>
          </a:xfrm>
        </p:grpSpPr>
        <p:grpSp>
          <p:nvGrpSpPr>
            <p:cNvPr id="127" name="Google Shape;127;p15"/>
            <p:cNvGrpSpPr/>
            <p:nvPr/>
          </p:nvGrpSpPr>
          <p:grpSpPr>
            <a:xfrm>
              <a:off x="75599" y="-130721"/>
              <a:ext cx="1932614" cy="2361695"/>
              <a:chOff x="0" y="-47625"/>
              <a:chExt cx="704100" cy="860425"/>
            </a:xfrm>
          </p:grpSpPr>
          <p:sp>
            <p:nvSpPr>
              <p:cNvPr id="128" name="Google Shape;128;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15"/>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30" name="Google Shape;130;p15"/>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FFFFFF"/>
                  </a:solidFill>
                  <a:latin typeface="Halant"/>
                  <a:ea typeface="Halant"/>
                  <a:cs typeface="Halant"/>
                  <a:sym typeface="Halant"/>
                </a:rPr>
                <a:t>2</a:t>
              </a:r>
              <a:endParaRPr/>
            </a:p>
          </p:txBody>
        </p:sp>
      </p:grpSp>
      <p:sp>
        <p:nvSpPr>
          <p:cNvPr id="131" name="Google Shape;131;p15"/>
          <p:cNvSpPr/>
          <p:nvPr/>
        </p:nvSpPr>
        <p:spPr>
          <a:xfrm>
            <a:off x="10469620" y="9248494"/>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32" name="Google Shape;132;p15"/>
          <p:cNvSpPr/>
          <p:nvPr/>
        </p:nvSpPr>
        <p:spPr>
          <a:xfrm>
            <a:off x="1564423" y="-1641171"/>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33" name="Google Shape;133;p15"/>
          <p:cNvGrpSpPr/>
          <p:nvPr/>
        </p:nvGrpSpPr>
        <p:grpSpPr>
          <a:xfrm>
            <a:off x="185402" y="-144662"/>
            <a:ext cx="937455" cy="10431728"/>
            <a:chOff x="0" y="-38100"/>
            <a:chExt cx="246900" cy="2747433"/>
          </a:xfrm>
        </p:grpSpPr>
        <p:sp>
          <p:nvSpPr>
            <p:cNvPr id="134" name="Google Shape;134;p15"/>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135" name="Google Shape;135;p15"/>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36" name="Google Shape;136;p15"/>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37" name="Google Shape;137;p15"/>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138" name="Google Shape;138;p15"/>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139" name="Google Shape;139;p15"/>
          <p:cNvSpPr txBox="1"/>
          <p:nvPr/>
        </p:nvSpPr>
        <p:spPr>
          <a:xfrm>
            <a:off x="1363700" y="3654925"/>
            <a:ext cx="5761500" cy="6927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4500">
                <a:solidFill>
                  <a:schemeClr val="dk1"/>
                </a:solidFill>
                <a:latin typeface="Inter"/>
                <a:ea typeface="Inter"/>
                <a:cs typeface="Inter"/>
                <a:sym typeface="Inter"/>
              </a:rPr>
              <a:t>Primary Sources</a:t>
            </a:r>
            <a:endParaRPr sz="4500">
              <a:solidFill>
                <a:schemeClr val="dk1"/>
              </a:solidFill>
              <a:latin typeface="Inter"/>
              <a:ea typeface="Inter"/>
              <a:cs typeface="Inter"/>
              <a:sym typeface="Inter"/>
            </a:endParaRPr>
          </a:p>
        </p:txBody>
      </p:sp>
      <p:sp>
        <p:nvSpPr>
          <p:cNvPr id="140" name="Google Shape;140;p15"/>
          <p:cNvSpPr txBox="1"/>
          <p:nvPr/>
        </p:nvSpPr>
        <p:spPr>
          <a:xfrm>
            <a:off x="11246475" y="3654925"/>
            <a:ext cx="5761500" cy="6927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4500">
                <a:solidFill>
                  <a:schemeClr val="dk1"/>
                </a:solidFill>
                <a:latin typeface="Inter"/>
                <a:ea typeface="Inter"/>
                <a:cs typeface="Inter"/>
                <a:sym typeface="Inter"/>
              </a:rPr>
              <a:t>Secondary Sources</a:t>
            </a:r>
            <a:endParaRPr sz="4500">
              <a:solidFill>
                <a:schemeClr val="dk1"/>
              </a:solidFill>
              <a:latin typeface="Inter"/>
              <a:ea typeface="Inter"/>
              <a:cs typeface="Inter"/>
              <a:sym typeface="Inter"/>
            </a:endParaRPr>
          </a:p>
        </p:txBody>
      </p:sp>
      <p:sp>
        <p:nvSpPr>
          <p:cNvPr id="141" name="Google Shape;141;p15"/>
          <p:cNvSpPr txBox="1"/>
          <p:nvPr/>
        </p:nvSpPr>
        <p:spPr>
          <a:xfrm>
            <a:off x="2006975" y="4663550"/>
            <a:ext cx="4540800" cy="3545400"/>
          </a:xfrm>
          <a:prstGeom prst="rect">
            <a:avLst/>
          </a:prstGeom>
          <a:noFill/>
          <a:ln>
            <a:noFill/>
          </a:ln>
        </p:spPr>
        <p:txBody>
          <a:bodyPr anchorCtr="0" anchor="t" bIns="91425" lIns="91425" spcFirstLastPara="1" rIns="91425" wrap="square" tIns="91425">
            <a:spAutoFit/>
          </a:bodyPr>
          <a:lstStyle/>
          <a:p>
            <a:pPr indent="-419100" lvl="0" marL="457200" rtl="0" algn="l">
              <a:spcBef>
                <a:spcPts val="0"/>
              </a:spcBef>
              <a:spcAft>
                <a:spcPts val="0"/>
              </a:spcAft>
              <a:buClr>
                <a:srgbClr val="231F20"/>
              </a:buClr>
              <a:buSzPts val="3000"/>
              <a:buFont typeface="Inter"/>
              <a:buChar char="●"/>
            </a:pPr>
            <a:r>
              <a:rPr lang="en-US" sz="3000">
                <a:solidFill>
                  <a:srgbClr val="231F20"/>
                </a:solidFill>
                <a:latin typeface="Inter"/>
                <a:ea typeface="Inter"/>
                <a:cs typeface="Inter"/>
                <a:sym typeface="Inter"/>
              </a:rPr>
              <a:t>An original object, document, or first-hand account.</a:t>
            </a:r>
            <a:endParaRPr sz="3000">
              <a:solidFill>
                <a:srgbClr val="231F20"/>
              </a:solidFill>
              <a:latin typeface="Inter"/>
              <a:ea typeface="Inter"/>
              <a:cs typeface="Inter"/>
              <a:sym typeface="Inter"/>
            </a:endParaRPr>
          </a:p>
          <a:p>
            <a:pPr indent="-419100" lvl="0" marL="457200" rtl="0" algn="l">
              <a:spcBef>
                <a:spcPts val="1000"/>
              </a:spcBef>
              <a:spcAft>
                <a:spcPts val="1000"/>
              </a:spcAft>
              <a:buClr>
                <a:srgbClr val="231F20"/>
              </a:buClr>
              <a:buSzPts val="3000"/>
              <a:buFont typeface="Inter"/>
              <a:buChar char="●"/>
            </a:pPr>
            <a:r>
              <a:rPr lang="en-US" sz="3000">
                <a:solidFill>
                  <a:srgbClr val="231F20"/>
                </a:solidFill>
                <a:latin typeface="Inter"/>
                <a:ea typeface="Inter"/>
                <a:cs typeface="Inter"/>
                <a:sym typeface="Inter"/>
              </a:rPr>
              <a:t>Generally written or created in the time period of the event or development.</a:t>
            </a:r>
            <a:endParaRPr sz="3000">
              <a:solidFill>
                <a:srgbClr val="231F20"/>
              </a:solidFill>
              <a:latin typeface="Inter"/>
              <a:ea typeface="Inter"/>
              <a:cs typeface="Inter"/>
              <a:sym typeface="Inter"/>
            </a:endParaRPr>
          </a:p>
        </p:txBody>
      </p:sp>
      <p:sp>
        <p:nvSpPr>
          <p:cNvPr id="142" name="Google Shape;142;p15"/>
          <p:cNvSpPr txBox="1"/>
          <p:nvPr/>
        </p:nvSpPr>
        <p:spPr>
          <a:xfrm>
            <a:off x="11856825" y="4663550"/>
            <a:ext cx="4682100" cy="4468800"/>
          </a:xfrm>
          <a:prstGeom prst="rect">
            <a:avLst/>
          </a:prstGeom>
          <a:noFill/>
          <a:ln>
            <a:noFill/>
          </a:ln>
        </p:spPr>
        <p:txBody>
          <a:bodyPr anchorCtr="0" anchor="t" bIns="91425" lIns="91425" spcFirstLastPara="1" rIns="91425" wrap="square" tIns="91425">
            <a:spAutoFit/>
          </a:bodyPr>
          <a:lstStyle/>
          <a:p>
            <a:pPr indent="-419100" lvl="0" marL="457200" rtl="0" algn="l">
              <a:spcBef>
                <a:spcPts val="0"/>
              </a:spcBef>
              <a:spcAft>
                <a:spcPts val="0"/>
              </a:spcAft>
              <a:buClr>
                <a:srgbClr val="231F20"/>
              </a:buClr>
              <a:buSzPts val="3000"/>
              <a:buFont typeface="Inter"/>
              <a:buChar char="●"/>
            </a:pPr>
            <a:r>
              <a:rPr lang="en-US" sz="3000">
                <a:solidFill>
                  <a:srgbClr val="231F20"/>
                </a:solidFill>
                <a:latin typeface="Inter"/>
                <a:ea typeface="Inter"/>
                <a:cs typeface="Inter"/>
                <a:sym typeface="Inter"/>
              </a:rPr>
              <a:t>Created after the event or development; potentially years or centuries later.</a:t>
            </a:r>
            <a:endParaRPr sz="3000">
              <a:solidFill>
                <a:srgbClr val="231F20"/>
              </a:solidFill>
              <a:latin typeface="Inter"/>
              <a:ea typeface="Inter"/>
              <a:cs typeface="Inter"/>
              <a:sym typeface="Inter"/>
            </a:endParaRPr>
          </a:p>
          <a:p>
            <a:pPr indent="-419100" lvl="0" marL="457200" rtl="0" algn="l">
              <a:spcBef>
                <a:spcPts val="1000"/>
              </a:spcBef>
              <a:spcAft>
                <a:spcPts val="1000"/>
              </a:spcAft>
              <a:buClr>
                <a:srgbClr val="231F20"/>
              </a:buClr>
              <a:buSzPts val="3000"/>
              <a:buFont typeface="Inter"/>
              <a:buChar char="●"/>
            </a:pPr>
            <a:r>
              <a:rPr lang="en-US" sz="3000">
                <a:solidFill>
                  <a:srgbClr val="231F20"/>
                </a:solidFill>
                <a:latin typeface="Inter"/>
                <a:ea typeface="Inter"/>
                <a:cs typeface="Inter"/>
                <a:sym typeface="Inter"/>
              </a:rPr>
              <a:t>Often an interpretation of the past, rather than an experience of the past.</a:t>
            </a:r>
            <a:endParaRPr sz="3000">
              <a:solidFill>
                <a:srgbClr val="231F20"/>
              </a:solidFill>
              <a:latin typeface="Inter"/>
              <a:ea typeface="Inter"/>
              <a:cs typeface="Inter"/>
              <a:sym typeface="Inter"/>
            </a:endParaRPr>
          </a:p>
        </p:txBody>
      </p:sp>
      <p:sp>
        <p:nvSpPr>
          <p:cNvPr id="143" name="Google Shape;143;p15"/>
          <p:cNvSpPr txBox="1"/>
          <p:nvPr/>
        </p:nvSpPr>
        <p:spPr>
          <a:xfrm>
            <a:off x="2553980" y="8763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TYPES OF SOURCES</a:t>
            </a:r>
            <a:endParaRPr/>
          </a:p>
        </p:txBody>
      </p:sp>
      <p:sp>
        <p:nvSpPr>
          <p:cNvPr id="144" name="Google Shape;144;p15"/>
          <p:cNvSpPr txBox="1"/>
          <p:nvPr/>
        </p:nvSpPr>
        <p:spPr>
          <a:xfrm>
            <a:off x="6661475" y="7139525"/>
            <a:ext cx="2218200" cy="738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US" sz="1200">
                <a:solidFill>
                  <a:schemeClr val="dk1"/>
                </a:solidFill>
                <a:latin typeface="Inter"/>
                <a:ea typeface="Inter"/>
                <a:cs typeface="Inter"/>
                <a:sym typeface="Inter"/>
              </a:rPr>
              <a:t>Primary Source: </a:t>
            </a:r>
            <a:r>
              <a:rPr i="1" lang="en-US" sz="1200">
                <a:solidFill>
                  <a:schemeClr val="dk1"/>
                </a:solidFill>
                <a:latin typeface="Inter"/>
                <a:ea typeface="Inter"/>
                <a:cs typeface="Inter"/>
                <a:sym typeface="Inter"/>
              </a:rPr>
              <a:t>Incidents of the Life of a Slave Girl</a:t>
            </a:r>
            <a:r>
              <a:rPr lang="en-US" sz="1200">
                <a:solidFill>
                  <a:schemeClr val="dk1"/>
                </a:solidFill>
                <a:latin typeface="Inter"/>
                <a:ea typeface="Inter"/>
                <a:cs typeface="Inter"/>
                <a:sym typeface="Inter"/>
              </a:rPr>
              <a:t> by Harriet Jacobs (1861)</a:t>
            </a:r>
            <a:endParaRPr>
              <a:latin typeface="Inter"/>
              <a:ea typeface="Inter"/>
              <a:cs typeface="Inter"/>
              <a:sym typeface="Inter"/>
            </a:endParaRPr>
          </a:p>
        </p:txBody>
      </p:sp>
      <p:sp>
        <p:nvSpPr>
          <p:cNvPr id="145" name="Google Shape;145;p15"/>
          <p:cNvSpPr txBox="1"/>
          <p:nvPr/>
        </p:nvSpPr>
        <p:spPr>
          <a:xfrm>
            <a:off x="9486225" y="4532975"/>
            <a:ext cx="2218200" cy="1108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US" sz="1200">
                <a:solidFill>
                  <a:schemeClr val="dk1"/>
                </a:solidFill>
                <a:latin typeface="Inter"/>
                <a:ea typeface="Inter"/>
                <a:cs typeface="Inter"/>
                <a:sym typeface="Inter"/>
              </a:rPr>
              <a:t>Secondary Source: </a:t>
            </a:r>
            <a:r>
              <a:rPr i="1" lang="en-US" sz="1200">
                <a:solidFill>
                  <a:schemeClr val="dk1"/>
                </a:solidFill>
                <a:latin typeface="Inter"/>
                <a:ea typeface="Inter"/>
                <a:cs typeface="Inter"/>
                <a:sym typeface="Inter"/>
              </a:rPr>
              <a:t>The Power of Chinatown: Searching for Spatial Justice in Los Angeles </a:t>
            </a:r>
            <a:r>
              <a:rPr lang="en-US" sz="1200">
                <a:solidFill>
                  <a:schemeClr val="dk1"/>
                </a:solidFill>
                <a:latin typeface="Inter"/>
                <a:ea typeface="Inter"/>
                <a:cs typeface="Inter"/>
                <a:sym typeface="Inter"/>
              </a:rPr>
              <a:t>by Laureen D. Hom (2024).</a:t>
            </a:r>
            <a:endParaRPr>
              <a:latin typeface="Inter"/>
              <a:ea typeface="Inter"/>
              <a:cs typeface="Inter"/>
              <a:sym typeface="Inter"/>
            </a:endParaRPr>
          </a:p>
        </p:txBody>
      </p:sp>
      <p:pic>
        <p:nvPicPr>
          <p:cNvPr id="146" name="Google Shape;146;p15"/>
          <p:cNvPicPr preferRelativeResize="0"/>
          <p:nvPr/>
        </p:nvPicPr>
        <p:blipFill>
          <a:blip r:embed="rId4">
            <a:alphaModFix/>
          </a:blip>
          <a:stretch>
            <a:fillRect/>
          </a:stretch>
        </p:blipFill>
        <p:spPr>
          <a:xfrm>
            <a:off x="6661475" y="3868177"/>
            <a:ext cx="2019692" cy="3271350"/>
          </a:xfrm>
          <a:prstGeom prst="rect">
            <a:avLst/>
          </a:prstGeom>
          <a:noFill/>
          <a:ln>
            <a:noFill/>
          </a:ln>
        </p:spPr>
      </p:pic>
      <p:pic>
        <p:nvPicPr>
          <p:cNvPr id="147" name="Google Shape;147;p15"/>
          <p:cNvPicPr preferRelativeResize="0"/>
          <p:nvPr/>
        </p:nvPicPr>
        <p:blipFill>
          <a:blip r:embed="rId5">
            <a:alphaModFix/>
          </a:blip>
          <a:stretch>
            <a:fillRect/>
          </a:stretch>
        </p:blipFill>
        <p:spPr>
          <a:xfrm>
            <a:off x="9032075" y="5792150"/>
            <a:ext cx="2672350" cy="40085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6"/>
          <p:cNvSpPr txBox="1"/>
          <p:nvPr/>
        </p:nvSpPr>
        <p:spPr>
          <a:xfrm>
            <a:off x="2368950" y="2161075"/>
            <a:ext cx="13550100" cy="1385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4500">
                <a:solidFill>
                  <a:schemeClr val="dk1"/>
                </a:solidFill>
                <a:latin typeface="Halant"/>
                <a:ea typeface="Halant"/>
                <a:cs typeface="Halant"/>
                <a:sym typeface="Halant"/>
              </a:rPr>
              <a:t>Sources are the bedrock of the discipline of history. </a:t>
            </a:r>
            <a:endParaRPr b="1" sz="4500">
              <a:solidFill>
                <a:schemeClr val="dk1"/>
              </a:solidFill>
              <a:latin typeface="Halant"/>
              <a:ea typeface="Halant"/>
              <a:cs typeface="Halant"/>
              <a:sym typeface="Halant"/>
            </a:endParaRPr>
          </a:p>
          <a:p>
            <a:pPr indent="0" lvl="0" marL="0" marR="0" rtl="0" algn="ctr">
              <a:lnSpc>
                <a:spcPct val="100000"/>
              </a:lnSpc>
              <a:spcBef>
                <a:spcPts val="0"/>
              </a:spcBef>
              <a:spcAft>
                <a:spcPts val="0"/>
              </a:spcAft>
              <a:buNone/>
            </a:pPr>
            <a:r>
              <a:rPr lang="en-US" sz="4500">
                <a:solidFill>
                  <a:schemeClr val="dk1"/>
                </a:solidFill>
                <a:latin typeface="Halant"/>
                <a:ea typeface="Halant"/>
                <a:cs typeface="Halant"/>
                <a:sym typeface="Halant"/>
              </a:rPr>
              <a:t>We read and analyze them. We write and create them.</a:t>
            </a:r>
            <a:endParaRPr sz="4500">
              <a:solidFill>
                <a:schemeClr val="dk1"/>
              </a:solidFill>
            </a:endParaRPr>
          </a:p>
        </p:txBody>
      </p:sp>
      <p:grpSp>
        <p:nvGrpSpPr>
          <p:cNvPr id="153" name="Google Shape;153;p16"/>
          <p:cNvGrpSpPr/>
          <p:nvPr/>
        </p:nvGrpSpPr>
        <p:grpSpPr>
          <a:xfrm>
            <a:off x="15859155" y="-98041"/>
            <a:ext cx="1562625" cy="1771271"/>
            <a:chOff x="0" y="-130721"/>
            <a:chExt cx="2083500" cy="2361695"/>
          </a:xfrm>
        </p:grpSpPr>
        <p:grpSp>
          <p:nvGrpSpPr>
            <p:cNvPr id="154" name="Google Shape;154;p16"/>
            <p:cNvGrpSpPr/>
            <p:nvPr/>
          </p:nvGrpSpPr>
          <p:grpSpPr>
            <a:xfrm>
              <a:off x="75599" y="-130721"/>
              <a:ext cx="1932614" cy="2361695"/>
              <a:chOff x="0" y="-47625"/>
              <a:chExt cx="704100" cy="860425"/>
            </a:xfrm>
          </p:grpSpPr>
          <p:sp>
            <p:nvSpPr>
              <p:cNvPr id="155" name="Google Shape;155;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1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57" name="Google Shape;157;p1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FFFFFF"/>
                  </a:solidFill>
                  <a:latin typeface="Halant"/>
                  <a:ea typeface="Halant"/>
                  <a:cs typeface="Halant"/>
                  <a:sym typeface="Halant"/>
                </a:rPr>
                <a:t>3</a:t>
              </a:r>
              <a:endParaRPr/>
            </a:p>
          </p:txBody>
        </p:sp>
      </p:grpSp>
      <p:sp>
        <p:nvSpPr>
          <p:cNvPr id="158" name="Google Shape;158;p16"/>
          <p:cNvSpPr/>
          <p:nvPr/>
        </p:nvSpPr>
        <p:spPr>
          <a:xfrm>
            <a:off x="10469620" y="9248494"/>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59" name="Google Shape;159;p16"/>
          <p:cNvSpPr/>
          <p:nvPr/>
        </p:nvSpPr>
        <p:spPr>
          <a:xfrm>
            <a:off x="1564423" y="-1641171"/>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60" name="Google Shape;160;p16"/>
          <p:cNvGrpSpPr/>
          <p:nvPr/>
        </p:nvGrpSpPr>
        <p:grpSpPr>
          <a:xfrm>
            <a:off x="185402" y="-144662"/>
            <a:ext cx="937455" cy="10431728"/>
            <a:chOff x="0" y="-38100"/>
            <a:chExt cx="246900" cy="2747433"/>
          </a:xfrm>
        </p:grpSpPr>
        <p:sp>
          <p:nvSpPr>
            <p:cNvPr id="161" name="Google Shape;161;p16"/>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162" name="Google Shape;162;p16"/>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63" name="Google Shape;163;p16"/>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64" name="Google Shape;164;p16"/>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165" name="Google Shape;165;p16"/>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
        <p:nvSpPr>
          <p:cNvPr id="166" name="Google Shape;166;p16"/>
          <p:cNvSpPr txBox="1"/>
          <p:nvPr/>
        </p:nvSpPr>
        <p:spPr>
          <a:xfrm>
            <a:off x="1789277" y="4413750"/>
            <a:ext cx="4504500" cy="3032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lang="en-US" sz="3700">
                <a:solidFill>
                  <a:schemeClr val="dk1"/>
                </a:solidFill>
                <a:latin typeface="Inter"/>
                <a:ea typeface="Inter"/>
                <a:cs typeface="Inter"/>
                <a:sym typeface="Inter"/>
              </a:rPr>
              <a:t>A clear </a:t>
            </a:r>
            <a:r>
              <a:rPr b="1" lang="en-US" sz="3700">
                <a:solidFill>
                  <a:schemeClr val="dk1"/>
                </a:solidFill>
                <a:latin typeface="Inter"/>
                <a:ea typeface="Inter"/>
                <a:cs typeface="Inter"/>
                <a:sym typeface="Inter"/>
              </a:rPr>
              <a:t>protocol</a:t>
            </a:r>
            <a:r>
              <a:rPr lang="en-US" sz="3700">
                <a:solidFill>
                  <a:schemeClr val="dk1"/>
                </a:solidFill>
                <a:latin typeface="Inter"/>
                <a:ea typeface="Inter"/>
                <a:cs typeface="Inter"/>
                <a:sym typeface="Inter"/>
              </a:rPr>
              <a:t> for understanding sources is critical to understanding the past.</a:t>
            </a:r>
            <a:endParaRPr sz="3700">
              <a:solidFill>
                <a:schemeClr val="dk1"/>
              </a:solidFill>
              <a:latin typeface="Inter"/>
              <a:ea typeface="Inter"/>
              <a:cs typeface="Inter"/>
              <a:sym typeface="Inter"/>
            </a:endParaRPr>
          </a:p>
        </p:txBody>
      </p:sp>
      <p:sp>
        <p:nvSpPr>
          <p:cNvPr id="167" name="Google Shape;167;p16"/>
          <p:cNvSpPr/>
          <p:nvPr/>
        </p:nvSpPr>
        <p:spPr>
          <a:xfrm>
            <a:off x="12518550" y="3748450"/>
            <a:ext cx="5367300" cy="3540900"/>
          </a:xfrm>
          <a:prstGeom prst="wedgeRoundRectCallout">
            <a:avLst>
              <a:gd fmla="val -20833" name="adj1"/>
              <a:gd fmla="val 62500" name="adj2"/>
              <a:gd fmla="val 0" name="adj3"/>
            </a:avLst>
          </a:prstGeom>
          <a:solidFill>
            <a:srgbClr val="38E0A4"/>
          </a:solidFill>
          <a:ln cap="flat" cmpd="sng" w="9525">
            <a:solidFill>
              <a:srgbClr val="38E0A4"/>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US" sz="2200">
                <a:latin typeface="Inter"/>
                <a:ea typeface="Inter"/>
                <a:cs typeface="Inter"/>
                <a:sym typeface="Inter"/>
              </a:rPr>
              <a:t>“The reading of history is complicated by the fact that historians are rarely the intended audience for the documents they review. As eavesdroppers on conversations between others, historians must try to understand both the authors’ intentions and the audiences’ reactions.”</a:t>
            </a:r>
            <a:endParaRPr b="1" i="1" sz="1800">
              <a:latin typeface="Inter"/>
              <a:ea typeface="Inter"/>
              <a:cs typeface="Inter"/>
              <a:sym typeface="Inter"/>
            </a:endParaRPr>
          </a:p>
        </p:txBody>
      </p:sp>
      <p:pic>
        <p:nvPicPr>
          <p:cNvPr id="168" name="Google Shape;168;p16" title="Screen Shot 2025-05-28 at 8.51.24 PM.png"/>
          <p:cNvPicPr preferRelativeResize="0"/>
          <p:nvPr/>
        </p:nvPicPr>
        <p:blipFill>
          <a:blip r:embed="rId4">
            <a:alphaModFix/>
          </a:blip>
          <a:stretch>
            <a:fillRect/>
          </a:stretch>
        </p:blipFill>
        <p:spPr>
          <a:xfrm>
            <a:off x="6682775" y="3788650"/>
            <a:ext cx="4240250" cy="4988525"/>
          </a:xfrm>
          <a:prstGeom prst="rect">
            <a:avLst/>
          </a:prstGeom>
          <a:noFill/>
          <a:ln>
            <a:noFill/>
          </a:ln>
        </p:spPr>
      </p:pic>
      <p:sp>
        <p:nvSpPr>
          <p:cNvPr id="169" name="Google Shape;169;p16"/>
          <p:cNvSpPr txBox="1"/>
          <p:nvPr/>
        </p:nvSpPr>
        <p:spPr>
          <a:xfrm>
            <a:off x="1273912" y="876300"/>
            <a:ext cx="14460000" cy="10926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099">
                <a:solidFill>
                  <a:srgbClr val="231F20"/>
                </a:solidFill>
                <a:latin typeface="Halant"/>
                <a:ea typeface="Halant"/>
                <a:cs typeface="Halant"/>
                <a:sym typeface="Halant"/>
              </a:rPr>
              <a:t>THE FOUNDATION FOR HISTORY</a:t>
            </a:r>
            <a:endParaRPr sz="100"/>
          </a:p>
        </p:txBody>
      </p:sp>
      <p:sp>
        <p:nvSpPr>
          <p:cNvPr id="170" name="Google Shape;170;p16"/>
          <p:cNvSpPr txBox="1"/>
          <p:nvPr/>
        </p:nvSpPr>
        <p:spPr>
          <a:xfrm>
            <a:off x="11799950" y="7864550"/>
            <a:ext cx="60858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800">
                <a:solidFill>
                  <a:schemeClr val="dk1"/>
                </a:solidFill>
                <a:latin typeface="Inter"/>
                <a:ea typeface="Inter"/>
                <a:cs typeface="Inter"/>
                <a:sym typeface="Inter"/>
              </a:rPr>
              <a:t>Source: Sam Wineburg, </a:t>
            </a:r>
            <a:r>
              <a:rPr i="1" lang="en-US" sz="1800">
                <a:solidFill>
                  <a:schemeClr val="dk1"/>
                </a:solidFill>
                <a:latin typeface="Inter"/>
                <a:ea typeface="Inter"/>
                <a:cs typeface="Inter"/>
                <a:sym typeface="Inter"/>
              </a:rPr>
              <a:t>Historical Thinking and Other Unnatural Acts: Charting the Future of Teaching the Past</a:t>
            </a:r>
            <a:r>
              <a:rPr lang="en-US" sz="1800">
                <a:solidFill>
                  <a:schemeClr val="dk1"/>
                </a:solidFill>
                <a:latin typeface="Inter"/>
                <a:ea typeface="Inter"/>
                <a:cs typeface="Inter"/>
                <a:sym typeface="Inter"/>
              </a:rPr>
              <a:t>, 2001.</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pic>
        <p:nvPicPr>
          <p:cNvPr id="175" name="Google Shape;175;p17" title="Screen Shot 2025-05-28 at 8.53.46 PM.png"/>
          <p:cNvPicPr preferRelativeResize="0"/>
          <p:nvPr/>
        </p:nvPicPr>
        <p:blipFill>
          <a:blip r:embed="rId3">
            <a:alphaModFix/>
          </a:blip>
          <a:stretch>
            <a:fillRect/>
          </a:stretch>
        </p:blipFill>
        <p:spPr>
          <a:xfrm>
            <a:off x="9785475" y="1157047"/>
            <a:ext cx="6762626" cy="8201475"/>
          </a:xfrm>
          <a:prstGeom prst="rect">
            <a:avLst/>
          </a:prstGeom>
          <a:noFill/>
          <a:ln cap="flat" cmpd="sng" w="19050">
            <a:solidFill>
              <a:schemeClr val="dk1"/>
            </a:solidFill>
            <a:prstDash val="solid"/>
            <a:round/>
            <a:headEnd len="sm" w="sm" type="none"/>
            <a:tailEnd len="sm" w="sm" type="none"/>
          </a:ln>
        </p:spPr>
      </p:pic>
      <p:sp>
        <p:nvSpPr>
          <p:cNvPr id="176" name="Google Shape;176;p17"/>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4">
              <a:alphaModFix/>
            </a:blip>
            <a:stretch>
              <a:fillRect b="0" l="0" r="0" t="0"/>
            </a:stretch>
          </a:blipFill>
          <a:ln>
            <a:noFill/>
          </a:ln>
        </p:spPr>
      </p:sp>
      <p:sp>
        <p:nvSpPr>
          <p:cNvPr id="177" name="Google Shape;177;p17"/>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sp>
        <p:nvSpPr>
          <p:cNvPr id="178" name="Google Shape;178;p17"/>
          <p:cNvSpPr txBox="1"/>
          <p:nvPr/>
        </p:nvSpPr>
        <p:spPr>
          <a:xfrm>
            <a:off x="342900" y="2168350"/>
            <a:ext cx="9291600" cy="384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2500">
                <a:solidFill>
                  <a:srgbClr val="231F20"/>
                </a:solidFill>
                <a:latin typeface="Halant"/>
                <a:ea typeface="Halant"/>
                <a:cs typeface="Halant"/>
                <a:sym typeface="Halant"/>
              </a:rPr>
              <a:t>All of this can (and should!) be done </a:t>
            </a:r>
            <a:r>
              <a:rPr b="1" i="1" lang="en-US" sz="2500">
                <a:solidFill>
                  <a:srgbClr val="231F20"/>
                </a:solidFill>
                <a:latin typeface="Halant"/>
                <a:ea typeface="Halant"/>
                <a:cs typeface="Halant"/>
                <a:sym typeface="Halant"/>
              </a:rPr>
              <a:t>before </a:t>
            </a:r>
            <a:r>
              <a:rPr b="1" lang="en-US" sz="2500">
                <a:solidFill>
                  <a:srgbClr val="231F20"/>
                </a:solidFill>
                <a:latin typeface="Halant"/>
                <a:ea typeface="Halant"/>
                <a:cs typeface="Halant"/>
                <a:sym typeface="Halant"/>
              </a:rPr>
              <a:t>reading the text.</a:t>
            </a:r>
            <a:endParaRPr sz="2500"/>
          </a:p>
        </p:txBody>
      </p:sp>
      <p:sp>
        <p:nvSpPr>
          <p:cNvPr id="179" name="Google Shape;179;p17"/>
          <p:cNvSpPr txBox="1"/>
          <p:nvPr/>
        </p:nvSpPr>
        <p:spPr>
          <a:xfrm>
            <a:off x="1500275" y="2721950"/>
            <a:ext cx="7315200" cy="6510900"/>
          </a:xfrm>
          <a:prstGeom prst="rect">
            <a:avLst/>
          </a:prstGeom>
          <a:solidFill>
            <a:schemeClr val="lt1"/>
          </a:solidFill>
          <a:ln>
            <a:noFill/>
          </a:ln>
        </p:spPr>
        <p:txBody>
          <a:bodyPr anchorCtr="0" anchor="t" bIns="0" lIns="0" spcFirstLastPara="1" rIns="0" wrap="square" tIns="0">
            <a:spAutoFit/>
          </a:bodyPr>
          <a:lstStyle/>
          <a:p>
            <a:pPr indent="-419100" lvl="0" marL="457200" marR="0" rtl="0" algn="l">
              <a:lnSpc>
                <a:spcPct val="100000"/>
              </a:lnSpc>
              <a:spcBef>
                <a:spcPts val="0"/>
              </a:spcBef>
              <a:spcAft>
                <a:spcPts val="0"/>
              </a:spcAft>
              <a:buClr>
                <a:srgbClr val="6484F3"/>
              </a:buClr>
              <a:buSzPts val="3000"/>
              <a:buFont typeface="Inter"/>
              <a:buAutoNum type="arabicPeriod"/>
            </a:pPr>
            <a:r>
              <a:rPr b="1" lang="en-US" sz="3000">
                <a:solidFill>
                  <a:srgbClr val="6484F3"/>
                </a:solidFill>
                <a:latin typeface="Inter"/>
                <a:ea typeface="Inter"/>
                <a:cs typeface="Inter"/>
                <a:sym typeface="Inter"/>
              </a:rPr>
              <a:t>Identify the Source information (Source title, author, year published/created)</a:t>
            </a:r>
            <a:endParaRPr b="1" sz="3000">
              <a:solidFill>
                <a:srgbClr val="6484F3"/>
              </a:solidFill>
              <a:latin typeface="Inter"/>
              <a:ea typeface="Inter"/>
              <a:cs typeface="Inter"/>
              <a:sym typeface="Inter"/>
            </a:endParaRPr>
          </a:p>
          <a:p>
            <a:pPr indent="-400050" lvl="1" marL="914400" marR="0" rtl="0" algn="l">
              <a:lnSpc>
                <a:spcPct val="100000"/>
              </a:lnSpc>
              <a:spcBef>
                <a:spcPts val="0"/>
              </a:spcBef>
              <a:spcAft>
                <a:spcPts val="0"/>
              </a:spcAft>
              <a:buClr>
                <a:srgbClr val="6484F3"/>
              </a:buClr>
              <a:buSzPts val="2700"/>
              <a:buFont typeface="Inter"/>
              <a:buAutoNum type="alphaLcPeriod"/>
            </a:pPr>
            <a:r>
              <a:rPr lang="en-US" sz="2700">
                <a:solidFill>
                  <a:srgbClr val="6484F3"/>
                </a:solidFill>
                <a:latin typeface="Inter"/>
                <a:ea typeface="Inter"/>
                <a:cs typeface="Inter"/>
                <a:sym typeface="Inter"/>
              </a:rPr>
              <a:t>Is this a primary or secondary source?</a:t>
            </a:r>
            <a:endParaRPr sz="2700">
              <a:solidFill>
                <a:srgbClr val="6484F3"/>
              </a:solidFill>
              <a:latin typeface="Inter"/>
              <a:ea typeface="Inter"/>
              <a:cs typeface="Inter"/>
              <a:sym typeface="Inter"/>
            </a:endParaRPr>
          </a:p>
          <a:p>
            <a:pPr indent="-419100" lvl="0" marL="457200" marR="0" rtl="0" algn="l">
              <a:lnSpc>
                <a:spcPct val="100000"/>
              </a:lnSpc>
              <a:spcBef>
                <a:spcPts val="0"/>
              </a:spcBef>
              <a:spcAft>
                <a:spcPts val="0"/>
              </a:spcAft>
              <a:buClr>
                <a:srgbClr val="E95C3E"/>
              </a:buClr>
              <a:buSzPts val="3000"/>
              <a:buFont typeface="Inter"/>
              <a:buAutoNum type="arabicPeriod"/>
            </a:pPr>
            <a:r>
              <a:rPr b="1" lang="en-US" sz="3000">
                <a:solidFill>
                  <a:srgbClr val="E95C3E"/>
                </a:solidFill>
                <a:latin typeface="Inter"/>
                <a:ea typeface="Inter"/>
                <a:cs typeface="Inter"/>
                <a:sym typeface="Inter"/>
              </a:rPr>
              <a:t>Ask questions of context:</a:t>
            </a:r>
            <a:endParaRPr b="1" sz="3000">
              <a:solidFill>
                <a:srgbClr val="E95C3E"/>
              </a:solidFill>
              <a:latin typeface="Inter"/>
              <a:ea typeface="Inter"/>
              <a:cs typeface="Inter"/>
              <a:sym typeface="Inter"/>
            </a:endParaRPr>
          </a:p>
          <a:p>
            <a:pPr indent="-400050" lvl="1" marL="914400" marR="0" rtl="0" algn="l">
              <a:lnSpc>
                <a:spcPct val="100000"/>
              </a:lnSpc>
              <a:spcBef>
                <a:spcPts val="0"/>
              </a:spcBef>
              <a:spcAft>
                <a:spcPts val="0"/>
              </a:spcAft>
              <a:buClr>
                <a:srgbClr val="E95C3E"/>
              </a:buClr>
              <a:buSzPts val="2700"/>
              <a:buFont typeface="Inter"/>
              <a:buAutoNum type="alphaLcPeriod"/>
            </a:pPr>
            <a:r>
              <a:rPr lang="en-US" sz="2700">
                <a:solidFill>
                  <a:srgbClr val="E95C3E"/>
                </a:solidFill>
                <a:latin typeface="Inter"/>
                <a:ea typeface="Inter"/>
                <a:cs typeface="Inter"/>
                <a:sym typeface="Inter"/>
              </a:rPr>
              <a:t>What do I know about this author? This era? This subject? The potential audience?</a:t>
            </a:r>
            <a:endParaRPr sz="2700">
              <a:solidFill>
                <a:srgbClr val="E95C3E"/>
              </a:solidFill>
              <a:latin typeface="Inter"/>
              <a:ea typeface="Inter"/>
              <a:cs typeface="Inter"/>
              <a:sym typeface="Inter"/>
            </a:endParaRPr>
          </a:p>
          <a:p>
            <a:pPr indent="-419100" lvl="0" marL="457200" marR="0" rtl="0" algn="l">
              <a:lnSpc>
                <a:spcPct val="100000"/>
              </a:lnSpc>
              <a:spcBef>
                <a:spcPts val="0"/>
              </a:spcBef>
              <a:spcAft>
                <a:spcPts val="0"/>
              </a:spcAft>
              <a:buClr>
                <a:srgbClr val="38E0A4"/>
              </a:buClr>
              <a:buSzPts val="3000"/>
              <a:buFont typeface="Inter"/>
              <a:buAutoNum type="arabicPeriod"/>
            </a:pPr>
            <a:r>
              <a:rPr b="1" lang="en-US" sz="3000">
                <a:solidFill>
                  <a:srgbClr val="38E0A4"/>
                </a:solidFill>
                <a:latin typeface="Inter"/>
                <a:ea typeface="Inter"/>
                <a:cs typeface="Inter"/>
                <a:sym typeface="Inter"/>
              </a:rPr>
              <a:t>Ask questions of credibility:</a:t>
            </a:r>
            <a:endParaRPr b="1" sz="3000">
              <a:solidFill>
                <a:srgbClr val="38E0A4"/>
              </a:solidFill>
              <a:latin typeface="Inter"/>
              <a:ea typeface="Inter"/>
              <a:cs typeface="Inter"/>
              <a:sym typeface="Inter"/>
            </a:endParaRPr>
          </a:p>
          <a:p>
            <a:pPr indent="-400050" lvl="1" marL="914400" marR="0" rtl="0" algn="l">
              <a:lnSpc>
                <a:spcPct val="100000"/>
              </a:lnSpc>
              <a:spcBef>
                <a:spcPts val="0"/>
              </a:spcBef>
              <a:spcAft>
                <a:spcPts val="0"/>
              </a:spcAft>
              <a:buClr>
                <a:srgbClr val="38E0A4"/>
              </a:buClr>
              <a:buSzPts val="2700"/>
              <a:buFont typeface="Inter"/>
              <a:buAutoNum type="alphaLcPeriod"/>
            </a:pPr>
            <a:r>
              <a:rPr lang="en-US" sz="2700">
                <a:solidFill>
                  <a:srgbClr val="38E0A4"/>
                </a:solidFill>
                <a:latin typeface="Inter"/>
                <a:ea typeface="Inter"/>
                <a:cs typeface="Inter"/>
                <a:sym typeface="Inter"/>
              </a:rPr>
              <a:t>Is the author credible?</a:t>
            </a:r>
            <a:endParaRPr sz="2700">
              <a:solidFill>
                <a:srgbClr val="38E0A4"/>
              </a:solidFill>
              <a:latin typeface="Inter"/>
              <a:ea typeface="Inter"/>
              <a:cs typeface="Inter"/>
              <a:sym typeface="Inter"/>
            </a:endParaRPr>
          </a:p>
          <a:p>
            <a:pPr indent="-400050" lvl="1" marL="914400" marR="0" rtl="0" algn="l">
              <a:lnSpc>
                <a:spcPct val="100000"/>
              </a:lnSpc>
              <a:spcBef>
                <a:spcPts val="0"/>
              </a:spcBef>
              <a:spcAft>
                <a:spcPts val="0"/>
              </a:spcAft>
              <a:buClr>
                <a:srgbClr val="38E0A4"/>
              </a:buClr>
              <a:buSzPts val="2700"/>
              <a:buFont typeface="Inter"/>
              <a:buAutoNum type="alphaLcPeriod"/>
            </a:pPr>
            <a:r>
              <a:rPr lang="en-US" sz="2700">
                <a:solidFill>
                  <a:srgbClr val="38E0A4"/>
                </a:solidFill>
                <a:latin typeface="Inter"/>
                <a:ea typeface="Inter"/>
                <a:cs typeface="Inter"/>
                <a:sym typeface="Inter"/>
              </a:rPr>
              <a:t>Is the source authentic?</a:t>
            </a:r>
            <a:endParaRPr sz="2700">
              <a:solidFill>
                <a:srgbClr val="38E0A4"/>
              </a:solidFill>
              <a:latin typeface="Inter"/>
              <a:ea typeface="Inter"/>
              <a:cs typeface="Inter"/>
              <a:sym typeface="Inter"/>
            </a:endParaRPr>
          </a:p>
          <a:p>
            <a:pPr indent="-400050" lvl="1" marL="914400" marR="0" rtl="0" algn="l">
              <a:lnSpc>
                <a:spcPct val="100000"/>
              </a:lnSpc>
              <a:spcBef>
                <a:spcPts val="0"/>
              </a:spcBef>
              <a:spcAft>
                <a:spcPts val="0"/>
              </a:spcAft>
              <a:buClr>
                <a:srgbClr val="38E0A4"/>
              </a:buClr>
              <a:buSzPts val="2700"/>
              <a:buFont typeface="Inter"/>
              <a:buAutoNum type="alphaLcPeriod"/>
            </a:pPr>
            <a:r>
              <a:rPr lang="en-US" sz="2700">
                <a:solidFill>
                  <a:srgbClr val="38E0A4"/>
                </a:solidFill>
                <a:latin typeface="Inter"/>
                <a:ea typeface="Inter"/>
                <a:cs typeface="Inter"/>
                <a:sym typeface="Inter"/>
              </a:rPr>
              <a:t>How have experts viewed this source?</a:t>
            </a:r>
            <a:endParaRPr sz="2700">
              <a:solidFill>
                <a:srgbClr val="38E0A4"/>
              </a:solidFill>
              <a:latin typeface="Inter"/>
              <a:ea typeface="Inter"/>
              <a:cs typeface="Inter"/>
              <a:sym typeface="Inter"/>
            </a:endParaRPr>
          </a:p>
          <a:p>
            <a:pPr indent="-419100" lvl="0" marL="457200" marR="0" rtl="0" algn="l">
              <a:lnSpc>
                <a:spcPct val="100000"/>
              </a:lnSpc>
              <a:spcBef>
                <a:spcPts val="0"/>
              </a:spcBef>
              <a:spcAft>
                <a:spcPts val="0"/>
              </a:spcAft>
              <a:buClr>
                <a:srgbClr val="F1AF4B"/>
              </a:buClr>
              <a:buSzPts val="3000"/>
              <a:buFont typeface="Inter"/>
              <a:buAutoNum type="arabicPeriod"/>
            </a:pPr>
            <a:r>
              <a:rPr b="1" lang="en-US" sz="3000">
                <a:solidFill>
                  <a:srgbClr val="F1AF4B"/>
                </a:solidFill>
                <a:latin typeface="Inter"/>
                <a:ea typeface="Inter"/>
                <a:cs typeface="Inter"/>
                <a:sym typeface="Inter"/>
              </a:rPr>
              <a:t>Ask questions of corroboration</a:t>
            </a:r>
            <a:endParaRPr b="1" sz="3000">
              <a:solidFill>
                <a:srgbClr val="F1AF4B"/>
              </a:solidFill>
              <a:latin typeface="Inter"/>
              <a:ea typeface="Inter"/>
              <a:cs typeface="Inter"/>
              <a:sym typeface="Inter"/>
            </a:endParaRPr>
          </a:p>
          <a:p>
            <a:pPr indent="-400050" lvl="1" marL="914400" marR="0" rtl="0" algn="l">
              <a:lnSpc>
                <a:spcPct val="100000"/>
              </a:lnSpc>
              <a:spcBef>
                <a:spcPts val="0"/>
              </a:spcBef>
              <a:spcAft>
                <a:spcPts val="0"/>
              </a:spcAft>
              <a:buClr>
                <a:srgbClr val="F1AF4B"/>
              </a:buClr>
              <a:buSzPts val="2700"/>
              <a:buFont typeface="Inter"/>
              <a:buAutoNum type="alphaLcPeriod"/>
            </a:pPr>
            <a:r>
              <a:rPr lang="en-US" sz="2700">
                <a:solidFill>
                  <a:srgbClr val="F1AF4B"/>
                </a:solidFill>
                <a:latin typeface="Inter"/>
                <a:ea typeface="Inter"/>
                <a:cs typeface="Inter"/>
                <a:sym typeface="Inter"/>
              </a:rPr>
              <a:t>How does this source fit within other sources from or about this topic or era?</a:t>
            </a:r>
            <a:endParaRPr sz="2700">
              <a:solidFill>
                <a:srgbClr val="F1AF4B"/>
              </a:solidFill>
              <a:latin typeface="Inter"/>
              <a:ea typeface="Inter"/>
              <a:cs typeface="Inter"/>
              <a:sym typeface="Inter"/>
            </a:endParaRPr>
          </a:p>
        </p:txBody>
      </p:sp>
      <p:grpSp>
        <p:nvGrpSpPr>
          <p:cNvPr id="180" name="Google Shape;180;p17"/>
          <p:cNvGrpSpPr/>
          <p:nvPr/>
        </p:nvGrpSpPr>
        <p:grpSpPr>
          <a:xfrm>
            <a:off x="-254016" y="9230009"/>
            <a:ext cx="18796043" cy="937448"/>
            <a:chOff x="204" y="0"/>
            <a:chExt cx="25061391" cy="1249931"/>
          </a:xfrm>
        </p:grpSpPr>
        <p:grpSp>
          <p:nvGrpSpPr>
            <p:cNvPr id="181" name="Google Shape;181;p17"/>
            <p:cNvGrpSpPr/>
            <p:nvPr/>
          </p:nvGrpSpPr>
          <p:grpSpPr>
            <a:xfrm rot="5400000">
              <a:off x="12002369" y="-11663474"/>
              <a:ext cx="1249931" cy="24576878"/>
              <a:chOff x="0" y="-38100"/>
              <a:chExt cx="246900" cy="4854692"/>
            </a:xfrm>
          </p:grpSpPr>
          <p:sp>
            <p:nvSpPr>
              <p:cNvPr id="182" name="Google Shape;182;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3" name="Google Shape;183;p1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84" name="Google Shape;184;p1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85" name="Google Shape;185;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6" name="Google Shape;186;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87" name="Google Shape;187;p17"/>
          <p:cNvGrpSpPr/>
          <p:nvPr/>
        </p:nvGrpSpPr>
        <p:grpSpPr>
          <a:xfrm>
            <a:off x="15859155" y="-98041"/>
            <a:ext cx="1562625" cy="1771271"/>
            <a:chOff x="0" y="-130721"/>
            <a:chExt cx="2083500" cy="2361695"/>
          </a:xfrm>
        </p:grpSpPr>
        <p:grpSp>
          <p:nvGrpSpPr>
            <p:cNvPr id="188" name="Google Shape;188;p17"/>
            <p:cNvGrpSpPr/>
            <p:nvPr/>
          </p:nvGrpSpPr>
          <p:grpSpPr>
            <a:xfrm>
              <a:off x="75599" y="-130721"/>
              <a:ext cx="1932614" cy="2361695"/>
              <a:chOff x="0" y="-47625"/>
              <a:chExt cx="704100" cy="860425"/>
            </a:xfrm>
          </p:grpSpPr>
          <p:sp>
            <p:nvSpPr>
              <p:cNvPr id="189" name="Google Shape;189;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1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1" name="Google Shape;191;p1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4</a:t>
              </a:r>
              <a:endParaRPr>
                <a:solidFill>
                  <a:schemeClr val="dk1"/>
                </a:solidFill>
              </a:endParaRPr>
            </a:p>
          </p:txBody>
        </p:sp>
      </p:grpSp>
      <p:sp>
        <p:nvSpPr>
          <p:cNvPr id="192" name="Google Shape;192;p17"/>
          <p:cNvSpPr txBox="1"/>
          <p:nvPr/>
        </p:nvSpPr>
        <p:spPr>
          <a:xfrm>
            <a:off x="15747150" y="2923425"/>
            <a:ext cx="2003700" cy="192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200">
                <a:solidFill>
                  <a:srgbClr val="E95C3E"/>
                </a:solidFill>
                <a:latin typeface="Inter"/>
                <a:ea typeface="Inter"/>
                <a:cs typeface="Inter"/>
                <a:sym typeface="Inter"/>
              </a:rPr>
              <a:t>1. The Silk Road deals with trade in the ancient world.</a:t>
            </a:r>
            <a:endParaRPr b="1" sz="1200">
              <a:solidFill>
                <a:srgbClr val="E95C3E"/>
              </a:solidFill>
              <a:latin typeface="Inter"/>
              <a:ea typeface="Inter"/>
              <a:cs typeface="Inter"/>
              <a:sym typeface="Inter"/>
            </a:endParaRPr>
          </a:p>
          <a:p>
            <a:pPr indent="0" lvl="0" marL="0" rtl="0" algn="l">
              <a:spcBef>
                <a:spcPts val="0"/>
              </a:spcBef>
              <a:spcAft>
                <a:spcPts val="0"/>
              </a:spcAft>
              <a:buNone/>
            </a:pPr>
            <a:r>
              <a:rPr b="1" lang="en-US" sz="1200">
                <a:solidFill>
                  <a:srgbClr val="E95C3E"/>
                </a:solidFill>
                <a:latin typeface="Inter"/>
                <a:ea typeface="Inter"/>
                <a:cs typeface="Inter"/>
                <a:sym typeface="Inter"/>
              </a:rPr>
              <a:t>2. Secondary source - book written for a modern audience wanting to know more about the Silk Road</a:t>
            </a:r>
            <a:endParaRPr b="1" sz="1200">
              <a:solidFill>
                <a:srgbClr val="E95C3E"/>
              </a:solidFill>
              <a:latin typeface="Inter"/>
              <a:ea typeface="Inter"/>
              <a:cs typeface="Inter"/>
              <a:sym typeface="Inter"/>
            </a:endParaRPr>
          </a:p>
          <a:p>
            <a:pPr indent="0" lvl="0" marL="0" rtl="0" algn="l">
              <a:spcBef>
                <a:spcPts val="0"/>
              </a:spcBef>
              <a:spcAft>
                <a:spcPts val="0"/>
              </a:spcAft>
              <a:buNone/>
            </a:pPr>
            <a:r>
              <a:rPr b="1" lang="en-US" sz="1200">
                <a:solidFill>
                  <a:srgbClr val="E95C3E"/>
                </a:solidFill>
                <a:latin typeface="Inter"/>
                <a:ea typeface="Inter"/>
                <a:cs typeface="Inter"/>
                <a:sym typeface="Inter"/>
              </a:rPr>
              <a:t>3. “New History” implies she is challenging a previous historical argument.</a:t>
            </a:r>
            <a:endParaRPr b="1" sz="1200">
              <a:solidFill>
                <a:srgbClr val="E95C3E"/>
              </a:solidFill>
              <a:latin typeface="Inter"/>
              <a:ea typeface="Inter"/>
              <a:cs typeface="Inter"/>
              <a:sym typeface="Inter"/>
            </a:endParaRPr>
          </a:p>
        </p:txBody>
      </p:sp>
      <p:sp>
        <p:nvSpPr>
          <p:cNvPr id="193" name="Google Shape;193;p17"/>
          <p:cNvSpPr/>
          <p:nvPr/>
        </p:nvSpPr>
        <p:spPr>
          <a:xfrm>
            <a:off x="10781700" y="3102250"/>
            <a:ext cx="1068300" cy="326700"/>
          </a:xfrm>
          <a:prstGeom prst="ellipse">
            <a:avLst/>
          </a:prstGeom>
          <a:noFill/>
          <a:ln cap="flat" cmpd="sng" w="28575">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94" name="Google Shape;194;p17"/>
          <p:cNvSpPr/>
          <p:nvPr/>
        </p:nvSpPr>
        <p:spPr>
          <a:xfrm>
            <a:off x="11719275" y="3102250"/>
            <a:ext cx="1881300" cy="326700"/>
          </a:xfrm>
          <a:prstGeom prst="ellipse">
            <a:avLst/>
          </a:prstGeom>
          <a:noFill/>
          <a:ln cap="flat" cmpd="sng" w="28575">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95" name="Google Shape;195;p17"/>
          <p:cNvSpPr/>
          <p:nvPr/>
        </p:nvSpPr>
        <p:spPr>
          <a:xfrm>
            <a:off x="13493475" y="3102250"/>
            <a:ext cx="531900" cy="326700"/>
          </a:xfrm>
          <a:prstGeom prst="ellipse">
            <a:avLst/>
          </a:prstGeom>
          <a:noFill/>
          <a:ln cap="flat" cmpd="sng" w="28575">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cxnSp>
        <p:nvCxnSpPr>
          <p:cNvPr id="196" name="Google Shape;196;p17"/>
          <p:cNvCxnSpPr/>
          <p:nvPr/>
        </p:nvCxnSpPr>
        <p:spPr>
          <a:xfrm flipH="1" rot="10800000">
            <a:off x="12023800" y="3707175"/>
            <a:ext cx="3102000" cy="25800"/>
          </a:xfrm>
          <a:prstGeom prst="straightConnector1">
            <a:avLst/>
          </a:prstGeom>
          <a:noFill/>
          <a:ln cap="flat" cmpd="sng" w="28575">
            <a:solidFill>
              <a:srgbClr val="E95C3E"/>
            </a:solidFill>
            <a:prstDash val="solid"/>
            <a:round/>
            <a:headEnd len="med" w="med" type="none"/>
            <a:tailEnd len="med" w="med" type="none"/>
          </a:ln>
        </p:spPr>
      </p:cxnSp>
      <p:sp>
        <p:nvSpPr>
          <p:cNvPr id="197" name="Google Shape;197;p17"/>
          <p:cNvSpPr/>
          <p:nvPr/>
        </p:nvSpPr>
        <p:spPr>
          <a:xfrm>
            <a:off x="12957075" y="3429000"/>
            <a:ext cx="1238100" cy="326700"/>
          </a:xfrm>
          <a:prstGeom prst="ellipse">
            <a:avLst/>
          </a:prstGeom>
          <a:no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98" name="Google Shape;198;p17"/>
          <p:cNvSpPr/>
          <p:nvPr/>
        </p:nvSpPr>
        <p:spPr>
          <a:xfrm>
            <a:off x="14195175" y="3429000"/>
            <a:ext cx="1068300" cy="326700"/>
          </a:xfrm>
          <a:prstGeom prst="ellipse">
            <a:avLst/>
          </a:prstGeom>
          <a:no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99" name="Google Shape;199;p17"/>
          <p:cNvSpPr txBox="1"/>
          <p:nvPr/>
        </p:nvSpPr>
        <p:spPr>
          <a:xfrm>
            <a:off x="14106825" y="2607950"/>
            <a:ext cx="1752300" cy="73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200">
                <a:solidFill>
                  <a:srgbClr val="38E0A4"/>
                </a:solidFill>
                <a:latin typeface="Inter"/>
                <a:ea typeface="Inter"/>
                <a:cs typeface="Inter"/>
                <a:sym typeface="Inter"/>
              </a:rPr>
              <a:t>She is a professor at reputable university - likely credible and trusted by others.</a:t>
            </a:r>
            <a:endParaRPr b="1" sz="1200">
              <a:solidFill>
                <a:srgbClr val="38E0A4"/>
              </a:solidFill>
              <a:latin typeface="Inter"/>
              <a:ea typeface="Inter"/>
              <a:cs typeface="Inter"/>
              <a:sym typeface="Inter"/>
            </a:endParaRPr>
          </a:p>
        </p:txBody>
      </p:sp>
      <p:sp>
        <p:nvSpPr>
          <p:cNvPr id="200" name="Google Shape;200;p17"/>
          <p:cNvSpPr txBox="1"/>
          <p:nvPr/>
        </p:nvSpPr>
        <p:spPr>
          <a:xfrm>
            <a:off x="12138750" y="2694650"/>
            <a:ext cx="1687800" cy="32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200">
                <a:solidFill>
                  <a:srgbClr val="6484F3"/>
                </a:solidFill>
                <a:latin typeface="Inter"/>
                <a:ea typeface="Inter"/>
                <a:cs typeface="Inter"/>
                <a:sym typeface="Inter"/>
              </a:rPr>
              <a:t>Secondary Source.</a:t>
            </a:r>
            <a:endParaRPr b="1" sz="1200">
              <a:solidFill>
                <a:srgbClr val="6484F3"/>
              </a:solidFill>
              <a:latin typeface="Inter"/>
              <a:ea typeface="Inter"/>
              <a:cs typeface="Inter"/>
              <a:sym typeface="Inter"/>
            </a:endParaRPr>
          </a:p>
        </p:txBody>
      </p:sp>
      <p:cxnSp>
        <p:nvCxnSpPr>
          <p:cNvPr id="201" name="Google Shape;201;p17"/>
          <p:cNvCxnSpPr/>
          <p:nvPr/>
        </p:nvCxnSpPr>
        <p:spPr>
          <a:xfrm>
            <a:off x="13493550" y="2923400"/>
            <a:ext cx="260400" cy="269100"/>
          </a:xfrm>
          <a:prstGeom prst="straightConnector1">
            <a:avLst/>
          </a:prstGeom>
          <a:noFill/>
          <a:ln cap="flat" cmpd="sng" w="9525">
            <a:solidFill>
              <a:srgbClr val="6484F3"/>
            </a:solidFill>
            <a:prstDash val="solid"/>
            <a:round/>
            <a:headEnd len="med" w="med" type="none"/>
            <a:tailEnd len="med" w="med" type="triangle"/>
          </a:ln>
        </p:spPr>
      </p:cxnSp>
      <p:sp>
        <p:nvSpPr>
          <p:cNvPr id="202" name="Google Shape;202;p17"/>
          <p:cNvSpPr txBox="1"/>
          <p:nvPr/>
        </p:nvSpPr>
        <p:spPr>
          <a:xfrm>
            <a:off x="9785476" y="2544575"/>
            <a:ext cx="2240400" cy="73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200">
                <a:solidFill>
                  <a:srgbClr val="F1AF4B"/>
                </a:solidFill>
                <a:latin typeface="Inter"/>
                <a:ea typeface="Inter"/>
                <a:cs typeface="Inter"/>
                <a:sym typeface="Inter"/>
              </a:rPr>
              <a:t>What books might this be a response to? How does her argument differ?</a:t>
            </a:r>
            <a:endParaRPr b="1" sz="1200">
              <a:solidFill>
                <a:srgbClr val="F1AF4B"/>
              </a:solidFill>
              <a:latin typeface="Inter"/>
              <a:ea typeface="Inter"/>
              <a:cs typeface="Inter"/>
              <a:sym typeface="Inter"/>
            </a:endParaRPr>
          </a:p>
        </p:txBody>
      </p:sp>
      <p:sp>
        <p:nvSpPr>
          <p:cNvPr id="203" name="Google Shape;203;p17"/>
          <p:cNvSpPr txBox="1"/>
          <p:nvPr/>
        </p:nvSpPr>
        <p:spPr>
          <a:xfrm>
            <a:off x="1273905" y="190500"/>
            <a:ext cx="8360700" cy="2185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099">
                <a:solidFill>
                  <a:srgbClr val="231F20"/>
                </a:solidFill>
                <a:latin typeface="Halant"/>
                <a:ea typeface="Halant"/>
                <a:cs typeface="Halant"/>
                <a:sym typeface="Halant"/>
              </a:rPr>
              <a:t>A SOURCING </a:t>
            </a:r>
            <a:endParaRPr b="1" sz="7099">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7099">
                <a:solidFill>
                  <a:srgbClr val="231F20"/>
                </a:solidFill>
                <a:latin typeface="Halant"/>
                <a:ea typeface="Halant"/>
                <a:cs typeface="Halant"/>
                <a:sym typeface="Halant"/>
              </a:rPr>
              <a:t>PROTOCOL</a:t>
            </a:r>
            <a:endParaRPr sz="1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pic>
        <p:nvPicPr>
          <p:cNvPr id="208" name="Google Shape;208;p18" title="Screen Shot 2025-05-28 at 8.53.46 PM.png"/>
          <p:cNvPicPr preferRelativeResize="0"/>
          <p:nvPr/>
        </p:nvPicPr>
        <p:blipFill>
          <a:blip r:embed="rId3">
            <a:alphaModFix/>
          </a:blip>
          <a:stretch>
            <a:fillRect/>
          </a:stretch>
        </p:blipFill>
        <p:spPr>
          <a:xfrm>
            <a:off x="9785475" y="1157047"/>
            <a:ext cx="6762626" cy="8201475"/>
          </a:xfrm>
          <a:prstGeom prst="rect">
            <a:avLst/>
          </a:prstGeom>
          <a:noFill/>
          <a:ln cap="flat" cmpd="sng" w="19050">
            <a:solidFill>
              <a:schemeClr val="dk1"/>
            </a:solidFill>
            <a:prstDash val="solid"/>
            <a:round/>
            <a:headEnd len="sm" w="sm" type="none"/>
            <a:tailEnd len="sm" w="sm" type="none"/>
          </a:ln>
        </p:spPr>
      </p:pic>
      <p:sp>
        <p:nvSpPr>
          <p:cNvPr id="209" name="Google Shape;209;p18"/>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4">
              <a:alphaModFix/>
            </a:blip>
            <a:stretch>
              <a:fillRect b="0" l="0" r="0" t="0"/>
            </a:stretch>
          </a:blipFill>
          <a:ln>
            <a:noFill/>
          </a:ln>
        </p:spPr>
      </p:sp>
      <p:sp>
        <p:nvSpPr>
          <p:cNvPr id="210" name="Google Shape;210;p18"/>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sp>
        <p:nvSpPr>
          <p:cNvPr id="211" name="Google Shape;211;p18"/>
          <p:cNvSpPr txBox="1"/>
          <p:nvPr/>
        </p:nvSpPr>
        <p:spPr>
          <a:xfrm>
            <a:off x="342900" y="2168350"/>
            <a:ext cx="9291600" cy="384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2500">
                <a:solidFill>
                  <a:srgbClr val="231F20"/>
                </a:solidFill>
                <a:latin typeface="Halant"/>
                <a:ea typeface="Halant"/>
                <a:cs typeface="Halant"/>
                <a:sym typeface="Halant"/>
              </a:rPr>
              <a:t>All of this can (and should!) be done </a:t>
            </a:r>
            <a:r>
              <a:rPr b="1" i="1" lang="en-US" sz="2500">
                <a:solidFill>
                  <a:srgbClr val="231F20"/>
                </a:solidFill>
                <a:latin typeface="Halant"/>
                <a:ea typeface="Halant"/>
                <a:cs typeface="Halant"/>
                <a:sym typeface="Halant"/>
              </a:rPr>
              <a:t>before </a:t>
            </a:r>
            <a:r>
              <a:rPr b="1" lang="en-US" sz="2500">
                <a:solidFill>
                  <a:srgbClr val="231F20"/>
                </a:solidFill>
                <a:latin typeface="Halant"/>
                <a:ea typeface="Halant"/>
                <a:cs typeface="Halant"/>
                <a:sym typeface="Halant"/>
              </a:rPr>
              <a:t>reading the text.</a:t>
            </a:r>
            <a:endParaRPr sz="2500"/>
          </a:p>
        </p:txBody>
      </p:sp>
      <p:sp>
        <p:nvSpPr>
          <p:cNvPr id="212" name="Google Shape;212;p18"/>
          <p:cNvSpPr txBox="1"/>
          <p:nvPr/>
        </p:nvSpPr>
        <p:spPr>
          <a:xfrm>
            <a:off x="1500275" y="2721950"/>
            <a:ext cx="7315200" cy="6510900"/>
          </a:xfrm>
          <a:prstGeom prst="rect">
            <a:avLst/>
          </a:prstGeom>
          <a:solidFill>
            <a:schemeClr val="lt1"/>
          </a:solidFill>
          <a:ln>
            <a:noFill/>
          </a:ln>
        </p:spPr>
        <p:txBody>
          <a:bodyPr anchorCtr="0" anchor="t" bIns="0" lIns="0" spcFirstLastPara="1" rIns="0" wrap="square" tIns="0">
            <a:spAutoFit/>
          </a:bodyPr>
          <a:lstStyle/>
          <a:p>
            <a:pPr indent="-419100" lvl="0" marL="457200" marR="0" rtl="0" algn="l">
              <a:lnSpc>
                <a:spcPct val="100000"/>
              </a:lnSpc>
              <a:spcBef>
                <a:spcPts val="0"/>
              </a:spcBef>
              <a:spcAft>
                <a:spcPts val="0"/>
              </a:spcAft>
              <a:buClr>
                <a:srgbClr val="6484F3"/>
              </a:buClr>
              <a:buSzPts val="3000"/>
              <a:buFont typeface="Inter"/>
              <a:buAutoNum type="arabicPeriod"/>
            </a:pPr>
            <a:r>
              <a:rPr b="1" lang="en-US" sz="3000">
                <a:solidFill>
                  <a:srgbClr val="6484F3"/>
                </a:solidFill>
                <a:latin typeface="Inter"/>
                <a:ea typeface="Inter"/>
                <a:cs typeface="Inter"/>
                <a:sym typeface="Inter"/>
              </a:rPr>
              <a:t>Identify the Source information (Source title, author, year published/created)</a:t>
            </a:r>
            <a:endParaRPr b="1" sz="3000">
              <a:solidFill>
                <a:srgbClr val="6484F3"/>
              </a:solidFill>
              <a:latin typeface="Inter"/>
              <a:ea typeface="Inter"/>
              <a:cs typeface="Inter"/>
              <a:sym typeface="Inter"/>
            </a:endParaRPr>
          </a:p>
          <a:p>
            <a:pPr indent="-400050" lvl="1" marL="914400" marR="0" rtl="0" algn="l">
              <a:lnSpc>
                <a:spcPct val="100000"/>
              </a:lnSpc>
              <a:spcBef>
                <a:spcPts val="0"/>
              </a:spcBef>
              <a:spcAft>
                <a:spcPts val="0"/>
              </a:spcAft>
              <a:buClr>
                <a:srgbClr val="6484F3"/>
              </a:buClr>
              <a:buSzPts val="2700"/>
              <a:buFont typeface="Inter"/>
              <a:buAutoNum type="alphaLcPeriod"/>
            </a:pPr>
            <a:r>
              <a:rPr lang="en-US" sz="2700">
                <a:solidFill>
                  <a:srgbClr val="6484F3"/>
                </a:solidFill>
                <a:latin typeface="Inter"/>
                <a:ea typeface="Inter"/>
                <a:cs typeface="Inter"/>
                <a:sym typeface="Inter"/>
              </a:rPr>
              <a:t>Is this a primary or secondary source?</a:t>
            </a:r>
            <a:endParaRPr sz="2700">
              <a:solidFill>
                <a:srgbClr val="6484F3"/>
              </a:solidFill>
              <a:latin typeface="Inter"/>
              <a:ea typeface="Inter"/>
              <a:cs typeface="Inter"/>
              <a:sym typeface="Inter"/>
            </a:endParaRPr>
          </a:p>
          <a:p>
            <a:pPr indent="-419100" lvl="0" marL="457200" marR="0" rtl="0" algn="l">
              <a:lnSpc>
                <a:spcPct val="100000"/>
              </a:lnSpc>
              <a:spcBef>
                <a:spcPts val="0"/>
              </a:spcBef>
              <a:spcAft>
                <a:spcPts val="0"/>
              </a:spcAft>
              <a:buClr>
                <a:srgbClr val="E95C3E"/>
              </a:buClr>
              <a:buSzPts val="3000"/>
              <a:buFont typeface="Inter"/>
              <a:buAutoNum type="arabicPeriod"/>
            </a:pPr>
            <a:r>
              <a:rPr b="1" lang="en-US" sz="3000">
                <a:solidFill>
                  <a:srgbClr val="E95C3E"/>
                </a:solidFill>
                <a:latin typeface="Inter"/>
                <a:ea typeface="Inter"/>
                <a:cs typeface="Inter"/>
                <a:sym typeface="Inter"/>
              </a:rPr>
              <a:t>Ask questions of context:</a:t>
            </a:r>
            <a:endParaRPr b="1" sz="3000">
              <a:solidFill>
                <a:srgbClr val="E95C3E"/>
              </a:solidFill>
              <a:latin typeface="Inter"/>
              <a:ea typeface="Inter"/>
              <a:cs typeface="Inter"/>
              <a:sym typeface="Inter"/>
            </a:endParaRPr>
          </a:p>
          <a:p>
            <a:pPr indent="-400050" lvl="1" marL="914400" marR="0" rtl="0" algn="l">
              <a:lnSpc>
                <a:spcPct val="100000"/>
              </a:lnSpc>
              <a:spcBef>
                <a:spcPts val="0"/>
              </a:spcBef>
              <a:spcAft>
                <a:spcPts val="0"/>
              </a:spcAft>
              <a:buClr>
                <a:srgbClr val="E95C3E"/>
              </a:buClr>
              <a:buSzPts val="2700"/>
              <a:buFont typeface="Inter"/>
              <a:buAutoNum type="alphaLcPeriod"/>
            </a:pPr>
            <a:r>
              <a:rPr lang="en-US" sz="2700">
                <a:solidFill>
                  <a:srgbClr val="E95C3E"/>
                </a:solidFill>
                <a:latin typeface="Inter"/>
                <a:ea typeface="Inter"/>
                <a:cs typeface="Inter"/>
                <a:sym typeface="Inter"/>
              </a:rPr>
              <a:t>What do I know about this author? This era? This subject? The potential audience?</a:t>
            </a:r>
            <a:endParaRPr sz="2700">
              <a:solidFill>
                <a:srgbClr val="E95C3E"/>
              </a:solidFill>
              <a:latin typeface="Inter"/>
              <a:ea typeface="Inter"/>
              <a:cs typeface="Inter"/>
              <a:sym typeface="Inter"/>
            </a:endParaRPr>
          </a:p>
          <a:p>
            <a:pPr indent="-419100" lvl="0" marL="457200" marR="0" rtl="0" algn="l">
              <a:lnSpc>
                <a:spcPct val="100000"/>
              </a:lnSpc>
              <a:spcBef>
                <a:spcPts val="0"/>
              </a:spcBef>
              <a:spcAft>
                <a:spcPts val="0"/>
              </a:spcAft>
              <a:buClr>
                <a:srgbClr val="38E0A4"/>
              </a:buClr>
              <a:buSzPts val="3000"/>
              <a:buFont typeface="Inter"/>
              <a:buAutoNum type="arabicPeriod"/>
            </a:pPr>
            <a:r>
              <a:rPr b="1" lang="en-US" sz="3000">
                <a:solidFill>
                  <a:srgbClr val="38E0A4"/>
                </a:solidFill>
                <a:latin typeface="Inter"/>
                <a:ea typeface="Inter"/>
                <a:cs typeface="Inter"/>
                <a:sym typeface="Inter"/>
              </a:rPr>
              <a:t>Ask questions of credibility:</a:t>
            </a:r>
            <a:endParaRPr b="1" sz="3000">
              <a:solidFill>
                <a:srgbClr val="38E0A4"/>
              </a:solidFill>
              <a:latin typeface="Inter"/>
              <a:ea typeface="Inter"/>
              <a:cs typeface="Inter"/>
              <a:sym typeface="Inter"/>
            </a:endParaRPr>
          </a:p>
          <a:p>
            <a:pPr indent="-400050" lvl="1" marL="914400" marR="0" rtl="0" algn="l">
              <a:lnSpc>
                <a:spcPct val="100000"/>
              </a:lnSpc>
              <a:spcBef>
                <a:spcPts val="0"/>
              </a:spcBef>
              <a:spcAft>
                <a:spcPts val="0"/>
              </a:spcAft>
              <a:buClr>
                <a:srgbClr val="38E0A4"/>
              </a:buClr>
              <a:buSzPts val="2700"/>
              <a:buFont typeface="Inter"/>
              <a:buAutoNum type="alphaLcPeriod"/>
            </a:pPr>
            <a:r>
              <a:rPr lang="en-US" sz="2700">
                <a:solidFill>
                  <a:srgbClr val="38E0A4"/>
                </a:solidFill>
                <a:latin typeface="Inter"/>
                <a:ea typeface="Inter"/>
                <a:cs typeface="Inter"/>
                <a:sym typeface="Inter"/>
              </a:rPr>
              <a:t>Is the author credible?</a:t>
            </a:r>
            <a:endParaRPr sz="2700">
              <a:solidFill>
                <a:srgbClr val="38E0A4"/>
              </a:solidFill>
              <a:latin typeface="Inter"/>
              <a:ea typeface="Inter"/>
              <a:cs typeface="Inter"/>
              <a:sym typeface="Inter"/>
            </a:endParaRPr>
          </a:p>
          <a:p>
            <a:pPr indent="-400050" lvl="1" marL="914400" marR="0" rtl="0" algn="l">
              <a:lnSpc>
                <a:spcPct val="100000"/>
              </a:lnSpc>
              <a:spcBef>
                <a:spcPts val="0"/>
              </a:spcBef>
              <a:spcAft>
                <a:spcPts val="0"/>
              </a:spcAft>
              <a:buClr>
                <a:srgbClr val="38E0A4"/>
              </a:buClr>
              <a:buSzPts val="2700"/>
              <a:buFont typeface="Inter"/>
              <a:buAutoNum type="alphaLcPeriod"/>
            </a:pPr>
            <a:r>
              <a:rPr lang="en-US" sz="2700">
                <a:solidFill>
                  <a:srgbClr val="38E0A4"/>
                </a:solidFill>
                <a:latin typeface="Inter"/>
                <a:ea typeface="Inter"/>
                <a:cs typeface="Inter"/>
                <a:sym typeface="Inter"/>
              </a:rPr>
              <a:t>Is the source authentic?</a:t>
            </a:r>
            <a:endParaRPr sz="2700">
              <a:solidFill>
                <a:srgbClr val="38E0A4"/>
              </a:solidFill>
              <a:latin typeface="Inter"/>
              <a:ea typeface="Inter"/>
              <a:cs typeface="Inter"/>
              <a:sym typeface="Inter"/>
            </a:endParaRPr>
          </a:p>
          <a:p>
            <a:pPr indent="-400050" lvl="1" marL="914400" marR="0" rtl="0" algn="l">
              <a:lnSpc>
                <a:spcPct val="100000"/>
              </a:lnSpc>
              <a:spcBef>
                <a:spcPts val="0"/>
              </a:spcBef>
              <a:spcAft>
                <a:spcPts val="0"/>
              </a:spcAft>
              <a:buClr>
                <a:srgbClr val="38E0A4"/>
              </a:buClr>
              <a:buSzPts val="2700"/>
              <a:buFont typeface="Inter"/>
              <a:buAutoNum type="alphaLcPeriod"/>
            </a:pPr>
            <a:r>
              <a:rPr lang="en-US" sz="2700">
                <a:solidFill>
                  <a:srgbClr val="38E0A4"/>
                </a:solidFill>
                <a:latin typeface="Inter"/>
                <a:ea typeface="Inter"/>
                <a:cs typeface="Inter"/>
                <a:sym typeface="Inter"/>
              </a:rPr>
              <a:t>How have experts viewed this source?</a:t>
            </a:r>
            <a:endParaRPr sz="2700">
              <a:solidFill>
                <a:srgbClr val="38E0A4"/>
              </a:solidFill>
              <a:latin typeface="Inter"/>
              <a:ea typeface="Inter"/>
              <a:cs typeface="Inter"/>
              <a:sym typeface="Inter"/>
            </a:endParaRPr>
          </a:p>
          <a:p>
            <a:pPr indent="-419100" lvl="0" marL="457200" marR="0" rtl="0" algn="l">
              <a:lnSpc>
                <a:spcPct val="100000"/>
              </a:lnSpc>
              <a:spcBef>
                <a:spcPts val="0"/>
              </a:spcBef>
              <a:spcAft>
                <a:spcPts val="0"/>
              </a:spcAft>
              <a:buClr>
                <a:srgbClr val="F1AF4B"/>
              </a:buClr>
              <a:buSzPts val="3000"/>
              <a:buFont typeface="Inter"/>
              <a:buAutoNum type="arabicPeriod"/>
            </a:pPr>
            <a:r>
              <a:rPr b="1" lang="en-US" sz="3000">
                <a:solidFill>
                  <a:srgbClr val="F1AF4B"/>
                </a:solidFill>
                <a:latin typeface="Inter"/>
                <a:ea typeface="Inter"/>
                <a:cs typeface="Inter"/>
                <a:sym typeface="Inter"/>
              </a:rPr>
              <a:t>Ask questions of corroboration</a:t>
            </a:r>
            <a:endParaRPr b="1" sz="3000">
              <a:solidFill>
                <a:srgbClr val="F1AF4B"/>
              </a:solidFill>
              <a:latin typeface="Inter"/>
              <a:ea typeface="Inter"/>
              <a:cs typeface="Inter"/>
              <a:sym typeface="Inter"/>
            </a:endParaRPr>
          </a:p>
          <a:p>
            <a:pPr indent="-400050" lvl="1" marL="914400" marR="0" rtl="0" algn="l">
              <a:lnSpc>
                <a:spcPct val="100000"/>
              </a:lnSpc>
              <a:spcBef>
                <a:spcPts val="0"/>
              </a:spcBef>
              <a:spcAft>
                <a:spcPts val="0"/>
              </a:spcAft>
              <a:buClr>
                <a:srgbClr val="F1AF4B"/>
              </a:buClr>
              <a:buSzPts val="2700"/>
              <a:buFont typeface="Inter"/>
              <a:buAutoNum type="alphaLcPeriod"/>
            </a:pPr>
            <a:r>
              <a:rPr lang="en-US" sz="2700">
                <a:solidFill>
                  <a:srgbClr val="F1AF4B"/>
                </a:solidFill>
                <a:latin typeface="Inter"/>
                <a:ea typeface="Inter"/>
                <a:cs typeface="Inter"/>
                <a:sym typeface="Inter"/>
              </a:rPr>
              <a:t>How does this source fit within other sources from or about this topic or era?</a:t>
            </a:r>
            <a:endParaRPr sz="2700">
              <a:solidFill>
                <a:srgbClr val="F1AF4B"/>
              </a:solidFill>
              <a:latin typeface="Inter"/>
              <a:ea typeface="Inter"/>
              <a:cs typeface="Inter"/>
              <a:sym typeface="Inter"/>
            </a:endParaRPr>
          </a:p>
        </p:txBody>
      </p:sp>
      <p:grpSp>
        <p:nvGrpSpPr>
          <p:cNvPr id="213" name="Google Shape;213;p18"/>
          <p:cNvGrpSpPr/>
          <p:nvPr/>
        </p:nvGrpSpPr>
        <p:grpSpPr>
          <a:xfrm>
            <a:off x="-254016" y="9230009"/>
            <a:ext cx="18796043" cy="937448"/>
            <a:chOff x="204" y="0"/>
            <a:chExt cx="25061391" cy="1249931"/>
          </a:xfrm>
        </p:grpSpPr>
        <p:grpSp>
          <p:nvGrpSpPr>
            <p:cNvPr id="214" name="Google Shape;214;p18"/>
            <p:cNvGrpSpPr/>
            <p:nvPr/>
          </p:nvGrpSpPr>
          <p:grpSpPr>
            <a:xfrm rot="5400000">
              <a:off x="12002369" y="-11663474"/>
              <a:ext cx="1249931" cy="24576878"/>
              <a:chOff x="0" y="-38100"/>
              <a:chExt cx="246900" cy="4854692"/>
            </a:xfrm>
          </p:grpSpPr>
          <p:sp>
            <p:nvSpPr>
              <p:cNvPr id="215" name="Google Shape;215;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16" name="Google Shape;216;p1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7" name="Google Shape;217;p18"/>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18" name="Google Shape;218;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19" name="Google Shape;219;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20" name="Google Shape;220;p18"/>
          <p:cNvGrpSpPr/>
          <p:nvPr/>
        </p:nvGrpSpPr>
        <p:grpSpPr>
          <a:xfrm>
            <a:off x="15915854" y="-98041"/>
            <a:ext cx="1449460" cy="1771271"/>
            <a:chOff x="0" y="-47625"/>
            <a:chExt cx="704100" cy="860425"/>
          </a:xfrm>
        </p:grpSpPr>
        <p:sp>
          <p:nvSpPr>
            <p:cNvPr id="221" name="Google Shape;221;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1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23" name="Google Shape;223;p18"/>
          <p:cNvSpPr txBox="1"/>
          <p:nvPr/>
        </p:nvSpPr>
        <p:spPr>
          <a:xfrm>
            <a:off x="15859155" y="335330"/>
            <a:ext cx="1562700" cy="8580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5</a:t>
            </a:r>
            <a:endParaRPr>
              <a:solidFill>
                <a:schemeClr val="dk1"/>
              </a:solidFill>
            </a:endParaRPr>
          </a:p>
        </p:txBody>
      </p:sp>
      <p:sp>
        <p:nvSpPr>
          <p:cNvPr id="224" name="Google Shape;224;p18"/>
          <p:cNvSpPr txBox="1"/>
          <p:nvPr/>
        </p:nvSpPr>
        <p:spPr>
          <a:xfrm>
            <a:off x="15747150" y="2923425"/>
            <a:ext cx="2003700" cy="192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200">
                <a:solidFill>
                  <a:srgbClr val="E95C3E"/>
                </a:solidFill>
                <a:latin typeface="Inter"/>
                <a:ea typeface="Inter"/>
                <a:cs typeface="Inter"/>
                <a:sym typeface="Inter"/>
              </a:rPr>
              <a:t>1. The Silk Road deals with trade in the ancient world.</a:t>
            </a:r>
            <a:endParaRPr b="1" sz="1200">
              <a:solidFill>
                <a:srgbClr val="E95C3E"/>
              </a:solidFill>
              <a:latin typeface="Inter"/>
              <a:ea typeface="Inter"/>
              <a:cs typeface="Inter"/>
              <a:sym typeface="Inter"/>
            </a:endParaRPr>
          </a:p>
          <a:p>
            <a:pPr indent="0" lvl="0" marL="0" rtl="0" algn="l">
              <a:spcBef>
                <a:spcPts val="0"/>
              </a:spcBef>
              <a:spcAft>
                <a:spcPts val="0"/>
              </a:spcAft>
              <a:buNone/>
            </a:pPr>
            <a:r>
              <a:rPr b="1" lang="en-US" sz="1200">
                <a:solidFill>
                  <a:srgbClr val="E95C3E"/>
                </a:solidFill>
                <a:latin typeface="Inter"/>
                <a:ea typeface="Inter"/>
                <a:cs typeface="Inter"/>
                <a:sym typeface="Inter"/>
              </a:rPr>
              <a:t>2. Secondary source - book written for a modern audience wanting to know more about the Silk Road</a:t>
            </a:r>
            <a:endParaRPr b="1" sz="1200">
              <a:solidFill>
                <a:srgbClr val="E95C3E"/>
              </a:solidFill>
              <a:latin typeface="Inter"/>
              <a:ea typeface="Inter"/>
              <a:cs typeface="Inter"/>
              <a:sym typeface="Inter"/>
            </a:endParaRPr>
          </a:p>
          <a:p>
            <a:pPr indent="0" lvl="0" marL="0" rtl="0" algn="l">
              <a:spcBef>
                <a:spcPts val="0"/>
              </a:spcBef>
              <a:spcAft>
                <a:spcPts val="0"/>
              </a:spcAft>
              <a:buNone/>
            </a:pPr>
            <a:r>
              <a:rPr b="1" lang="en-US" sz="1200">
                <a:solidFill>
                  <a:srgbClr val="E95C3E"/>
                </a:solidFill>
                <a:latin typeface="Inter"/>
                <a:ea typeface="Inter"/>
                <a:cs typeface="Inter"/>
                <a:sym typeface="Inter"/>
              </a:rPr>
              <a:t>3. “New History” implies she is challenging a previous historical argument.</a:t>
            </a:r>
            <a:endParaRPr b="1" sz="1200">
              <a:solidFill>
                <a:srgbClr val="E95C3E"/>
              </a:solidFill>
              <a:latin typeface="Inter"/>
              <a:ea typeface="Inter"/>
              <a:cs typeface="Inter"/>
              <a:sym typeface="Inter"/>
            </a:endParaRPr>
          </a:p>
        </p:txBody>
      </p:sp>
      <p:sp>
        <p:nvSpPr>
          <p:cNvPr id="225" name="Google Shape;225;p18"/>
          <p:cNvSpPr/>
          <p:nvPr/>
        </p:nvSpPr>
        <p:spPr>
          <a:xfrm>
            <a:off x="10781700" y="3102250"/>
            <a:ext cx="1068300" cy="326700"/>
          </a:xfrm>
          <a:prstGeom prst="ellipse">
            <a:avLst/>
          </a:prstGeom>
          <a:noFill/>
          <a:ln cap="flat" cmpd="sng" w="28575">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26" name="Google Shape;226;p18"/>
          <p:cNvSpPr/>
          <p:nvPr/>
        </p:nvSpPr>
        <p:spPr>
          <a:xfrm>
            <a:off x="11719275" y="3102250"/>
            <a:ext cx="1881300" cy="326700"/>
          </a:xfrm>
          <a:prstGeom prst="ellipse">
            <a:avLst/>
          </a:prstGeom>
          <a:noFill/>
          <a:ln cap="flat" cmpd="sng" w="28575">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27" name="Google Shape;227;p18"/>
          <p:cNvSpPr/>
          <p:nvPr/>
        </p:nvSpPr>
        <p:spPr>
          <a:xfrm>
            <a:off x="13493475" y="3102250"/>
            <a:ext cx="531900" cy="326700"/>
          </a:xfrm>
          <a:prstGeom prst="ellipse">
            <a:avLst/>
          </a:prstGeom>
          <a:noFill/>
          <a:ln cap="flat" cmpd="sng" w="28575">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cxnSp>
        <p:nvCxnSpPr>
          <p:cNvPr id="228" name="Google Shape;228;p18"/>
          <p:cNvCxnSpPr/>
          <p:nvPr/>
        </p:nvCxnSpPr>
        <p:spPr>
          <a:xfrm flipH="1" rot="10800000">
            <a:off x="12023800" y="3707175"/>
            <a:ext cx="3102000" cy="25800"/>
          </a:xfrm>
          <a:prstGeom prst="straightConnector1">
            <a:avLst/>
          </a:prstGeom>
          <a:noFill/>
          <a:ln cap="flat" cmpd="sng" w="28575">
            <a:solidFill>
              <a:srgbClr val="E95C3E"/>
            </a:solidFill>
            <a:prstDash val="solid"/>
            <a:round/>
            <a:headEnd len="med" w="med" type="none"/>
            <a:tailEnd len="med" w="med" type="none"/>
          </a:ln>
        </p:spPr>
      </p:cxnSp>
      <p:sp>
        <p:nvSpPr>
          <p:cNvPr id="229" name="Google Shape;229;p18"/>
          <p:cNvSpPr/>
          <p:nvPr/>
        </p:nvSpPr>
        <p:spPr>
          <a:xfrm>
            <a:off x="12957075" y="3429000"/>
            <a:ext cx="1238100" cy="326700"/>
          </a:xfrm>
          <a:prstGeom prst="ellipse">
            <a:avLst/>
          </a:prstGeom>
          <a:no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30" name="Google Shape;230;p18"/>
          <p:cNvSpPr/>
          <p:nvPr/>
        </p:nvSpPr>
        <p:spPr>
          <a:xfrm>
            <a:off x="14195175" y="3429000"/>
            <a:ext cx="1068300" cy="326700"/>
          </a:xfrm>
          <a:prstGeom prst="ellipse">
            <a:avLst/>
          </a:prstGeom>
          <a:noFill/>
          <a:ln cap="flat" cmpd="sng" w="28575">
            <a:solidFill>
              <a:srgbClr val="38E0A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31" name="Google Shape;231;p18"/>
          <p:cNvSpPr txBox="1"/>
          <p:nvPr/>
        </p:nvSpPr>
        <p:spPr>
          <a:xfrm>
            <a:off x="14106825" y="2607950"/>
            <a:ext cx="1752300" cy="73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200">
                <a:solidFill>
                  <a:srgbClr val="38E0A4"/>
                </a:solidFill>
                <a:latin typeface="Inter"/>
                <a:ea typeface="Inter"/>
                <a:cs typeface="Inter"/>
                <a:sym typeface="Inter"/>
              </a:rPr>
              <a:t>She is a professor at reputable university - likely credible and trusted by others.</a:t>
            </a:r>
            <a:endParaRPr b="1" sz="1200">
              <a:solidFill>
                <a:srgbClr val="38E0A4"/>
              </a:solidFill>
              <a:latin typeface="Inter"/>
              <a:ea typeface="Inter"/>
              <a:cs typeface="Inter"/>
              <a:sym typeface="Inter"/>
            </a:endParaRPr>
          </a:p>
        </p:txBody>
      </p:sp>
      <p:sp>
        <p:nvSpPr>
          <p:cNvPr id="232" name="Google Shape;232;p18"/>
          <p:cNvSpPr txBox="1"/>
          <p:nvPr/>
        </p:nvSpPr>
        <p:spPr>
          <a:xfrm>
            <a:off x="12138750" y="2694650"/>
            <a:ext cx="1687800" cy="32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200">
                <a:solidFill>
                  <a:srgbClr val="6484F3"/>
                </a:solidFill>
                <a:latin typeface="Inter"/>
                <a:ea typeface="Inter"/>
                <a:cs typeface="Inter"/>
                <a:sym typeface="Inter"/>
              </a:rPr>
              <a:t>Secondary Source.</a:t>
            </a:r>
            <a:endParaRPr b="1" sz="1200">
              <a:solidFill>
                <a:srgbClr val="6484F3"/>
              </a:solidFill>
              <a:latin typeface="Inter"/>
              <a:ea typeface="Inter"/>
              <a:cs typeface="Inter"/>
              <a:sym typeface="Inter"/>
            </a:endParaRPr>
          </a:p>
        </p:txBody>
      </p:sp>
      <p:cxnSp>
        <p:nvCxnSpPr>
          <p:cNvPr id="233" name="Google Shape;233;p18"/>
          <p:cNvCxnSpPr/>
          <p:nvPr/>
        </p:nvCxnSpPr>
        <p:spPr>
          <a:xfrm>
            <a:off x="13493550" y="2923400"/>
            <a:ext cx="260400" cy="269100"/>
          </a:xfrm>
          <a:prstGeom prst="straightConnector1">
            <a:avLst/>
          </a:prstGeom>
          <a:noFill/>
          <a:ln cap="flat" cmpd="sng" w="9525">
            <a:solidFill>
              <a:srgbClr val="6484F3"/>
            </a:solidFill>
            <a:prstDash val="solid"/>
            <a:round/>
            <a:headEnd len="med" w="med" type="none"/>
            <a:tailEnd len="med" w="med" type="triangle"/>
          </a:ln>
        </p:spPr>
      </p:cxnSp>
      <p:sp>
        <p:nvSpPr>
          <p:cNvPr id="234" name="Google Shape;234;p18"/>
          <p:cNvSpPr txBox="1"/>
          <p:nvPr/>
        </p:nvSpPr>
        <p:spPr>
          <a:xfrm>
            <a:off x="9785476" y="2544575"/>
            <a:ext cx="2240400" cy="73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200">
                <a:solidFill>
                  <a:srgbClr val="F1AF4B"/>
                </a:solidFill>
                <a:latin typeface="Inter"/>
                <a:ea typeface="Inter"/>
                <a:cs typeface="Inter"/>
                <a:sym typeface="Inter"/>
              </a:rPr>
              <a:t>What books might this be a response to? How does her argument differ?</a:t>
            </a:r>
            <a:endParaRPr b="1" sz="1200">
              <a:solidFill>
                <a:srgbClr val="F1AF4B"/>
              </a:solidFill>
              <a:latin typeface="Inter"/>
              <a:ea typeface="Inter"/>
              <a:cs typeface="Inter"/>
              <a:sym typeface="Inter"/>
            </a:endParaRPr>
          </a:p>
        </p:txBody>
      </p:sp>
      <p:sp>
        <p:nvSpPr>
          <p:cNvPr id="235" name="Google Shape;235;p18"/>
          <p:cNvSpPr txBox="1"/>
          <p:nvPr/>
        </p:nvSpPr>
        <p:spPr>
          <a:xfrm>
            <a:off x="1273905" y="190500"/>
            <a:ext cx="8360700" cy="2185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099">
                <a:solidFill>
                  <a:srgbClr val="231F20"/>
                </a:solidFill>
                <a:latin typeface="Halant"/>
                <a:ea typeface="Halant"/>
                <a:cs typeface="Halant"/>
                <a:sym typeface="Halant"/>
              </a:rPr>
              <a:t>A SOURCING </a:t>
            </a:r>
            <a:endParaRPr b="1" sz="7099">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7099">
                <a:solidFill>
                  <a:srgbClr val="231F20"/>
                </a:solidFill>
                <a:latin typeface="Halant"/>
                <a:ea typeface="Halant"/>
                <a:cs typeface="Halant"/>
                <a:sym typeface="Halant"/>
              </a:rPr>
              <a:t>PROTOCOL</a:t>
            </a:r>
            <a:endParaRPr sz="100"/>
          </a:p>
        </p:txBody>
      </p:sp>
      <p:sp>
        <p:nvSpPr>
          <p:cNvPr id="236" name="Google Shape;236;p18"/>
          <p:cNvSpPr/>
          <p:nvPr/>
        </p:nvSpPr>
        <p:spPr>
          <a:xfrm rot="-1741148">
            <a:off x="4262130" y="2697595"/>
            <a:ext cx="8895455" cy="4891814"/>
          </a:xfrm>
          <a:prstGeom prst="roundRect">
            <a:avLst>
              <a:gd fmla="val 16667" name="adj"/>
            </a:avLst>
          </a:prstGeom>
          <a:solidFill>
            <a:srgbClr val="38E0A4"/>
          </a:solidFill>
          <a:ln cap="flat" cmpd="sng" w="762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5000">
                <a:latin typeface="Plus Jakarta Sans"/>
                <a:ea typeface="Plus Jakarta Sans"/>
                <a:cs typeface="Plus Jakarta Sans"/>
                <a:sym typeface="Plus Jakarta Sans"/>
              </a:rPr>
              <a:t>You try!</a:t>
            </a:r>
            <a:endParaRPr sz="15000">
              <a:latin typeface="Plus Jakarta Sans"/>
              <a:ea typeface="Plus Jakarta Sans"/>
              <a:cs typeface="Plus Jakarta Sans"/>
              <a:sym typeface="Plus Jakarta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pic>
        <p:nvPicPr>
          <p:cNvPr id="241" name="Google Shape;241;p19" title="Screen Shot 2025-06-03 at 11.05.45 AM.png"/>
          <p:cNvPicPr preferRelativeResize="0"/>
          <p:nvPr/>
        </p:nvPicPr>
        <p:blipFill rotWithShape="1">
          <a:blip r:embed="rId3">
            <a:alphaModFix/>
          </a:blip>
          <a:srcRect b="0" l="0" r="1429" t="0"/>
          <a:stretch/>
        </p:blipFill>
        <p:spPr>
          <a:xfrm>
            <a:off x="10111575" y="1043750"/>
            <a:ext cx="6490200" cy="8044024"/>
          </a:xfrm>
          <a:prstGeom prst="rect">
            <a:avLst/>
          </a:prstGeom>
          <a:noFill/>
          <a:ln cap="flat" cmpd="sng" w="19050">
            <a:solidFill>
              <a:schemeClr val="dk1"/>
            </a:solidFill>
            <a:prstDash val="solid"/>
            <a:round/>
            <a:headEnd len="sm" w="sm" type="none"/>
            <a:tailEnd len="sm" w="sm" type="none"/>
          </a:ln>
        </p:spPr>
      </p:pic>
      <p:sp>
        <p:nvSpPr>
          <p:cNvPr id="242" name="Google Shape;242;p19"/>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4">
              <a:alphaModFix/>
            </a:blip>
            <a:stretch>
              <a:fillRect b="0" l="0" r="0" t="0"/>
            </a:stretch>
          </a:blipFill>
          <a:ln>
            <a:noFill/>
          </a:ln>
        </p:spPr>
      </p:sp>
      <p:sp>
        <p:nvSpPr>
          <p:cNvPr id="243" name="Google Shape;243;p19"/>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sp>
        <p:nvSpPr>
          <p:cNvPr id="244" name="Google Shape;244;p19"/>
          <p:cNvSpPr txBox="1"/>
          <p:nvPr/>
        </p:nvSpPr>
        <p:spPr>
          <a:xfrm>
            <a:off x="1500275" y="2645750"/>
            <a:ext cx="7315200" cy="6510900"/>
          </a:xfrm>
          <a:prstGeom prst="rect">
            <a:avLst/>
          </a:prstGeom>
          <a:solidFill>
            <a:schemeClr val="lt1"/>
          </a:solidFill>
          <a:ln>
            <a:noFill/>
          </a:ln>
        </p:spPr>
        <p:txBody>
          <a:bodyPr anchorCtr="0" anchor="t" bIns="0" lIns="0" spcFirstLastPara="1" rIns="0" wrap="square" tIns="0">
            <a:spAutoFit/>
          </a:bodyPr>
          <a:lstStyle/>
          <a:p>
            <a:pPr indent="-419100" lvl="0" marL="457200" marR="0" rtl="0" algn="l">
              <a:lnSpc>
                <a:spcPct val="100000"/>
              </a:lnSpc>
              <a:spcBef>
                <a:spcPts val="0"/>
              </a:spcBef>
              <a:spcAft>
                <a:spcPts val="0"/>
              </a:spcAft>
              <a:buClr>
                <a:srgbClr val="6484F3"/>
              </a:buClr>
              <a:buSzPts val="3000"/>
              <a:buFont typeface="Inter"/>
              <a:buAutoNum type="arabicPeriod"/>
            </a:pPr>
            <a:r>
              <a:rPr b="1" lang="en-US" sz="3000">
                <a:solidFill>
                  <a:srgbClr val="6484F3"/>
                </a:solidFill>
                <a:latin typeface="Inter"/>
                <a:ea typeface="Inter"/>
                <a:cs typeface="Inter"/>
                <a:sym typeface="Inter"/>
              </a:rPr>
              <a:t>Identify the Source information (Source title, author, year published/created)</a:t>
            </a:r>
            <a:endParaRPr b="1" sz="3000">
              <a:solidFill>
                <a:srgbClr val="6484F3"/>
              </a:solidFill>
              <a:latin typeface="Inter"/>
              <a:ea typeface="Inter"/>
              <a:cs typeface="Inter"/>
              <a:sym typeface="Inter"/>
            </a:endParaRPr>
          </a:p>
          <a:p>
            <a:pPr indent="-400050" lvl="1" marL="914400" marR="0" rtl="0" algn="l">
              <a:lnSpc>
                <a:spcPct val="100000"/>
              </a:lnSpc>
              <a:spcBef>
                <a:spcPts val="0"/>
              </a:spcBef>
              <a:spcAft>
                <a:spcPts val="0"/>
              </a:spcAft>
              <a:buClr>
                <a:srgbClr val="6484F3"/>
              </a:buClr>
              <a:buSzPts val="2700"/>
              <a:buFont typeface="Inter"/>
              <a:buAutoNum type="alphaLcPeriod"/>
            </a:pPr>
            <a:r>
              <a:rPr lang="en-US" sz="2700">
                <a:solidFill>
                  <a:srgbClr val="6484F3"/>
                </a:solidFill>
                <a:latin typeface="Inter"/>
                <a:ea typeface="Inter"/>
                <a:cs typeface="Inter"/>
                <a:sym typeface="Inter"/>
              </a:rPr>
              <a:t>Is this a primary or secondary source?</a:t>
            </a:r>
            <a:endParaRPr sz="2700">
              <a:solidFill>
                <a:srgbClr val="6484F3"/>
              </a:solidFill>
              <a:latin typeface="Inter"/>
              <a:ea typeface="Inter"/>
              <a:cs typeface="Inter"/>
              <a:sym typeface="Inter"/>
            </a:endParaRPr>
          </a:p>
          <a:p>
            <a:pPr indent="-419100" lvl="0" marL="457200" marR="0" rtl="0" algn="l">
              <a:lnSpc>
                <a:spcPct val="100000"/>
              </a:lnSpc>
              <a:spcBef>
                <a:spcPts val="0"/>
              </a:spcBef>
              <a:spcAft>
                <a:spcPts val="0"/>
              </a:spcAft>
              <a:buClr>
                <a:srgbClr val="E95C3E"/>
              </a:buClr>
              <a:buSzPts val="3000"/>
              <a:buFont typeface="Inter"/>
              <a:buAutoNum type="arabicPeriod"/>
            </a:pPr>
            <a:r>
              <a:rPr b="1" lang="en-US" sz="3000">
                <a:solidFill>
                  <a:srgbClr val="E95C3E"/>
                </a:solidFill>
                <a:latin typeface="Inter"/>
                <a:ea typeface="Inter"/>
                <a:cs typeface="Inter"/>
                <a:sym typeface="Inter"/>
              </a:rPr>
              <a:t>Ask questions of context:</a:t>
            </a:r>
            <a:endParaRPr b="1" sz="3000">
              <a:solidFill>
                <a:srgbClr val="E95C3E"/>
              </a:solidFill>
              <a:latin typeface="Inter"/>
              <a:ea typeface="Inter"/>
              <a:cs typeface="Inter"/>
              <a:sym typeface="Inter"/>
            </a:endParaRPr>
          </a:p>
          <a:p>
            <a:pPr indent="-400050" lvl="1" marL="914400" marR="0" rtl="0" algn="l">
              <a:lnSpc>
                <a:spcPct val="100000"/>
              </a:lnSpc>
              <a:spcBef>
                <a:spcPts val="0"/>
              </a:spcBef>
              <a:spcAft>
                <a:spcPts val="0"/>
              </a:spcAft>
              <a:buClr>
                <a:srgbClr val="E95C3E"/>
              </a:buClr>
              <a:buSzPts val="2700"/>
              <a:buFont typeface="Inter"/>
              <a:buAutoNum type="alphaLcPeriod"/>
            </a:pPr>
            <a:r>
              <a:rPr lang="en-US" sz="2700">
                <a:solidFill>
                  <a:srgbClr val="E95C3E"/>
                </a:solidFill>
                <a:latin typeface="Inter"/>
                <a:ea typeface="Inter"/>
                <a:cs typeface="Inter"/>
                <a:sym typeface="Inter"/>
              </a:rPr>
              <a:t>What do I know about this author? This era? This subject? The potential audience?</a:t>
            </a:r>
            <a:endParaRPr sz="2700">
              <a:solidFill>
                <a:srgbClr val="E95C3E"/>
              </a:solidFill>
              <a:latin typeface="Inter"/>
              <a:ea typeface="Inter"/>
              <a:cs typeface="Inter"/>
              <a:sym typeface="Inter"/>
            </a:endParaRPr>
          </a:p>
          <a:p>
            <a:pPr indent="-419100" lvl="0" marL="457200" marR="0" rtl="0" algn="l">
              <a:lnSpc>
                <a:spcPct val="100000"/>
              </a:lnSpc>
              <a:spcBef>
                <a:spcPts val="0"/>
              </a:spcBef>
              <a:spcAft>
                <a:spcPts val="0"/>
              </a:spcAft>
              <a:buClr>
                <a:srgbClr val="38E0A4"/>
              </a:buClr>
              <a:buSzPts val="3000"/>
              <a:buFont typeface="Inter"/>
              <a:buAutoNum type="arabicPeriod"/>
            </a:pPr>
            <a:r>
              <a:rPr b="1" lang="en-US" sz="3000">
                <a:solidFill>
                  <a:srgbClr val="38E0A4"/>
                </a:solidFill>
                <a:latin typeface="Inter"/>
                <a:ea typeface="Inter"/>
                <a:cs typeface="Inter"/>
                <a:sym typeface="Inter"/>
              </a:rPr>
              <a:t>Ask questions of credibility:</a:t>
            </a:r>
            <a:endParaRPr b="1" sz="3000">
              <a:solidFill>
                <a:srgbClr val="38E0A4"/>
              </a:solidFill>
              <a:latin typeface="Inter"/>
              <a:ea typeface="Inter"/>
              <a:cs typeface="Inter"/>
              <a:sym typeface="Inter"/>
            </a:endParaRPr>
          </a:p>
          <a:p>
            <a:pPr indent="-400050" lvl="1" marL="914400" marR="0" rtl="0" algn="l">
              <a:lnSpc>
                <a:spcPct val="100000"/>
              </a:lnSpc>
              <a:spcBef>
                <a:spcPts val="0"/>
              </a:spcBef>
              <a:spcAft>
                <a:spcPts val="0"/>
              </a:spcAft>
              <a:buClr>
                <a:srgbClr val="38E0A4"/>
              </a:buClr>
              <a:buSzPts val="2700"/>
              <a:buFont typeface="Inter"/>
              <a:buAutoNum type="alphaLcPeriod"/>
            </a:pPr>
            <a:r>
              <a:rPr lang="en-US" sz="2700">
                <a:solidFill>
                  <a:srgbClr val="38E0A4"/>
                </a:solidFill>
                <a:latin typeface="Inter"/>
                <a:ea typeface="Inter"/>
                <a:cs typeface="Inter"/>
                <a:sym typeface="Inter"/>
              </a:rPr>
              <a:t>Is the author credible?</a:t>
            </a:r>
            <a:endParaRPr sz="2700">
              <a:solidFill>
                <a:srgbClr val="38E0A4"/>
              </a:solidFill>
              <a:latin typeface="Inter"/>
              <a:ea typeface="Inter"/>
              <a:cs typeface="Inter"/>
              <a:sym typeface="Inter"/>
            </a:endParaRPr>
          </a:p>
          <a:p>
            <a:pPr indent="-400050" lvl="1" marL="914400" marR="0" rtl="0" algn="l">
              <a:lnSpc>
                <a:spcPct val="100000"/>
              </a:lnSpc>
              <a:spcBef>
                <a:spcPts val="0"/>
              </a:spcBef>
              <a:spcAft>
                <a:spcPts val="0"/>
              </a:spcAft>
              <a:buClr>
                <a:srgbClr val="38E0A4"/>
              </a:buClr>
              <a:buSzPts val="2700"/>
              <a:buFont typeface="Inter"/>
              <a:buAutoNum type="alphaLcPeriod"/>
            </a:pPr>
            <a:r>
              <a:rPr lang="en-US" sz="2700">
                <a:solidFill>
                  <a:srgbClr val="38E0A4"/>
                </a:solidFill>
                <a:latin typeface="Inter"/>
                <a:ea typeface="Inter"/>
                <a:cs typeface="Inter"/>
                <a:sym typeface="Inter"/>
              </a:rPr>
              <a:t>Is the source authentic?</a:t>
            </a:r>
            <a:endParaRPr sz="2700">
              <a:solidFill>
                <a:srgbClr val="38E0A4"/>
              </a:solidFill>
              <a:latin typeface="Inter"/>
              <a:ea typeface="Inter"/>
              <a:cs typeface="Inter"/>
              <a:sym typeface="Inter"/>
            </a:endParaRPr>
          </a:p>
          <a:p>
            <a:pPr indent="-400050" lvl="1" marL="914400" marR="0" rtl="0" algn="l">
              <a:lnSpc>
                <a:spcPct val="100000"/>
              </a:lnSpc>
              <a:spcBef>
                <a:spcPts val="0"/>
              </a:spcBef>
              <a:spcAft>
                <a:spcPts val="0"/>
              </a:spcAft>
              <a:buClr>
                <a:srgbClr val="38E0A4"/>
              </a:buClr>
              <a:buSzPts val="2700"/>
              <a:buFont typeface="Inter"/>
              <a:buAutoNum type="alphaLcPeriod"/>
            </a:pPr>
            <a:r>
              <a:rPr lang="en-US" sz="2700">
                <a:solidFill>
                  <a:srgbClr val="38E0A4"/>
                </a:solidFill>
                <a:latin typeface="Inter"/>
                <a:ea typeface="Inter"/>
                <a:cs typeface="Inter"/>
                <a:sym typeface="Inter"/>
              </a:rPr>
              <a:t>How have experts viewed this source?</a:t>
            </a:r>
            <a:endParaRPr sz="2700">
              <a:solidFill>
                <a:srgbClr val="38E0A4"/>
              </a:solidFill>
              <a:latin typeface="Inter"/>
              <a:ea typeface="Inter"/>
              <a:cs typeface="Inter"/>
              <a:sym typeface="Inter"/>
            </a:endParaRPr>
          </a:p>
          <a:p>
            <a:pPr indent="-419100" lvl="0" marL="457200" marR="0" rtl="0" algn="l">
              <a:lnSpc>
                <a:spcPct val="100000"/>
              </a:lnSpc>
              <a:spcBef>
                <a:spcPts val="0"/>
              </a:spcBef>
              <a:spcAft>
                <a:spcPts val="0"/>
              </a:spcAft>
              <a:buClr>
                <a:srgbClr val="F1AF4B"/>
              </a:buClr>
              <a:buSzPts val="3000"/>
              <a:buFont typeface="Inter"/>
              <a:buAutoNum type="arabicPeriod"/>
            </a:pPr>
            <a:r>
              <a:rPr b="1" lang="en-US" sz="3000">
                <a:solidFill>
                  <a:srgbClr val="F1AF4B"/>
                </a:solidFill>
                <a:latin typeface="Inter"/>
                <a:ea typeface="Inter"/>
                <a:cs typeface="Inter"/>
                <a:sym typeface="Inter"/>
              </a:rPr>
              <a:t>Ask questions of corroboration</a:t>
            </a:r>
            <a:endParaRPr b="1" sz="3000">
              <a:solidFill>
                <a:srgbClr val="F1AF4B"/>
              </a:solidFill>
              <a:latin typeface="Inter"/>
              <a:ea typeface="Inter"/>
              <a:cs typeface="Inter"/>
              <a:sym typeface="Inter"/>
            </a:endParaRPr>
          </a:p>
          <a:p>
            <a:pPr indent="-400050" lvl="1" marL="914400" marR="0" rtl="0" algn="l">
              <a:lnSpc>
                <a:spcPct val="100000"/>
              </a:lnSpc>
              <a:spcBef>
                <a:spcPts val="0"/>
              </a:spcBef>
              <a:spcAft>
                <a:spcPts val="0"/>
              </a:spcAft>
              <a:buClr>
                <a:srgbClr val="F1AF4B"/>
              </a:buClr>
              <a:buSzPts val="2700"/>
              <a:buFont typeface="Inter"/>
              <a:buAutoNum type="alphaLcPeriod"/>
            </a:pPr>
            <a:r>
              <a:rPr lang="en-US" sz="2700">
                <a:solidFill>
                  <a:srgbClr val="F1AF4B"/>
                </a:solidFill>
                <a:latin typeface="Inter"/>
                <a:ea typeface="Inter"/>
                <a:cs typeface="Inter"/>
                <a:sym typeface="Inter"/>
              </a:rPr>
              <a:t>How does this source fit within other sources from or about this topic or era?</a:t>
            </a:r>
            <a:endParaRPr sz="2700">
              <a:solidFill>
                <a:srgbClr val="F1AF4B"/>
              </a:solidFill>
              <a:latin typeface="Inter"/>
              <a:ea typeface="Inter"/>
              <a:cs typeface="Inter"/>
              <a:sym typeface="Inter"/>
            </a:endParaRPr>
          </a:p>
        </p:txBody>
      </p:sp>
      <p:grpSp>
        <p:nvGrpSpPr>
          <p:cNvPr id="245" name="Google Shape;245;p19"/>
          <p:cNvGrpSpPr/>
          <p:nvPr/>
        </p:nvGrpSpPr>
        <p:grpSpPr>
          <a:xfrm>
            <a:off x="-254016" y="9230009"/>
            <a:ext cx="18796043" cy="937448"/>
            <a:chOff x="204" y="0"/>
            <a:chExt cx="25061391" cy="1249931"/>
          </a:xfrm>
        </p:grpSpPr>
        <p:grpSp>
          <p:nvGrpSpPr>
            <p:cNvPr id="246" name="Google Shape;246;p19"/>
            <p:cNvGrpSpPr/>
            <p:nvPr/>
          </p:nvGrpSpPr>
          <p:grpSpPr>
            <a:xfrm rot="5400000">
              <a:off x="12002369" y="-11663474"/>
              <a:ext cx="1249931" cy="24576878"/>
              <a:chOff x="0" y="-38100"/>
              <a:chExt cx="246900" cy="4854692"/>
            </a:xfrm>
          </p:grpSpPr>
          <p:sp>
            <p:nvSpPr>
              <p:cNvPr id="247" name="Google Shape;247;p1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48" name="Google Shape;248;p19"/>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49" name="Google Shape;249;p19"/>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50" name="Google Shape;250;p1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51" name="Google Shape;251;p1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52" name="Google Shape;252;p19"/>
          <p:cNvGrpSpPr/>
          <p:nvPr/>
        </p:nvGrpSpPr>
        <p:grpSpPr>
          <a:xfrm>
            <a:off x="15859155" y="-98041"/>
            <a:ext cx="1562625" cy="1771271"/>
            <a:chOff x="0" y="-130721"/>
            <a:chExt cx="2083500" cy="2361695"/>
          </a:xfrm>
        </p:grpSpPr>
        <p:grpSp>
          <p:nvGrpSpPr>
            <p:cNvPr id="253" name="Google Shape;253;p19"/>
            <p:cNvGrpSpPr/>
            <p:nvPr/>
          </p:nvGrpSpPr>
          <p:grpSpPr>
            <a:xfrm>
              <a:off x="75599" y="-130721"/>
              <a:ext cx="1932614" cy="2361695"/>
              <a:chOff x="0" y="-47625"/>
              <a:chExt cx="704100" cy="860425"/>
            </a:xfrm>
          </p:grpSpPr>
          <p:sp>
            <p:nvSpPr>
              <p:cNvPr id="254" name="Google Shape;254;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19"/>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6" name="Google Shape;256;p1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6</a:t>
              </a:r>
              <a:endParaRPr>
                <a:solidFill>
                  <a:schemeClr val="dk1"/>
                </a:solidFill>
              </a:endParaRPr>
            </a:p>
          </p:txBody>
        </p:sp>
      </p:grpSp>
      <p:sp>
        <p:nvSpPr>
          <p:cNvPr id="257" name="Google Shape;257;p19"/>
          <p:cNvSpPr txBox="1"/>
          <p:nvPr/>
        </p:nvSpPr>
        <p:spPr>
          <a:xfrm>
            <a:off x="342900" y="2168350"/>
            <a:ext cx="9291600" cy="384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2500">
                <a:solidFill>
                  <a:srgbClr val="231F20"/>
                </a:solidFill>
                <a:latin typeface="Halant"/>
                <a:ea typeface="Halant"/>
                <a:cs typeface="Halant"/>
                <a:sym typeface="Halant"/>
              </a:rPr>
              <a:t>All of this can (and should!) be done </a:t>
            </a:r>
            <a:r>
              <a:rPr b="1" i="1" lang="en-US" sz="2500">
                <a:solidFill>
                  <a:srgbClr val="231F20"/>
                </a:solidFill>
                <a:latin typeface="Halant"/>
                <a:ea typeface="Halant"/>
                <a:cs typeface="Halant"/>
                <a:sym typeface="Halant"/>
              </a:rPr>
              <a:t>before </a:t>
            </a:r>
            <a:r>
              <a:rPr b="1" lang="en-US" sz="2500">
                <a:solidFill>
                  <a:srgbClr val="231F20"/>
                </a:solidFill>
                <a:latin typeface="Halant"/>
                <a:ea typeface="Halant"/>
                <a:cs typeface="Halant"/>
                <a:sym typeface="Halant"/>
              </a:rPr>
              <a:t>reading the text.</a:t>
            </a:r>
            <a:endParaRPr sz="2500"/>
          </a:p>
        </p:txBody>
      </p:sp>
      <p:sp>
        <p:nvSpPr>
          <p:cNvPr id="258" name="Google Shape;258;p19"/>
          <p:cNvSpPr txBox="1"/>
          <p:nvPr/>
        </p:nvSpPr>
        <p:spPr>
          <a:xfrm>
            <a:off x="1273905" y="190500"/>
            <a:ext cx="8360700" cy="2185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099">
                <a:solidFill>
                  <a:srgbClr val="231F20"/>
                </a:solidFill>
                <a:latin typeface="Halant"/>
                <a:ea typeface="Halant"/>
                <a:cs typeface="Halant"/>
                <a:sym typeface="Halant"/>
              </a:rPr>
              <a:t>A SOURCING </a:t>
            </a:r>
            <a:endParaRPr b="1" sz="7099">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7099">
                <a:solidFill>
                  <a:srgbClr val="231F20"/>
                </a:solidFill>
                <a:latin typeface="Halant"/>
                <a:ea typeface="Halant"/>
                <a:cs typeface="Halant"/>
                <a:sym typeface="Halant"/>
              </a:rPr>
              <a:t>PROTOCOL</a:t>
            </a:r>
            <a:endParaRPr sz="1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20"/>
          <p:cNvSpPr txBox="1"/>
          <p:nvPr/>
        </p:nvSpPr>
        <p:spPr>
          <a:xfrm>
            <a:off x="1028700" y="1096450"/>
            <a:ext cx="16230600" cy="9849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6399">
                <a:solidFill>
                  <a:srgbClr val="231F20"/>
                </a:solidFill>
                <a:latin typeface="Halant"/>
                <a:ea typeface="Halant"/>
                <a:cs typeface="Halant"/>
                <a:sym typeface="Halant"/>
              </a:rPr>
              <a:t>EVALUATING EVIDENCE PRACTICE</a:t>
            </a:r>
            <a:endParaRPr sz="100"/>
          </a:p>
        </p:txBody>
      </p:sp>
      <p:sp>
        <p:nvSpPr>
          <p:cNvPr id="264" name="Google Shape;264;p20"/>
          <p:cNvSpPr/>
          <p:nvPr/>
        </p:nvSpPr>
        <p:spPr>
          <a:xfrm>
            <a:off x="13477538" y="7415502"/>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65" name="Google Shape;265;p20"/>
          <p:cNvGrpSpPr/>
          <p:nvPr/>
        </p:nvGrpSpPr>
        <p:grpSpPr>
          <a:xfrm>
            <a:off x="15859155" y="-98041"/>
            <a:ext cx="1562625" cy="1771271"/>
            <a:chOff x="0" y="-130721"/>
            <a:chExt cx="2083500" cy="2361695"/>
          </a:xfrm>
        </p:grpSpPr>
        <p:grpSp>
          <p:nvGrpSpPr>
            <p:cNvPr id="266" name="Google Shape;266;p20"/>
            <p:cNvGrpSpPr/>
            <p:nvPr/>
          </p:nvGrpSpPr>
          <p:grpSpPr>
            <a:xfrm>
              <a:off x="75599" y="-130721"/>
              <a:ext cx="1932614" cy="2361695"/>
              <a:chOff x="0" y="-47625"/>
              <a:chExt cx="704100" cy="860425"/>
            </a:xfrm>
          </p:grpSpPr>
          <p:sp>
            <p:nvSpPr>
              <p:cNvPr id="267" name="Google Shape;267;p2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20"/>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69" name="Google Shape;269;p20"/>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7</a:t>
              </a:r>
              <a:endParaRPr>
                <a:solidFill>
                  <a:schemeClr val="lt1"/>
                </a:solidFill>
              </a:endParaRPr>
            </a:p>
          </p:txBody>
        </p:sp>
      </p:grpSp>
      <p:sp>
        <p:nvSpPr>
          <p:cNvPr id="270" name="Google Shape;270;p20"/>
          <p:cNvSpPr/>
          <p:nvPr/>
        </p:nvSpPr>
        <p:spPr>
          <a:xfrm>
            <a:off x="-3634087" y="-60242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71" name="Google Shape;271;p20"/>
          <p:cNvGrpSpPr/>
          <p:nvPr/>
        </p:nvGrpSpPr>
        <p:grpSpPr>
          <a:xfrm>
            <a:off x="-254016" y="9230009"/>
            <a:ext cx="18796043" cy="937448"/>
            <a:chOff x="204" y="0"/>
            <a:chExt cx="25061391" cy="1249931"/>
          </a:xfrm>
        </p:grpSpPr>
        <p:grpSp>
          <p:nvGrpSpPr>
            <p:cNvPr id="272" name="Google Shape;272;p20"/>
            <p:cNvGrpSpPr/>
            <p:nvPr/>
          </p:nvGrpSpPr>
          <p:grpSpPr>
            <a:xfrm rot="5400000">
              <a:off x="12002369" y="-11663474"/>
              <a:ext cx="1249931" cy="24576878"/>
              <a:chOff x="0" y="-38100"/>
              <a:chExt cx="246900" cy="4854692"/>
            </a:xfrm>
          </p:grpSpPr>
          <p:sp>
            <p:nvSpPr>
              <p:cNvPr id="273" name="Google Shape;273;p2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74" name="Google Shape;274;p20"/>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5" name="Google Shape;275;p20"/>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76" name="Google Shape;276;p2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77" name="Google Shape;277;p2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78" name="Google Shape;278;p20"/>
          <p:cNvSpPr txBox="1"/>
          <p:nvPr/>
        </p:nvSpPr>
        <p:spPr>
          <a:xfrm>
            <a:off x="1028700" y="2492600"/>
            <a:ext cx="8117100" cy="6264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3700">
                <a:solidFill>
                  <a:schemeClr val="dk1"/>
                </a:solidFill>
                <a:latin typeface="Inter"/>
                <a:ea typeface="Inter"/>
                <a:cs typeface="Inter"/>
                <a:sym typeface="Inter"/>
              </a:rPr>
              <a:t>Now that we’ve properly sourced a document, we are going to practice evaluating evidence through a short formative assessment.</a:t>
            </a:r>
            <a:endParaRPr sz="3700">
              <a:solidFill>
                <a:schemeClr val="dk1"/>
              </a:solidFill>
              <a:latin typeface="Inter"/>
              <a:ea typeface="Inter"/>
              <a:cs typeface="Inter"/>
              <a:sym typeface="Inter"/>
            </a:endParaRPr>
          </a:p>
          <a:p>
            <a:pPr indent="0" lvl="0" marL="0" rtl="0" algn="l">
              <a:spcBef>
                <a:spcPts val="1000"/>
              </a:spcBef>
              <a:spcAft>
                <a:spcPts val="0"/>
              </a:spcAft>
              <a:buNone/>
            </a:pPr>
            <a:r>
              <a:t/>
            </a:r>
            <a:endParaRPr sz="3700">
              <a:solidFill>
                <a:schemeClr val="dk1"/>
              </a:solidFill>
              <a:latin typeface="Inter"/>
              <a:ea typeface="Inter"/>
              <a:cs typeface="Inter"/>
              <a:sym typeface="Inter"/>
            </a:endParaRPr>
          </a:p>
          <a:p>
            <a:pPr indent="0" lvl="0" marL="0" rtl="0" algn="l">
              <a:spcBef>
                <a:spcPts val="1000"/>
              </a:spcBef>
              <a:spcAft>
                <a:spcPts val="0"/>
              </a:spcAft>
              <a:buNone/>
            </a:pPr>
            <a:r>
              <a:rPr lang="en-US" sz="3700">
                <a:solidFill>
                  <a:schemeClr val="dk1"/>
                </a:solidFill>
                <a:latin typeface="Inter"/>
                <a:ea typeface="Inter"/>
                <a:cs typeface="Inter"/>
                <a:sym typeface="Inter"/>
              </a:rPr>
              <a:t>You do not need to know anything about this source to complete this. </a:t>
            </a:r>
            <a:endParaRPr sz="3700">
              <a:solidFill>
                <a:schemeClr val="dk1"/>
              </a:solidFill>
              <a:latin typeface="Inter"/>
              <a:ea typeface="Inter"/>
              <a:cs typeface="Inter"/>
              <a:sym typeface="Inter"/>
            </a:endParaRPr>
          </a:p>
          <a:p>
            <a:pPr indent="-463550" lvl="0" marL="457200" rtl="0" algn="l">
              <a:spcBef>
                <a:spcPts val="1000"/>
              </a:spcBef>
              <a:spcAft>
                <a:spcPts val="0"/>
              </a:spcAft>
              <a:buClr>
                <a:schemeClr val="dk1"/>
              </a:buClr>
              <a:buSzPts val="3700"/>
              <a:buFont typeface="Inter"/>
              <a:buChar char="●"/>
            </a:pPr>
            <a:r>
              <a:rPr lang="en-US" sz="3700">
                <a:solidFill>
                  <a:schemeClr val="dk1"/>
                </a:solidFill>
                <a:latin typeface="Inter"/>
                <a:ea typeface="Inter"/>
                <a:cs typeface="Inter"/>
                <a:sym typeface="Inter"/>
              </a:rPr>
              <a:t>Read the text</a:t>
            </a:r>
            <a:endParaRPr sz="3700">
              <a:solidFill>
                <a:schemeClr val="dk1"/>
              </a:solidFill>
              <a:latin typeface="Inter"/>
              <a:ea typeface="Inter"/>
              <a:cs typeface="Inter"/>
              <a:sym typeface="Inter"/>
            </a:endParaRPr>
          </a:p>
          <a:p>
            <a:pPr indent="-463550" lvl="0" marL="457200" rtl="0" algn="l">
              <a:spcBef>
                <a:spcPts val="0"/>
              </a:spcBef>
              <a:spcAft>
                <a:spcPts val="0"/>
              </a:spcAft>
              <a:buClr>
                <a:schemeClr val="dk1"/>
              </a:buClr>
              <a:buSzPts val="3700"/>
              <a:buFont typeface="Inter"/>
              <a:buChar char="●"/>
            </a:pPr>
            <a:r>
              <a:rPr lang="en-US" sz="3700">
                <a:solidFill>
                  <a:schemeClr val="dk1"/>
                </a:solidFill>
                <a:latin typeface="Inter"/>
                <a:ea typeface="Inter"/>
                <a:cs typeface="Inter"/>
                <a:sym typeface="Inter"/>
              </a:rPr>
              <a:t>Choose an answer</a:t>
            </a:r>
            <a:endParaRPr sz="3700">
              <a:solidFill>
                <a:schemeClr val="dk1"/>
              </a:solidFill>
              <a:latin typeface="Inter"/>
              <a:ea typeface="Inter"/>
              <a:cs typeface="Inter"/>
              <a:sym typeface="Inter"/>
            </a:endParaRPr>
          </a:p>
          <a:p>
            <a:pPr indent="-463550" lvl="0" marL="457200" rtl="0" algn="l">
              <a:spcBef>
                <a:spcPts val="0"/>
              </a:spcBef>
              <a:spcAft>
                <a:spcPts val="0"/>
              </a:spcAft>
              <a:buClr>
                <a:schemeClr val="dk1"/>
              </a:buClr>
              <a:buSzPts val="3700"/>
              <a:buFont typeface="Inter"/>
              <a:buChar char="●"/>
            </a:pPr>
            <a:r>
              <a:rPr lang="en-US" sz="3700">
                <a:solidFill>
                  <a:schemeClr val="dk1"/>
                </a:solidFill>
                <a:latin typeface="Inter"/>
                <a:ea typeface="Inter"/>
                <a:cs typeface="Inter"/>
                <a:sym typeface="Inter"/>
              </a:rPr>
              <a:t>Justify your choice</a:t>
            </a:r>
            <a:endParaRPr sz="3700">
              <a:solidFill>
                <a:schemeClr val="dk1"/>
              </a:solidFill>
              <a:latin typeface="Inter"/>
              <a:ea typeface="Inter"/>
              <a:cs typeface="Inter"/>
              <a:sym typeface="Inter"/>
            </a:endParaRPr>
          </a:p>
        </p:txBody>
      </p:sp>
      <p:pic>
        <p:nvPicPr>
          <p:cNvPr id="279" name="Google Shape;279;p20" title="Screen Shot 2025-05-28 at 9.48.42 PM.png"/>
          <p:cNvPicPr preferRelativeResize="0"/>
          <p:nvPr/>
        </p:nvPicPr>
        <p:blipFill>
          <a:blip r:embed="rId4">
            <a:alphaModFix/>
          </a:blip>
          <a:stretch>
            <a:fillRect/>
          </a:stretch>
        </p:blipFill>
        <p:spPr>
          <a:xfrm>
            <a:off x="10299225" y="2310850"/>
            <a:ext cx="5218330" cy="6766760"/>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21"/>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85" name="Google Shape;285;p21"/>
          <p:cNvSpPr txBox="1"/>
          <p:nvPr/>
        </p:nvSpPr>
        <p:spPr>
          <a:xfrm>
            <a:off x="2553980" y="8763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CLASS DISCUSSION</a:t>
            </a:r>
            <a:endParaRPr/>
          </a:p>
        </p:txBody>
      </p:sp>
      <p:grpSp>
        <p:nvGrpSpPr>
          <p:cNvPr id="286" name="Google Shape;286;p21"/>
          <p:cNvGrpSpPr/>
          <p:nvPr/>
        </p:nvGrpSpPr>
        <p:grpSpPr>
          <a:xfrm>
            <a:off x="15859155" y="-98041"/>
            <a:ext cx="1562625" cy="1771271"/>
            <a:chOff x="0" y="-130721"/>
            <a:chExt cx="2083500" cy="2361695"/>
          </a:xfrm>
        </p:grpSpPr>
        <p:grpSp>
          <p:nvGrpSpPr>
            <p:cNvPr id="287" name="Google Shape;287;p21"/>
            <p:cNvGrpSpPr/>
            <p:nvPr/>
          </p:nvGrpSpPr>
          <p:grpSpPr>
            <a:xfrm>
              <a:off x="75599" y="-130721"/>
              <a:ext cx="1932614" cy="2361695"/>
              <a:chOff x="0" y="-47625"/>
              <a:chExt cx="704100" cy="860425"/>
            </a:xfrm>
          </p:grpSpPr>
          <p:sp>
            <p:nvSpPr>
              <p:cNvPr id="288" name="Google Shape;288;p2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21"/>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0" name="Google Shape;290;p21"/>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8</a:t>
              </a:r>
              <a:endParaRPr>
                <a:solidFill>
                  <a:schemeClr val="dk1"/>
                </a:solidFill>
              </a:endParaRPr>
            </a:p>
          </p:txBody>
        </p:sp>
      </p:grpSp>
      <p:sp>
        <p:nvSpPr>
          <p:cNvPr id="291" name="Google Shape;291;p21"/>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92" name="Google Shape;292;p21"/>
          <p:cNvSpPr txBox="1"/>
          <p:nvPr/>
        </p:nvSpPr>
        <p:spPr>
          <a:xfrm>
            <a:off x="1209674" y="2895975"/>
            <a:ext cx="9110400" cy="3860400"/>
          </a:xfrm>
          <a:prstGeom prst="rect">
            <a:avLst/>
          </a:prstGeom>
          <a:noFill/>
          <a:ln>
            <a:noFill/>
          </a:ln>
        </p:spPr>
        <p:txBody>
          <a:bodyPr anchorCtr="0" anchor="t" bIns="0" lIns="0" spcFirstLastPara="1" rIns="0" wrap="square" tIns="0">
            <a:spAutoFit/>
          </a:bodyPr>
          <a:lstStyle/>
          <a:p>
            <a:pPr indent="-494030" lvl="0" marL="457200" marR="0" rtl="0" algn="l">
              <a:lnSpc>
                <a:spcPct val="100000"/>
              </a:lnSpc>
              <a:spcBef>
                <a:spcPts val="0"/>
              </a:spcBef>
              <a:spcAft>
                <a:spcPts val="0"/>
              </a:spcAft>
              <a:buClr>
                <a:srgbClr val="231F20"/>
              </a:buClr>
              <a:buSzPts val="4180"/>
              <a:buFont typeface="Inter"/>
              <a:buChar char="●"/>
            </a:pPr>
            <a:r>
              <a:rPr lang="en-US" sz="4180">
                <a:solidFill>
                  <a:srgbClr val="231F20"/>
                </a:solidFill>
                <a:latin typeface="Inter"/>
                <a:ea typeface="Inter"/>
                <a:cs typeface="Inter"/>
                <a:sym typeface="Inter"/>
              </a:rPr>
              <a:t>What answer did you choose? Why?</a:t>
            </a:r>
            <a:endParaRPr sz="418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t/>
            </a:r>
            <a:endParaRPr sz="4180">
              <a:solidFill>
                <a:srgbClr val="231F20"/>
              </a:solidFill>
              <a:latin typeface="Inter"/>
              <a:ea typeface="Inter"/>
              <a:cs typeface="Inter"/>
              <a:sym typeface="Inter"/>
            </a:endParaRPr>
          </a:p>
          <a:p>
            <a:pPr indent="-494030" lvl="0" marL="457200" marR="0" rtl="0" algn="l">
              <a:lnSpc>
                <a:spcPct val="100000"/>
              </a:lnSpc>
              <a:spcBef>
                <a:spcPts val="0"/>
              </a:spcBef>
              <a:spcAft>
                <a:spcPts val="0"/>
              </a:spcAft>
              <a:buClr>
                <a:srgbClr val="231F20"/>
              </a:buClr>
              <a:buSzPts val="4180"/>
              <a:buFont typeface="Inter"/>
              <a:buChar char="●"/>
            </a:pPr>
            <a:r>
              <a:rPr lang="en-US" sz="4180">
                <a:solidFill>
                  <a:srgbClr val="231F20"/>
                </a:solidFill>
                <a:latin typeface="Inter"/>
                <a:ea typeface="Inter"/>
                <a:cs typeface="Inter"/>
                <a:sym typeface="Inter"/>
              </a:rPr>
              <a:t>Did other students have clear justifications for choosing different answers? </a:t>
            </a:r>
            <a:endParaRPr sz="4180">
              <a:solidFill>
                <a:srgbClr val="231F20"/>
              </a:solidFill>
              <a:latin typeface="Inter"/>
              <a:ea typeface="Inter"/>
              <a:cs typeface="Inter"/>
              <a:sym typeface="Inter"/>
            </a:endParaRPr>
          </a:p>
        </p:txBody>
      </p:sp>
      <p:grpSp>
        <p:nvGrpSpPr>
          <p:cNvPr id="293" name="Google Shape;293;p21"/>
          <p:cNvGrpSpPr/>
          <p:nvPr/>
        </p:nvGrpSpPr>
        <p:grpSpPr>
          <a:xfrm>
            <a:off x="-254016" y="9230009"/>
            <a:ext cx="18796043" cy="937448"/>
            <a:chOff x="204" y="0"/>
            <a:chExt cx="25061391" cy="1249931"/>
          </a:xfrm>
        </p:grpSpPr>
        <p:grpSp>
          <p:nvGrpSpPr>
            <p:cNvPr id="294" name="Google Shape;294;p21"/>
            <p:cNvGrpSpPr/>
            <p:nvPr/>
          </p:nvGrpSpPr>
          <p:grpSpPr>
            <a:xfrm rot="5400000">
              <a:off x="12002369" y="-11663474"/>
              <a:ext cx="1249931" cy="24576878"/>
              <a:chOff x="0" y="-38100"/>
              <a:chExt cx="246900" cy="4854692"/>
            </a:xfrm>
          </p:grpSpPr>
          <p:sp>
            <p:nvSpPr>
              <p:cNvPr id="295" name="Google Shape;295;p2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96" name="Google Shape;296;p21"/>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7" name="Google Shape;297;p21"/>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98" name="Google Shape;298;p2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99" name="Google Shape;299;p2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300" name="Google Shape;300;p21"/>
          <p:cNvGrpSpPr/>
          <p:nvPr/>
        </p:nvGrpSpPr>
        <p:grpSpPr>
          <a:xfrm>
            <a:off x="10835691" y="2292364"/>
            <a:ext cx="5889167" cy="4592315"/>
            <a:chOff x="5376825" y="1512437"/>
            <a:chExt cx="3094350" cy="2481394"/>
          </a:xfrm>
        </p:grpSpPr>
        <p:sp>
          <p:nvSpPr>
            <p:cNvPr id="301" name="Google Shape;301;p21"/>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21"/>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3" name="Google Shape;303;p21"/>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21"/>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21"/>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21"/>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21"/>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08" name="Google Shape;308;p21"/>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309" name="Google Shape;309;p21"/>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