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
      <p:font typeface="Work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661C9C-2577-43F0-89CC-E2C1A27A2513}">
  <a:tblStyle styleId="{30661C9C-2577-43F0-89CC-E2C1A27A251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3940CC2-BD01-4AD7-948C-28400ACC3BC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WorkSans-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boldItalic.fntdata"/><Relationship Id="rId30" Type="http://schemas.openxmlformats.org/officeDocument/2006/relationships/font" Target="fonts/WorkSans-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21ef5fc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21ef5f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021ef5fce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021ef5fce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5ffe43da1e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5ffe43da1e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5ffe43da1e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5ffe43da1e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ffe43da1e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ffe43da1e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youtu.be/0CHr-oIZ58c?si=_OeOt9yK3Ed5Q_q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Evidence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1358675"/>
          <a:ext cx="3000000" cy="3000000"/>
        </p:xfrm>
        <a:graphic>
          <a:graphicData uri="http://schemas.openxmlformats.org/drawingml/2006/table">
            <a:tbl>
              <a:tblPr>
                <a:noFill/>
                <a:tableStyleId>{30661C9C-2577-43F0-89CC-E2C1A27A2513}</a:tableStyleId>
              </a:tblPr>
              <a:tblGrid>
                <a:gridCol w="7140900"/>
              </a:tblGrid>
              <a:tr h="5393100">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Hi, I’m Zach Cote of Thinking Nation and in this video we're going to look at the historical thinking skill of evaluating evidence. Scholars recognize that all good claims are backed with evidence. Trustworthy claims are always backed by evidence. So, to explore how this works as a historian, let's start with the definition: Thinking historically means identifying the evidence related to a claim, assessing its validity, and corroborating it by comparing multiple source’s interpretations of events, developments, or processes. So there's really three things baked into that definition. First, is identifying evidence; next, is assessing its validity; and next is corroboration. And this is really important that when scholars are engaging with claims, the first thing that we have to do is ask ourselves: “What evidence is there to support this claim?” And just like when you're looking for evidence when you read a claim of one person, you also need to make sure that when you're making a claim that you have the evidence to support it. The other two components after identifying the evidence are really critical, because not all evidence is created equal. So how can we figure out if we have good evidence? The first thing is corroboration. And really, within this term of corroborate, is to compare. You cannot corroborate something on its own. You have to have multiple sources of evidence. So there's three questions that I like to think about when I'm engaging in corroboration, when I'm evaluating evidence. First, is this evidence affirmed or challenged by other pieces of evidence? Next, how does one piece of evidence help better interpret another piece of evidence? And third, what similarities and differences are there between sources that contain that evidence? I want to draw special attention to that second question: how does one piece of evidence help better interpret another piece of evidence? And so, what historians do, is they'll look for multiple sources around the same event, development, or process. Or maybe, there's another book that a historian has written on the event that they're studying. And so, they're reading that alongside primary sources seeing how one historian interpreted a source before they make an interpretation or as they interpret. And this corroboration, this understanding, of a source through other sources is critical. But a part of corroboration, in the back of our minds, we're also assessing the credibility of the evidence because remember not all evidence is created equal. Like corroboration, there's three questions that we can ask when assessing the credibility of evidence. Does the author have the credentials or experience to be trusted? How can we know if the source is authentic? How have other experts or trusted individuals viewed this evidence? So when we're looking at the source and we're looking at the the author or the creator, we're looking at who they are what gives them authority to give this type of claim with this type of evidence. How have other people interpreted this evidence? And now this isn't to say that other people that you look at are aren't wrong, that can happen. But there is a level of humility that historians can display when looking at how others have interpreted evidence and asking themselves, “What might their perspective have given this evidence that maybe I don't share.?” But if we're swayed by the evidence, we can tell the most accurate story of the past. And what that means is that we're paying respect to the people who embody those stories that we're trying to tell. And that is a pretty great way to demonstrate the historical thinking skill of evaluating evidence.</a:t>
                      </a:r>
                      <a:endParaRPr sz="11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15750" y="7751825"/>
            <a:ext cx="7140900" cy="173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Why does corroborating sources matter?</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does the phrase “not all evidence is created equal” impact how you use, cite, or find evidence?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Sourcing Protocol Practice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Chinese Question”</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8" name="Google Shape;158;p38"/>
          <p:cNvGraphicFramePr/>
          <p:nvPr/>
        </p:nvGraphicFramePr>
        <p:xfrm>
          <a:off x="3367356" y="2690733"/>
          <a:ext cx="3000000" cy="3000000"/>
        </p:xfrm>
        <a:graphic>
          <a:graphicData uri="http://schemas.openxmlformats.org/drawingml/2006/table">
            <a:tbl>
              <a:tblPr>
                <a:noFill/>
                <a:tableStyleId>{30661C9C-2577-43F0-89CC-E2C1A27A2513}</a:tableStyleId>
              </a:tblPr>
              <a:tblGrid>
                <a:gridCol w="4057500"/>
              </a:tblGrid>
              <a:tr h="85900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“The Chinese Question from a Chinese Standpoint,” Translated by Rev. Otis Gibson, San Francisco, 1874.</a:t>
                      </a:r>
                      <a:endParaRPr sz="11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Note: In 1873, the San Francisco City Council proposed several anti-Chinese laws, including a boycott of Chinese goods and services and an appeal to Congress to ban Chinese immigration. Chinese merchants in the city wrote a response to the City Council, later published in a national newspaper.</a:t>
                      </a:r>
                      <a:endParaRPr sz="11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To the People of the United States of America:</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...Will you listen to a calm, respectful statement of the Chinese question from a Chinese standpoint? Public sentiment is strongly against us... and our presence in this country is held up as an evil, and only evil, and that continually…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We wish now also to ask the American people to remember that the Chinese in this country have been for the most part peaceable and industrious. We have kept no whisky saloons and have had no drunken brawls resulting in manslaughter and murder. We have toiled patiently to build your railroads, to aid in harvesting your fruits and grain, and to reclaim your swamp lands…</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…But if opposed to our coming still, in the name of our country, in the name of justice and humanity, in the name of Christianity (as we understand it), we protest against such severe and discriminating enactments against our people while living in this country under existing treaties…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Signed in behalf of the Chinese in America, by</a:t>
                      </a:r>
                      <a:endParaRPr sz="11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LAI YONG, A YUP, CHUNG LEONG, YANG KAY, LAI FOON</a:t>
                      </a:r>
                      <a:endParaRPr sz="1100">
                        <a:latin typeface="Inter"/>
                        <a:ea typeface="Inter"/>
                        <a:cs typeface="Inter"/>
                        <a:sym typeface="Inter"/>
                      </a:endParaRPr>
                    </a:p>
                  </a:txBody>
                  <a:tcPr marT="114950" marB="114950" marR="116575" marL="11657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59" name="Google Shape;159;p38"/>
          <p:cNvSpPr txBox="1"/>
          <p:nvPr/>
        </p:nvSpPr>
        <p:spPr>
          <a:xfrm>
            <a:off x="469050" y="3910650"/>
            <a:ext cx="2778300" cy="4900800"/>
          </a:xfrm>
          <a:prstGeom prst="rect">
            <a:avLst/>
          </a:prstGeom>
          <a:solidFill>
            <a:srgbClr val="FFFFFF"/>
          </a:solidFill>
          <a:ln cap="flat" cmpd="sng" w="9525">
            <a:solidFill>
              <a:schemeClr val="dk1"/>
            </a:solidFill>
            <a:prstDash val="solid"/>
            <a:round/>
            <a:headEnd len="sm" w="sm" type="none"/>
            <a:tailEnd len="sm" w="sm" type="none"/>
          </a:ln>
        </p:spPr>
        <p:txBody>
          <a:bodyPr anchorCtr="0" anchor="t" bIns="109725" lIns="109725" spcFirstLastPara="1" rIns="109725" wrap="square" tIns="109725">
            <a:spAutoFit/>
          </a:bodyPr>
          <a:lstStyle/>
          <a:p>
            <a:pPr indent="-311150" lvl="0" marL="457200" marR="0" rtl="0" algn="l">
              <a:lnSpc>
                <a:spcPct val="100000"/>
              </a:lnSpc>
              <a:spcBef>
                <a:spcPts val="0"/>
              </a:spcBef>
              <a:spcAft>
                <a:spcPts val="0"/>
              </a:spcAft>
              <a:buClr>
                <a:srgbClr val="6484F3"/>
              </a:buClr>
              <a:buSzPts val="1300"/>
              <a:buFont typeface="Inter"/>
              <a:buAutoNum type="arabicPeriod"/>
            </a:pPr>
            <a:r>
              <a:rPr b="1" lang="en" sz="1300">
                <a:solidFill>
                  <a:srgbClr val="6484F3"/>
                </a:solidFill>
                <a:latin typeface="Inter"/>
                <a:ea typeface="Inter"/>
                <a:cs typeface="Inter"/>
                <a:sym typeface="Inter"/>
              </a:rPr>
              <a:t>Identify the Source information (Source title, author, year published/created)</a:t>
            </a:r>
            <a:endParaRPr b="1" sz="1300">
              <a:solidFill>
                <a:srgbClr val="6484F3"/>
              </a:solidFill>
              <a:latin typeface="Inter"/>
              <a:ea typeface="Inter"/>
              <a:cs typeface="Inter"/>
              <a:sym typeface="Inter"/>
            </a:endParaRPr>
          </a:p>
          <a:p>
            <a:pPr indent="-298450" lvl="1" marL="914400" marR="0" rtl="0" algn="l">
              <a:lnSpc>
                <a:spcPct val="100000"/>
              </a:lnSpc>
              <a:spcBef>
                <a:spcPts val="0"/>
              </a:spcBef>
              <a:spcAft>
                <a:spcPts val="0"/>
              </a:spcAft>
              <a:buClr>
                <a:srgbClr val="6484F3"/>
              </a:buClr>
              <a:buSzPts val="1100"/>
              <a:buFont typeface="Inter"/>
              <a:buAutoNum type="alphaLcPeriod"/>
            </a:pPr>
            <a:r>
              <a:rPr lang="en" sz="1100">
                <a:solidFill>
                  <a:srgbClr val="6484F3"/>
                </a:solidFill>
                <a:latin typeface="Inter"/>
                <a:ea typeface="Inter"/>
                <a:cs typeface="Inter"/>
                <a:sym typeface="Inter"/>
              </a:rPr>
              <a:t>Is this a primary or secondary source?</a:t>
            </a:r>
            <a:endParaRPr sz="1100">
              <a:solidFill>
                <a:srgbClr val="6484F3"/>
              </a:solidFill>
              <a:latin typeface="Inter"/>
              <a:ea typeface="Inter"/>
              <a:cs typeface="Inter"/>
              <a:sym typeface="Inter"/>
            </a:endParaRPr>
          </a:p>
          <a:p>
            <a:pPr indent="0" lvl="0" marL="457200" marR="0" rtl="0" algn="l">
              <a:lnSpc>
                <a:spcPct val="100000"/>
              </a:lnSpc>
              <a:spcBef>
                <a:spcPts val="0"/>
              </a:spcBef>
              <a:spcAft>
                <a:spcPts val="0"/>
              </a:spcAft>
              <a:buNone/>
            </a:pPr>
            <a:r>
              <a:t/>
            </a:r>
            <a:endParaRPr sz="1100">
              <a:solidFill>
                <a:srgbClr val="6484F3"/>
              </a:solidFill>
              <a:latin typeface="Inter"/>
              <a:ea typeface="Inter"/>
              <a:cs typeface="Inter"/>
              <a:sym typeface="Inter"/>
            </a:endParaRPr>
          </a:p>
          <a:p>
            <a:pPr indent="-311150" lvl="0" marL="457200" marR="0" rtl="0" algn="l">
              <a:lnSpc>
                <a:spcPct val="100000"/>
              </a:lnSpc>
              <a:spcBef>
                <a:spcPts val="0"/>
              </a:spcBef>
              <a:spcAft>
                <a:spcPts val="0"/>
              </a:spcAft>
              <a:buClr>
                <a:srgbClr val="E95C3E"/>
              </a:buClr>
              <a:buSzPts val="1300"/>
              <a:buFont typeface="Inter"/>
              <a:buAutoNum type="arabicPeriod"/>
            </a:pPr>
            <a:r>
              <a:rPr b="1" lang="en" sz="1300">
                <a:solidFill>
                  <a:srgbClr val="E95C3E"/>
                </a:solidFill>
                <a:latin typeface="Inter"/>
                <a:ea typeface="Inter"/>
                <a:cs typeface="Inter"/>
                <a:sym typeface="Inter"/>
              </a:rPr>
              <a:t>Ask questions of context:</a:t>
            </a:r>
            <a:endParaRPr b="1" sz="1300">
              <a:solidFill>
                <a:srgbClr val="E95C3E"/>
              </a:solidFill>
              <a:latin typeface="Inter"/>
              <a:ea typeface="Inter"/>
              <a:cs typeface="Inter"/>
              <a:sym typeface="Inter"/>
            </a:endParaRPr>
          </a:p>
          <a:p>
            <a:pPr indent="-298450" lvl="1" marL="914400" marR="0" rtl="0" algn="l">
              <a:lnSpc>
                <a:spcPct val="100000"/>
              </a:lnSpc>
              <a:spcBef>
                <a:spcPts val="0"/>
              </a:spcBef>
              <a:spcAft>
                <a:spcPts val="0"/>
              </a:spcAft>
              <a:buClr>
                <a:srgbClr val="E95C3E"/>
              </a:buClr>
              <a:buSzPts val="1100"/>
              <a:buFont typeface="Inter"/>
              <a:buAutoNum type="alphaLcPeriod"/>
            </a:pPr>
            <a:r>
              <a:rPr lang="en" sz="1100">
                <a:solidFill>
                  <a:srgbClr val="E95C3E"/>
                </a:solidFill>
                <a:latin typeface="Inter"/>
                <a:ea typeface="Inter"/>
                <a:cs typeface="Inter"/>
                <a:sym typeface="Inter"/>
              </a:rPr>
              <a:t>What do I know about this author? This era? This subject? The potential audience?</a:t>
            </a:r>
            <a:endParaRPr sz="1100">
              <a:solidFill>
                <a:srgbClr val="E95C3E"/>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E95C3E"/>
              </a:solidFill>
              <a:latin typeface="Inter"/>
              <a:ea typeface="Inter"/>
              <a:cs typeface="Inter"/>
              <a:sym typeface="Inter"/>
            </a:endParaRPr>
          </a:p>
          <a:p>
            <a:pPr indent="-311150" lvl="0" marL="457200" marR="0" rtl="0" algn="l">
              <a:lnSpc>
                <a:spcPct val="100000"/>
              </a:lnSpc>
              <a:spcBef>
                <a:spcPts val="0"/>
              </a:spcBef>
              <a:spcAft>
                <a:spcPts val="0"/>
              </a:spcAft>
              <a:buClr>
                <a:srgbClr val="38E0A4"/>
              </a:buClr>
              <a:buSzPts val="1300"/>
              <a:buFont typeface="Inter"/>
              <a:buAutoNum type="arabicPeriod"/>
            </a:pPr>
            <a:r>
              <a:rPr b="1" lang="en" sz="1300">
                <a:solidFill>
                  <a:srgbClr val="38E0A4"/>
                </a:solidFill>
                <a:latin typeface="Inter"/>
                <a:ea typeface="Inter"/>
                <a:cs typeface="Inter"/>
                <a:sym typeface="Inter"/>
              </a:rPr>
              <a:t>Ask questions of credibility:</a:t>
            </a:r>
            <a:endParaRPr b="1" sz="13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author credible?</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Is the source authentic?</a:t>
            </a:r>
            <a:endParaRPr sz="1100">
              <a:solidFill>
                <a:srgbClr val="38E0A4"/>
              </a:solidFill>
              <a:latin typeface="Inter"/>
              <a:ea typeface="Inter"/>
              <a:cs typeface="Inter"/>
              <a:sym typeface="Inter"/>
            </a:endParaRPr>
          </a:p>
          <a:p>
            <a:pPr indent="-298450" lvl="1" marL="914400" marR="0" rtl="0" algn="l">
              <a:lnSpc>
                <a:spcPct val="100000"/>
              </a:lnSpc>
              <a:spcBef>
                <a:spcPts val="0"/>
              </a:spcBef>
              <a:spcAft>
                <a:spcPts val="0"/>
              </a:spcAft>
              <a:buClr>
                <a:srgbClr val="38E0A4"/>
              </a:buClr>
              <a:buSzPts val="1100"/>
              <a:buFont typeface="Inter"/>
              <a:buAutoNum type="alphaLcPeriod"/>
            </a:pPr>
            <a:r>
              <a:rPr lang="en" sz="1100">
                <a:solidFill>
                  <a:srgbClr val="38E0A4"/>
                </a:solidFill>
                <a:latin typeface="Inter"/>
                <a:ea typeface="Inter"/>
                <a:cs typeface="Inter"/>
                <a:sym typeface="Inter"/>
              </a:rPr>
              <a:t>How have experts viewed this source?</a:t>
            </a:r>
            <a:endParaRPr sz="1100">
              <a:solidFill>
                <a:srgbClr val="38E0A4"/>
              </a:solidFill>
              <a:latin typeface="Inter"/>
              <a:ea typeface="Inter"/>
              <a:cs typeface="Inter"/>
              <a:sym typeface="Inter"/>
            </a:endParaRPr>
          </a:p>
          <a:p>
            <a:pPr indent="0" lvl="0" marL="914400" marR="0" rtl="0" algn="l">
              <a:lnSpc>
                <a:spcPct val="100000"/>
              </a:lnSpc>
              <a:spcBef>
                <a:spcPts val="0"/>
              </a:spcBef>
              <a:spcAft>
                <a:spcPts val="0"/>
              </a:spcAft>
              <a:buNone/>
            </a:pPr>
            <a:r>
              <a:t/>
            </a:r>
            <a:endParaRPr sz="1100">
              <a:solidFill>
                <a:srgbClr val="38E0A4"/>
              </a:solidFill>
              <a:latin typeface="Inter"/>
              <a:ea typeface="Inter"/>
              <a:cs typeface="Inter"/>
              <a:sym typeface="Inter"/>
            </a:endParaRPr>
          </a:p>
          <a:p>
            <a:pPr indent="-311150" lvl="0" marL="457200" marR="0" rtl="0" algn="l">
              <a:lnSpc>
                <a:spcPct val="100000"/>
              </a:lnSpc>
              <a:spcBef>
                <a:spcPts val="0"/>
              </a:spcBef>
              <a:spcAft>
                <a:spcPts val="0"/>
              </a:spcAft>
              <a:buClr>
                <a:srgbClr val="F1AF4B"/>
              </a:buClr>
              <a:buSzPts val="1300"/>
              <a:buFont typeface="Inter"/>
              <a:buAutoNum type="arabicPeriod"/>
            </a:pPr>
            <a:r>
              <a:rPr b="1" lang="en" sz="1300">
                <a:solidFill>
                  <a:srgbClr val="F1AF4B"/>
                </a:solidFill>
                <a:latin typeface="Inter"/>
                <a:ea typeface="Inter"/>
                <a:cs typeface="Inter"/>
                <a:sym typeface="Inter"/>
              </a:rPr>
              <a:t>Ask questions of corroboration</a:t>
            </a:r>
            <a:endParaRPr b="1" sz="1300">
              <a:solidFill>
                <a:srgbClr val="F1AF4B"/>
              </a:solidFill>
              <a:latin typeface="Inter"/>
              <a:ea typeface="Inter"/>
              <a:cs typeface="Inter"/>
              <a:sym typeface="Inter"/>
            </a:endParaRPr>
          </a:p>
          <a:p>
            <a:pPr indent="-298450" lvl="1" marL="914400" marR="0" rtl="0" algn="l">
              <a:lnSpc>
                <a:spcPct val="100000"/>
              </a:lnSpc>
              <a:spcBef>
                <a:spcPts val="0"/>
              </a:spcBef>
              <a:spcAft>
                <a:spcPts val="0"/>
              </a:spcAft>
              <a:buClr>
                <a:srgbClr val="F1AF4B"/>
              </a:buClr>
              <a:buSzPts val="1100"/>
              <a:buFont typeface="Inter"/>
              <a:buAutoNum type="alphaLcPeriod"/>
            </a:pPr>
            <a:r>
              <a:rPr lang="en" sz="1100">
                <a:solidFill>
                  <a:srgbClr val="F1AF4B"/>
                </a:solidFill>
                <a:latin typeface="Inter"/>
                <a:ea typeface="Inter"/>
                <a:cs typeface="Inter"/>
                <a:sym typeface="Inter"/>
              </a:rPr>
              <a:t>How does this source fit within other sources from or about this topic or era?</a:t>
            </a:r>
            <a:endParaRPr sz="1100">
              <a:solidFill>
                <a:srgbClr val="F1AF4B"/>
              </a:solidFill>
              <a:latin typeface="Inter"/>
              <a:ea typeface="Inter"/>
              <a:cs typeface="Inter"/>
              <a:sym typeface="Inter"/>
            </a:endParaRPr>
          </a:p>
        </p:txBody>
      </p:sp>
      <p:sp>
        <p:nvSpPr>
          <p:cNvPr id="160" name="Google Shape;160;p38"/>
          <p:cNvSpPr txBox="1"/>
          <p:nvPr/>
        </p:nvSpPr>
        <p:spPr>
          <a:xfrm>
            <a:off x="469050" y="223237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latin typeface="Halant"/>
                <a:ea typeface="Halant"/>
                <a:cs typeface="Halant"/>
                <a:sym typeface="Halant"/>
              </a:rPr>
              <a:t>Practice the sourcing protocol on the document below. If possible, use a different color for each step of the protocol.</a:t>
            </a:r>
            <a:endParaRPr sz="1200">
              <a:solidFill>
                <a:srgbClr val="000000"/>
              </a:solidFill>
              <a:latin typeface="Halant"/>
              <a:ea typeface="Halant"/>
              <a:cs typeface="Halant"/>
              <a:sym typeface="Halant"/>
            </a:endParaRPr>
          </a:p>
        </p:txBody>
      </p:sp>
      <p:sp>
        <p:nvSpPr>
          <p:cNvPr id="161" name="Google Shape;161;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63" name="Google Shape;163;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38"/>
          <p:cNvSpPr txBox="1"/>
          <p:nvPr/>
        </p:nvSpPr>
        <p:spPr>
          <a:xfrm>
            <a:off x="1525050" y="1118425"/>
            <a:ext cx="5899800" cy="965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Contextualization &amp; Sourcing</a:t>
            </a:r>
            <a:endParaRPr b="1" sz="1200">
              <a:latin typeface="Halant"/>
              <a:ea typeface="Halant"/>
              <a:cs typeface="Halant"/>
              <a:sym typeface="Halant"/>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000">
                <a:solidFill>
                  <a:srgbClr val="000000"/>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000">
              <a:solidFill>
                <a:srgbClr val="000000"/>
              </a:solidFill>
              <a:latin typeface="Inter"/>
              <a:ea typeface="Inter"/>
              <a:cs typeface="Inter"/>
              <a:sym typeface="Inter"/>
            </a:endParaRPr>
          </a:p>
        </p:txBody>
      </p:sp>
      <p:pic>
        <p:nvPicPr>
          <p:cNvPr id="165" name="Google Shape;165;p38" title="Context@2x transparent.png"/>
          <p:cNvPicPr preferRelativeResize="0"/>
          <p:nvPr/>
        </p:nvPicPr>
        <p:blipFill>
          <a:blip r:embed="rId5">
            <a:alphaModFix/>
          </a:blip>
          <a:stretch>
            <a:fillRect/>
          </a:stretch>
        </p:blipFill>
        <p:spPr>
          <a:xfrm>
            <a:off x="518250" y="1118425"/>
            <a:ext cx="965100" cy="965100"/>
          </a:xfrm>
          <a:prstGeom prst="rect">
            <a:avLst/>
          </a:prstGeom>
          <a:noFill/>
          <a:ln>
            <a:noFill/>
          </a:ln>
        </p:spPr>
      </p:pic>
      <p:sp>
        <p:nvSpPr>
          <p:cNvPr id="166" name="Google Shape;166;p38"/>
          <p:cNvSpPr txBox="1"/>
          <p:nvPr/>
        </p:nvSpPr>
        <p:spPr>
          <a:xfrm>
            <a:off x="340650" y="3418500"/>
            <a:ext cx="30267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1200">
                <a:solidFill>
                  <a:srgbClr val="231F20"/>
                </a:solidFill>
                <a:latin typeface="Halant"/>
                <a:ea typeface="Halant"/>
                <a:cs typeface="Halant"/>
                <a:sym typeface="Halant"/>
              </a:rPr>
              <a:t>All of this can (and should!) be done </a:t>
            </a:r>
            <a:r>
              <a:rPr b="1" i="1" lang="en" sz="1200">
                <a:solidFill>
                  <a:srgbClr val="231F20"/>
                </a:solidFill>
                <a:latin typeface="Halant"/>
                <a:ea typeface="Halant"/>
                <a:cs typeface="Halant"/>
                <a:sym typeface="Halant"/>
              </a:rPr>
              <a:t>before </a:t>
            </a:r>
            <a:r>
              <a:rPr b="1" lang="en" sz="1200">
                <a:solidFill>
                  <a:srgbClr val="231F20"/>
                </a:solidFill>
                <a:latin typeface="Halant"/>
                <a:ea typeface="Halant"/>
                <a:cs typeface="Halant"/>
                <a:sym typeface="Halant"/>
              </a:rPr>
              <a:t>reading the text.</a:t>
            </a:r>
            <a:endParaRPr sz="1200"/>
          </a:p>
        </p:txBody>
      </p:sp>
      <p:sp>
        <p:nvSpPr>
          <p:cNvPr id="167" name="Google Shape;167;p38"/>
          <p:cNvSpPr txBox="1"/>
          <p:nvPr/>
        </p:nvSpPr>
        <p:spPr>
          <a:xfrm>
            <a:off x="469050" y="2849550"/>
            <a:ext cx="2778300" cy="431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A SOURCING </a:t>
            </a:r>
            <a:endParaRPr b="1">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a:solidFill>
                  <a:srgbClr val="231F20"/>
                </a:solidFill>
                <a:latin typeface="Halant"/>
                <a:ea typeface="Halant"/>
                <a:cs typeface="Halant"/>
                <a:sym typeface="Halant"/>
              </a:rPr>
              <a:t>PROTOCOL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b="1" sz="1500">
              <a:solidFill>
                <a:schemeClr val="dk1"/>
              </a:solidFill>
              <a:latin typeface="Plus Jakarta Sans"/>
              <a:ea typeface="Plus Jakarta Sans"/>
              <a:cs typeface="Plus Jakarta Sans"/>
              <a:sym typeface="Plus Jakarta Sans"/>
            </a:endParaRPr>
          </a:p>
        </p:txBody>
      </p:sp>
      <p:sp>
        <p:nvSpPr>
          <p:cNvPr id="174" name="Google Shape;17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75" name="Google Shape;175;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6" name="Google Shape;17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79" name="Google Shape;179;p3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85" name="Google Shape;185;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6" name="Google Shape;18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8" name="Google Shape;188;p40"/>
          <p:cNvGraphicFramePr/>
          <p:nvPr/>
        </p:nvGraphicFramePr>
        <p:xfrm>
          <a:off x="990728" y="944442"/>
          <a:ext cx="3000000" cy="3000000"/>
        </p:xfrm>
        <a:graphic>
          <a:graphicData uri="http://schemas.openxmlformats.org/drawingml/2006/table">
            <a:tbl>
              <a:tblPr>
                <a:noFill/>
                <a:tableStyleId>{03940CC2-BD01-4AD7-948C-28400ACC3BCE}</a:tableStyleId>
              </a:tblPr>
              <a:tblGrid>
                <a:gridCol w="5833375"/>
              </a:tblGrid>
              <a:tr h="387175">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Source: George Wakiji, Interview by Evelyn Taylor, on Mr. Wakiji’s family history and time incarcerated at a War Relocation Center during World War II, October 17, 2003.</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Work Sans"/>
                        <a:ea typeface="Work Sans"/>
                        <a:cs typeface="Work Sans"/>
                        <a:sym typeface="Work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George Wakiji, from Pasadena, CA, was 13 years old when taken to the Assembly Center at Santa Anita Racetrack and then to Gila River War Relocation Center, located on the Gila River Indian Reservation near Sacaton, Arizona. He lived there from October 1942 to July 1945.</a:t>
                      </a:r>
                      <a:endParaRPr sz="1200">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76700">
                <a:tc>
                  <a:txBody>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[After the Wakiji family learned they were being “evacuated”]: In the short time that we had to, we had to get rid of [my father’s nursery business] or find somebody to take care of it. And so, we found a man by the name of Mr. Macluan… [but] six months into our going into the camps, we received word from him that he no longer wanted to do it any longer… when we came back afterwards, in July of 1945... it was in shambles…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[When going to the camp] We were allowed to take only what we could carry which amounted to about two suitcases… as far as the money, now a lot of people were dependent [on] a Japanese bank in Los Angeles or up and down the coast of San Francisco… And what happened immediately is the government impounded the money, so that no one could even get the money… There were some families that lost everything…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rPr lang="en" sz="1500">
                          <a:solidFill>
                            <a:schemeClr val="dk1"/>
                          </a:solidFill>
                          <a:latin typeface="Inter"/>
                          <a:ea typeface="Inter"/>
                          <a:cs typeface="Inter"/>
                          <a:sym typeface="Inter"/>
                        </a:rPr>
                        <a:t>We were sent to “Gila”, [Arizona]. The camp was called the Gila River Relocation Center and that’s a euphemism for I say “concentration camp” and that’s what it was, because we had barbed wire fences all around and then we had guard towers spaced periodically and there were soldiers there watching us all the time, and search, we had search lights going most of the time too you know to keep track of us…</a:t>
                      </a:r>
                      <a:endParaRPr sz="1500">
                        <a:latin typeface="Inter"/>
                        <a:ea typeface="Inter"/>
                        <a:cs typeface="Inter"/>
                        <a:sym typeface="Inter"/>
                      </a:endParaRPr>
                    </a:p>
                  </a:txBody>
                  <a:tcPr marT="143675" marB="143675" marR="145725" marL="145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94" name="Google Shape;194;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95" name="Google Shape;19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41"/>
          <p:cNvSpPr txBox="1"/>
          <p:nvPr/>
        </p:nvSpPr>
        <p:spPr>
          <a:xfrm>
            <a:off x="920100" y="939975"/>
            <a:ext cx="5918100" cy="37944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Select the piece of evidence from the above document that </a:t>
            </a:r>
            <a:r>
              <a:rPr i="1" lang="en" sz="1500">
                <a:solidFill>
                  <a:schemeClr val="dk1"/>
                </a:solidFill>
                <a:highlight>
                  <a:schemeClr val="lt1"/>
                </a:highlight>
                <a:latin typeface="Inter"/>
                <a:ea typeface="Inter"/>
                <a:cs typeface="Inter"/>
                <a:sym typeface="Inter"/>
              </a:rPr>
              <a:t>best </a:t>
            </a:r>
            <a:r>
              <a:rPr lang="en" sz="1500">
                <a:solidFill>
                  <a:schemeClr val="dk1"/>
                </a:solidFill>
                <a:highlight>
                  <a:schemeClr val="lt1"/>
                </a:highlight>
                <a:latin typeface="Inter"/>
                <a:ea typeface="Inter"/>
                <a:cs typeface="Inter"/>
                <a:sym typeface="Inter"/>
              </a:rPr>
              <a:t>supports the claim: </a:t>
            </a:r>
            <a:r>
              <a:rPr b="1" lang="en" sz="1500">
                <a:solidFill>
                  <a:schemeClr val="dk1"/>
                </a:solidFill>
                <a:highlight>
                  <a:schemeClr val="lt1"/>
                </a:highlight>
                <a:latin typeface="Inter"/>
                <a:ea typeface="Inter"/>
                <a:cs typeface="Inter"/>
                <a:sym typeface="Inter"/>
              </a:rPr>
              <a:t>Incarceration of Japanese Americans led to significant economic hardships.</a:t>
            </a:r>
            <a:endParaRPr b="1"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We were allowed to take only what we could carry which amounted to about two suitcases…”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The camp was called the Gila River Relocation Center and that’s a euphemism for I say “concentration camp” and that’s what it was…”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no one could even get the money… There were some families that lost everything…”</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a:t>
            </a:r>
            <a:r>
              <a:rPr lang="en" sz="1500">
                <a:solidFill>
                  <a:schemeClr val="dk1"/>
                </a:solidFill>
                <a:latin typeface="Inter"/>
                <a:ea typeface="Inter"/>
                <a:cs typeface="Inter"/>
                <a:sym typeface="Inter"/>
              </a:rPr>
              <a:t>In the short time that we had to, we had to get rid of [my father’s nursery business] or find somebody to take care of it.”</a:t>
            </a:r>
            <a:endParaRPr sz="1500">
              <a:solidFill>
                <a:schemeClr val="dk1"/>
              </a:solidFill>
              <a:latin typeface="Inter"/>
              <a:ea typeface="Inter"/>
              <a:cs typeface="Inter"/>
              <a:sym typeface="Inter"/>
            </a:endParaRPr>
          </a:p>
          <a:p>
            <a:pPr indent="0" lvl="0" marL="144780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p:txBody>
      </p:sp>
      <p:sp>
        <p:nvSpPr>
          <p:cNvPr id="198" name="Google Shape;198;p41"/>
          <p:cNvSpPr txBox="1"/>
          <p:nvPr/>
        </p:nvSpPr>
        <p:spPr>
          <a:xfrm>
            <a:off x="920100" y="5290600"/>
            <a:ext cx="5918100" cy="36318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