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
      <p:font typeface="Open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76CB886-DB43-4FF0-9456-353812BA97D9}">
  <a:tblStyle styleId="{476CB886-DB43-4FF0-9456-353812BA97D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PlusJakartaSansMedium-bold.fntdata"/><Relationship Id="rId21" Type="http://schemas.openxmlformats.org/officeDocument/2006/relationships/font" Target="fonts/PlusJakartaSansMedium-regular.fntdata"/><Relationship Id="rId24" Type="http://schemas.openxmlformats.org/officeDocument/2006/relationships/font" Target="fonts/PlusJakartaSansMedium-boldItalic.fntdata"/><Relationship Id="rId23"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OpenSans-bold.fntdata"/><Relationship Id="rId25" Type="http://schemas.openxmlformats.org/officeDocument/2006/relationships/font" Target="fonts/OpenSans-regular.fntdata"/><Relationship Id="rId28" Type="http://schemas.openxmlformats.org/officeDocument/2006/relationships/font" Target="fonts/OpenSans-boldItalic.fntdata"/><Relationship Id="rId27" Type="http://schemas.openxmlformats.org/officeDocument/2006/relationships/font" Target="fonts/Open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font" Target="fonts/Halant-regular.fntdata"/><Relationship Id="rId10" Type="http://schemas.openxmlformats.org/officeDocument/2006/relationships/slide" Target="slides/slide3.xml"/><Relationship Id="rId13" Type="http://schemas.openxmlformats.org/officeDocument/2006/relationships/font" Target="fonts/Inter-regular.fntdata"/><Relationship Id="rId12" Type="http://schemas.openxmlformats.org/officeDocument/2006/relationships/font" Target="fonts/Halant-bold.fntdata"/><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14989f36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14989f36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614989f362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614989f362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14989f57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14989f57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Chronological Thinking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My Origin Story</a:t>
            </a:r>
            <a:endParaRPr sz="17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1" name="Google Shape;101;p25"/>
          <p:cNvSpPr txBox="1"/>
          <p:nvPr/>
        </p:nvSpPr>
        <p:spPr>
          <a:xfrm>
            <a:off x="455400" y="1477200"/>
            <a:ext cx="68481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In the table below, describe yourself based on the categories available. More is better! Then, think about parts of your life that led you to be what you described, or reinforced that characteristic. Record those life events in </a:t>
            </a:r>
            <a:r>
              <a:rPr b="1" lang="en" sz="1200">
                <a:latin typeface="Halant"/>
                <a:ea typeface="Halant"/>
                <a:cs typeface="Halant"/>
                <a:sym typeface="Halant"/>
              </a:rPr>
              <a:t>chronological order</a:t>
            </a:r>
            <a:r>
              <a:rPr lang="en" sz="1200">
                <a:latin typeface="Halant"/>
                <a:ea typeface="Halant"/>
                <a:cs typeface="Halant"/>
                <a:sym typeface="Halant"/>
              </a:rPr>
              <a:t> on the timeline below. Include a date, if known for every event.</a:t>
            </a:r>
            <a:endParaRPr sz="1200">
              <a:solidFill>
                <a:srgbClr val="000000"/>
              </a:solidFill>
              <a:latin typeface="Halant"/>
              <a:ea typeface="Halant"/>
              <a:cs typeface="Halant"/>
              <a:sym typeface="Halant"/>
            </a:endParaRPr>
          </a:p>
        </p:txBody>
      </p:sp>
      <p:sp>
        <p:nvSpPr>
          <p:cNvPr id="102" name="Google Shape;102;p25"/>
          <p:cNvSpPr txBox="1"/>
          <p:nvPr/>
        </p:nvSpPr>
        <p:spPr>
          <a:xfrm>
            <a:off x="455400" y="1098900"/>
            <a:ext cx="6848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  Date: ________ Class: ____________________</a:t>
            </a:r>
            <a:endParaRPr b="1" sz="1300">
              <a:solidFill>
                <a:srgbClr val="000000"/>
              </a:solidFill>
              <a:latin typeface="Inter"/>
              <a:ea typeface="Inter"/>
              <a:cs typeface="Inter"/>
              <a:sym typeface="Inter"/>
            </a:endParaRPr>
          </a:p>
        </p:txBody>
      </p:sp>
      <p:sp>
        <p:nvSpPr>
          <p:cNvPr id="103" name="Google Shape;103;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05" name="Google Shape;105;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25"/>
          <p:cNvGraphicFramePr/>
          <p:nvPr/>
        </p:nvGraphicFramePr>
        <p:xfrm>
          <a:off x="455400" y="2474700"/>
          <a:ext cx="3000000" cy="3000000"/>
        </p:xfrm>
        <a:graphic>
          <a:graphicData uri="http://schemas.openxmlformats.org/drawingml/2006/table">
            <a:tbl>
              <a:tblPr>
                <a:noFill/>
                <a:tableStyleId>{476CB886-DB43-4FF0-9456-353812BA97D9}</a:tableStyleId>
              </a:tblPr>
              <a:tblGrid>
                <a:gridCol w="2282700"/>
                <a:gridCol w="2282700"/>
                <a:gridCol w="2282700"/>
              </a:tblGrid>
              <a:tr h="100000">
                <a:tc>
                  <a:txBody>
                    <a:bodyPr/>
                    <a:lstStyle/>
                    <a:p>
                      <a:pPr indent="0" lvl="0" marL="0" rtl="0" algn="ctr">
                        <a:spcBef>
                          <a:spcPts val="0"/>
                        </a:spcBef>
                        <a:spcAft>
                          <a:spcPts val="0"/>
                        </a:spcAft>
                        <a:buNone/>
                      </a:pPr>
                      <a:r>
                        <a:rPr lang="en" sz="1200">
                          <a:latin typeface="Inter"/>
                          <a:ea typeface="Inter"/>
                          <a:cs typeface="Inter"/>
                          <a:sym typeface="Inter"/>
                        </a:rPr>
                        <a:t>Personality Traits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Interests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Skills</a:t>
                      </a:r>
                      <a:endParaRPr sz="1200">
                        <a:latin typeface="Inter"/>
                        <a:ea typeface="Inter"/>
                        <a:cs typeface="Inter"/>
                        <a:sym typeface="Inter"/>
                      </a:endParaRPr>
                    </a:p>
                  </a:txBody>
                  <a:tcPr marT="91425" marB="91425" marR="91425" marL="91425"/>
                </a:tc>
              </a:tr>
              <a:tr h="210057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7" name="Google Shape;107;p25"/>
          <p:cNvSpPr/>
          <p:nvPr/>
        </p:nvSpPr>
        <p:spPr>
          <a:xfrm>
            <a:off x="495444" y="733467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08" name="Google Shape;108;p25"/>
          <p:cNvCxnSpPr/>
          <p:nvPr/>
        </p:nvCxnSpPr>
        <p:spPr>
          <a:xfrm rot="10800000">
            <a:off x="927597" y="721915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09" name="Google Shape;109;p25"/>
          <p:cNvCxnSpPr/>
          <p:nvPr/>
        </p:nvCxnSpPr>
        <p:spPr>
          <a:xfrm rot="10800000">
            <a:off x="1828742" y="721914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0" name="Google Shape;110;p25"/>
          <p:cNvCxnSpPr/>
          <p:nvPr/>
        </p:nvCxnSpPr>
        <p:spPr>
          <a:xfrm rot="10800000">
            <a:off x="27431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1" name="Google Shape;111;p25"/>
          <p:cNvCxnSpPr/>
          <p:nvPr/>
        </p:nvCxnSpPr>
        <p:spPr>
          <a:xfrm rot="10800000">
            <a:off x="3657555"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2" name="Google Shape;112;p25"/>
          <p:cNvCxnSpPr/>
          <p:nvPr/>
        </p:nvCxnSpPr>
        <p:spPr>
          <a:xfrm rot="10800000">
            <a:off x="4571946"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3" name="Google Shape;113;p25"/>
          <p:cNvCxnSpPr/>
          <p:nvPr/>
        </p:nvCxnSpPr>
        <p:spPr>
          <a:xfrm rot="10800000">
            <a:off x="54863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4" name="Google Shape;114;p25"/>
          <p:cNvCxnSpPr/>
          <p:nvPr/>
        </p:nvCxnSpPr>
        <p:spPr>
          <a:xfrm rot="10800000">
            <a:off x="6381698" y="7219145"/>
            <a:ext cx="0" cy="659400"/>
          </a:xfrm>
          <a:prstGeom prst="straightConnector1">
            <a:avLst/>
          </a:prstGeom>
          <a:noFill/>
          <a:ln cap="flat" cmpd="sng" w="9525">
            <a:solidFill>
              <a:srgbClr val="595959"/>
            </a:solidFill>
            <a:prstDash val="solid"/>
            <a:round/>
            <a:headEnd len="med" w="med" type="none"/>
            <a:tailEnd len="med" w="med" type="none"/>
          </a:ln>
        </p:spPr>
      </p:cxnSp>
      <p:sp>
        <p:nvSpPr>
          <p:cNvPr id="115" name="Google Shape;115;p25"/>
          <p:cNvSpPr txBox="1"/>
          <p:nvPr/>
        </p:nvSpPr>
        <p:spPr>
          <a:xfrm>
            <a:off x="5709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6" name="Google Shape;116;p25"/>
          <p:cNvSpPr txBox="1"/>
          <p:nvPr/>
        </p:nvSpPr>
        <p:spPr>
          <a:xfrm>
            <a:off x="23665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7" name="Google Shape;117;p25"/>
          <p:cNvSpPr txBox="1"/>
          <p:nvPr/>
        </p:nvSpPr>
        <p:spPr>
          <a:xfrm>
            <a:off x="41622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8" name="Google Shape;118;p25"/>
          <p:cNvSpPr txBox="1"/>
          <p:nvPr/>
        </p:nvSpPr>
        <p:spPr>
          <a:xfrm>
            <a:off x="59578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9" name="Google Shape;119;p25"/>
          <p:cNvSpPr txBox="1"/>
          <p:nvPr/>
        </p:nvSpPr>
        <p:spPr>
          <a:xfrm>
            <a:off x="610600" y="808959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20" name="Google Shape;120;p25"/>
          <p:cNvSpPr txBox="1"/>
          <p:nvPr/>
        </p:nvSpPr>
        <p:spPr>
          <a:xfrm>
            <a:off x="2986038" y="808960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21" name="Google Shape;121;p25"/>
          <p:cNvSpPr txBox="1"/>
          <p:nvPr/>
        </p:nvSpPr>
        <p:spPr>
          <a:xfrm>
            <a:off x="5361475" y="808959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My Origin Story Reflection</a:t>
            </a:r>
            <a:endParaRPr sz="1900">
              <a:latin typeface="Halant"/>
              <a:ea typeface="Halant"/>
              <a:cs typeface="Halant"/>
              <a:sym typeface="Halant"/>
            </a:endParaRPr>
          </a:p>
        </p:txBody>
      </p:sp>
      <p:pic>
        <p:nvPicPr>
          <p:cNvPr id="127" name="Google Shape;127;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8" name="Google Shape;128;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0" name="Google Shape;130;p26"/>
          <p:cNvSpPr txBox="1"/>
          <p:nvPr/>
        </p:nvSpPr>
        <p:spPr>
          <a:xfrm>
            <a:off x="462150" y="694950"/>
            <a:ext cx="68481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Inter"/>
                <a:ea typeface="Inter"/>
                <a:cs typeface="Inter"/>
                <a:sym typeface="Inter"/>
              </a:rPr>
              <a:t>Timelines are helpful to historians because they allow us to utilize two key historical thinking skills well: Causation and Continuity and Change over Time. </a:t>
            </a:r>
            <a:endParaRPr>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First, timelines help students identify ways that some events from the past might have led to later events. Knowing the order of events helps establish if causation is possible.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Second, timelines help historians identify potential patterns in the past. Identifying patterns enables historians to identify if there are continuities between events, or if there are more examples of change over time.</a:t>
            </a:r>
            <a:endParaRPr sz="1200">
              <a:latin typeface="Inter"/>
              <a:ea typeface="Inter"/>
              <a:cs typeface="Inter"/>
              <a:sym typeface="Inter"/>
            </a:endParaRPr>
          </a:p>
        </p:txBody>
      </p:sp>
      <p:sp>
        <p:nvSpPr>
          <p:cNvPr id="131" name="Google Shape;131;p26"/>
          <p:cNvSpPr txBox="1"/>
          <p:nvPr/>
        </p:nvSpPr>
        <p:spPr>
          <a:xfrm>
            <a:off x="462150" y="2577300"/>
            <a:ext cx="6848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Consider your own personal timeline as your answer the following questions.</a:t>
            </a:r>
            <a:endParaRPr sz="1200">
              <a:solidFill>
                <a:srgbClr val="000000"/>
              </a:solidFill>
              <a:latin typeface="Halant"/>
              <a:ea typeface="Halant"/>
              <a:cs typeface="Halant"/>
              <a:sym typeface="Halant"/>
            </a:endParaRPr>
          </a:p>
        </p:txBody>
      </p:sp>
      <p:pic>
        <p:nvPicPr>
          <p:cNvPr id="132" name="Google Shape;132;p26"/>
          <p:cNvPicPr preferRelativeResize="0"/>
          <p:nvPr/>
        </p:nvPicPr>
        <p:blipFill>
          <a:blip r:embed="rId4">
            <a:alphaModFix/>
          </a:blip>
          <a:stretch>
            <a:fillRect/>
          </a:stretch>
        </p:blipFill>
        <p:spPr>
          <a:xfrm>
            <a:off x="538550" y="3134150"/>
            <a:ext cx="1056525" cy="1056525"/>
          </a:xfrm>
          <a:prstGeom prst="rect">
            <a:avLst/>
          </a:prstGeom>
          <a:noFill/>
          <a:ln>
            <a:noFill/>
          </a:ln>
        </p:spPr>
      </p:pic>
      <p:sp>
        <p:nvSpPr>
          <p:cNvPr id="133" name="Google Shape;133;p26"/>
          <p:cNvSpPr txBox="1"/>
          <p:nvPr/>
        </p:nvSpPr>
        <p:spPr>
          <a:xfrm>
            <a:off x="1800350" y="2930400"/>
            <a:ext cx="5557500" cy="17256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Did any of the earlier events in your timeline influence (or cause) later events?</a:t>
            </a:r>
            <a:endParaRPr sz="1200">
              <a:solidFill>
                <a:schemeClr val="dk1"/>
              </a:solidFill>
              <a:latin typeface="Inter"/>
              <a:ea typeface="Inter"/>
              <a:cs typeface="Inter"/>
              <a:sym typeface="Inter"/>
            </a:endParaRPr>
          </a:p>
        </p:txBody>
      </p:sp>
      <p:sp>
        <p:nvSpPr>
          <p:cNvPr id="134" name="Google Shape;134;p26"/>
          <p:cNvSpPr txBox="1"/>
          <p:nvPr/>
        </p:nvSpPr>
        <p:spPr>
          <a:xfrm>
            <a:off x="524163" y="4747663"/>
            <a:ext cx="6848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2. Think about your own development as a person as described in the events on your timeline. What major continuities in who you are can be seen in those events? What major changes do you see?</a:t>
            </a:r>
            <a:endParaRPr sz="1200">
              <a:latin typeface="Inter"/>
              <a:ea typeface="Inter"/>
              <a:cs typeface="Inter"/>
              <a:sym typeface="Inter"/>
            </a:endParaRPr>
          </a:p>
        </p:txBody>
      </p:sp>
      <p:sp>
        <p:nvSpPr>
          <p:cNvPr id="135" name="Google Shape;135;p26"/>
          <p:cNvSpPr txBox="1"/>
          <p:nvPr/>
        </p:nvSpPr>
        <p:spPr>
          <a:xfrm>
            <a:off x="400250" y="5473725"/>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Continuities</a:t>
            </a:r>
            <a:endParaRPr sz="1200">
              <a:solidFill>
                <a:schemeClr val="dk1"/>
              </a:solidFill>
              <a:latin typeface="Inter"/>
              <a:ea typeface="Inter"/>
              <a:cs typeface="Inter"/>
              <a:sym typeface="Inter"/>
            </a:endParaRPr>
          </a:p>
        </p:txBody>
      </p:sp>
      <p:sp>
        <p:nvSpPr>
          <p:cNvPr id="136" name="Google Shape;136;p26"/>
          <p:cNvSpPr txBox="1"/>
          <p:nvPr/>
        </p:nvSpPr>
        <p:spPr>
          <a:xfrm>
            <a:off x="4487063" y="5473713"/>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Changes</a:t>
            </a:r>
            <a:endParaRPr sz="1200">
              <a:solidFill>
                <a:schemeClr val="dk1"/>
              </a:solidFill>
              <a:latin typeface="Inter"/>
              <a:ea typeface="Inter"/>
              <a:cs typeface="Inter"/>
              <a:sym typeface="Inter"/>
            </a:endParaRPr>
          </a:p>
        </p:txBody>
      </p:sp>
      <p:pic>
        <p:nvPicPr>
          <p:cNvPr id="137" name="Google Shape;137;p26"/>
          <p:cNvPicPr preferRelativeResize="0"/>
          <p:nvPr/>
        </p:nvPicPr>
        <p:blipFill>
          <a:blip r:embed="rId5">
            <a:alphaModFix/>
          </a:blip>
          <a:stretch>
            <a:fillRect/>
          </a:stretch>
        </p:blipFill>
        <p:spPr>
          <a:xfrm>
            <a:off x="3474763" y="5813050"/>
            <a:ext cx="822875" cy="822875"/>
          </a:xfrm>
          <a:prstGeom prst="rect">
            <a:avLst/>
          </a:prstGeom>
          <a:noFill/>
          <a:ln>
            <a:noFill/>
          </a:ln>
        </p:spPr>
      </p:pic>
      <p:sp>
        <p:nvSpPr>
          <p:cNvPr id="138" name="Google Shape;138;p26"/>
          <p:cNvSpPr txBox="1"/>
          <p:nvPr/>
        </p:nvSpPr>
        <p:spPr>
          <a:xfrm>
            <a:off x="462150" y="7685176"/>
            <a:ext cx="6848100" cy="1591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3. With the above statement in mind, why is it important to acknowledge the limits of timelines when studying the past?</a:t>
            </a:r>
            <a:endParaRPr sz="1200">
              <a:solidFill>
                <a:schemeClr val="dk1"/>
              </a:solidFill>
              <a:latin typeface="Inter"/>
              <a:ea typeface="Inter"/>
              <a:cs typeface="Inter"/>
              <a:sym typeface="Inter"/>
            </a:endParaRPr>
          </a:p>
        </p:txBody>
      </p:sp>
      <p:sp>
        <p:nvSpPr>
          <p:cNvPr id="139" name="Google Shape;139;p26"/>
          <p:cNvSpPr txBox="1"/>
          <p:nvPr/>
        </p:nvSpPr>
        <p:spPr>
          <a:xfrm>
            <a:off x="1107450" y="6903900"/>
            <a:ext cx="5557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Inter"/>
                <a:ea typeface="Inter"/>
                <a:cs typeface="Inter"/>
                <a:sym typeface="Inter"/>
              </a:rPr>
              <a:t>The past is nearly limitless in that it is humanly impossible to remember every event of time, let alone a single day. Knowing this, timelines can only provide a glimpse of the past as it is remembered or was recorded. </a:t>
            </a:r>
            <a:endParaRPr b="1"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7"/>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do timelines shape historical understanding?</a:t>
            </a:r>
            <a:endParaRPr b="1" i="1" sz="1700">
              <a:solidFill>
                <a:schemeClr val="dk1"/>
              </a:solidFill>
              <a:latin typeface="Inter"/>
              <a:ea typeface="Inter"/>
              <a:cs typeface="Inter"/>
              <a:sym typeface="Inter"/>
            </a:endParaRPr>
          </a:p>
        </p:txBody>
      </p:sp>
      <p:sp>
        <p:nvSpPr>
          <p:cNvPr id="146" name="Google Shape;146;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Foundational Methodology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7</a:t>
            </a:r>
            <a:endParaRPr sz="1700">
              <a:latin typeface="Halant"/>
              <a:ea typeface="Halant"/>
              <a:cs typeface="Halant"/>
              <a:sym typeface="Halant"/>
            </a:endParaRPr>
          </a:p>
        </p:txBody>
      </p:sp>
      <p:pic>
        <p:nvPicPr>
          <p:cNvPr id="147" name="Google Shape;147;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8" name="Google Shape;148;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27"/>
          <p:cNvSpPr txBox="1"/>
          <p:nvPr/>
        </p:nvSpPr>
        <p:spPr>
          <a:xfrm>
            <a:off x="455300" y="32570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 combination of writing and drawing, summarize your learnings from today’s lesson on chronology and timelines. For the written component, you must “Say-it-in-Six!” You can use six words (no more, no less), but it does not have to be grammatically correct.</a:t>
            </a:r>
            <a:endParaRPr sz="1200">
              <a:solidFill>
                <a:schemeClr val="dk1"/>
              </a:solidFill>
              <a:latin typeface="Halant"/>
              <a:ea typeface="Halant"/>
              <a:cs typeface="Halant"/>
              <a:sym typeface="Halant"/>
            </a:endParaRPr>
          </a:p>
        </p:txBody>
      </p:sp>
      <p:pic>
        <p:nvPicPr>
          <p:cNvPr id="151" name="Google Shape;151;p27"/>
          <p:cNvPicPr preferRelativeResize="0"/>
          <p:nvPr/>
        </p:nvPicPr>
        <p:blipFill rotWithShape="1">
          <a:blip r:embed="rId5">
            <a:alphaModFix/>
          </a:blip>
          <a:srcRect b="0" l="3067" r="43313" t="0"/>
          <a:stretch/>
        </p:blipFill>
        <p:spPr>
          <a:xfrm>
            <a:off x="284225" y="4433050"/>
            <a:ext cx="3601973" cy="3778650"/>
          </a:xfrm>
          <a:prstGeom prst="rect">
            <a:avLst/>
          </a:prstGeom>
          <a:noFill/>
          <a:ln>
            <a:noFill/>
          </a:ln>
        </p:spPr>
      </p:pic>
      <p:sp>
        <p:nvSpPr>
          <p:cNvPr id="152" name="Google Shape;152;p27"/>
          <p:cNvSpPr/>
          <p:nvPr/>
        </p:nvSpPr>
        <p:spPr>
          <a:xfrm>
            <a:off x="3999275" y="4374675"/>
            <a:ext cx="3602100" cy="4266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3" name="Google Shape;153;p27"/>
          <p:cNvSpPr txBox="1"/>
          <p:nvPr/>
        </p:nvSpPr>
        <p:spPr>
          <a:xfrm>
            <a:off x="5151425" y="3920625"/>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154" name="Google Shape;154;p27"/>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