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5294EA-E7A3-4795-8405-3B4C7C94E541}">
  <a:tblStyle styleId="{D35294EA-E7A3-4795-8405-3B4C7C94E5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ceD8pttBRStR4yIEacCy3C7T65bkdXSpaIdlfZrthhc/view" TargetMode="External"/><Relationship Id="rId10" Type="http://schemas.openxmlformats.org/officeDocument/2006/relationships/hyperlink" Target="https://docs.google.com/presentation/d/1-6sX09mmp_wJg6Eka394iU4PZOICnTFAxdUUgAA2nSY/view" TargetMode="External"/><Relationship Id="rId13" Type="http://schemas.openxmlformats.org/officeDocument/2006/relationships/image" Target="../media/image2.png"/><Relationship Id="rId12" Type="http://schemas.openxmlformats.org/officeDocument/2006/relationships/hyperlink" Target="https://youtu.be/0CHr-oIZ58c?si=_OeOt9yK3Ed5Q_qR"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9" Type="http://schemas.openxmlformats.org/officeDocument/2006/relationships/hyperlink" Target="https://docs.google.com/presentation/d/1QMDauokLVtg1cv05EaBarPpsFUlyRw88N_h7prsHLDI/view" TargetMode="External"/><Relationship Id="rId5" Type="http://schemas.openxmlformats.org/officeDocument/2006/relationships/hyperlink" Target="https://youtu.be/0CHr-oIZ58c?si=_OeOt9yK3Ed5Q_qR" TargetMode="External"/><Relationship Id="rId6" Type="http://schemas.openxmlformats.org/officeDocument/2006/relationships/hyperlink" Target="https://docs.google.com/presentation/d/1ceD8pttBRStR4yIEacCy3C7T65bkdXSpaIdlfZrthhc/view" TargetMode="External"/><Relationship Id="rId7" Type="http://schemas.openxmlformats.org/officeDocument/2006/relationships/hyperlink" Target="https://docs.google.com/presentation/d/1oHio-eOIW2SM28nH4g1WI4Irbklh82NuFDXVxYH3xts/view" TargetMode="External"/><Relationship Id="rId8" Type="http://schemas.openxmlformats.org/officeDocument/2006/relationships/hyperlink" Target="https://docs.google.com/presentation/d/1juPEk-G5SnAv8XEP6MgM8o9vTXBy0EAbcN4TPFkkFb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oHio-eOIW2SM28nH4g1WI4Irbklh82NuFDXVxYH3xts/view"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{D35294EA-E7A3-4795-8405-3B4C7C94E541}</a:tableStyleId>
              </a:tblPr>
              <a:tblGrid>
                <a:gridCol w="1268650"/>
                <a:gridCol w="3930825"/>
                <a:gridCol w="3854550"/>
              </a:tblGrid>
              <a:tr h="3694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6: Sources and Evidence</a:t>
                      </a:r>
                      <a:endParaRPr b="1" sz="1300">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makes a source valuable evidence for understanding the past?</a:t>
                      </a:r>
                      <a:endParaRPr sz="1200">
                        <a:solidFill>
                          <a:schemeClr val="dk1"/>
                        </a:solidFill>
                        <a:latin typeface="Inter"/>
                        <a:ea typeface="Inter"/>
                        <a:cs typeface="Inter"/>
                        <a:sym typeface="Inter"/>
                      </a:endParaRPr>
                    </a:p>
                  </a:txBody>
                  <a:tcPr marT="91425" marB="91425" marR="91425" marL="91425"/>
                </a:tc>
                <a:tc hMerge="1"/>
              </a:tr>
              <a:tr h="5399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 +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23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Evaluating Evidence Video</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Sources + Evidence Student Worksheet and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Sources + Evidence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1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3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6450">
                <a:tc rowSpan="2">
                  <a:txBody>
                    <a:bodyPr/>
                    <a:lstStyle/>
                    <a:p>
                      <a:pPr indent="0" lvl="0" marL="0" rtl="0" algn="l">
                        <a:lnSpc>
                          <a:spcPct val="100000"/>
                        </a:lnSpc>
                        <a:spcBef>
                          <a:spcPts val="0"/>
                        </a:spcBef>
                        <a:spcAft>
                          <a:spcPts val="0"/>
                        </a:spcAft>
                        <a:buNone/>
                      </a:pPr>
                      <a:r>
                        <a:rPr b="1" lang="en" sz="1200">
                          <a:latin typeface="Inter"/>
                          <a:ea typeface="Inter"/>
                          <a:cs typeface="Inter"/>
                          <a:sym typeface="Inter"/>
                        </a:rPr>
                        <a:t>ACTIVITY 1 - LAUNCH</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To introduce the concepts and ways of thinking around sourcing and evaluating evidence, students will first watch a video that highlights the historical thinking skill of evaluating evidence.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16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a:t>
                      </a:r>
                      <a:r>
                        <a:rPr lang="en" sz="1200" u="sng">
                          <a:solidFill>
                            <a:schemeClr val="hlink"/>
                          </a:solidFill>
                          <a:latin typeface="Inter"/>
                          <a:ea typeface="Inter"/>
                          <a:cs typeface="Inter"/>
                          <a:sym typeface="Inter"/>
                          <a:hlinkClick r:id="rId11"/>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rgbClr val="0097A7"/>
                          </a:solidFill>
                          <a:latin typeface="Inter"/>
                          <a:ea typeface="Inter"/>
                          <a:cs typeface="Inter"/>
                          <a:sym typeface="Inter"/>
                          <a:hlinkClick r:id="rId12">
                            <a:extLst>
                              <a:ext uri="{A12FA001-AC4F-418D-AE19-62706E023703}">
                                <ahyp:hlinkClr val="tx"/>
                              </a:ext>
                            </a:extLst>
                          </a:hlinkClick>
                        </a:rPr>
                        <a:t>Play video</a:t>
                      </a:r>
                      <a:r>
                        <a:rPr lang="en" sz="1200">
                          <a:latin typeface="Inter"/>
                          <a:ea typeface="Inter"/>
                          <a:cs typeface="Inter"/>
                          <a:sym typeface="Inter"/>
                        </a:rPr>
                        <a:t>, directing students to follow along with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student answering of the two reflection question after the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the video, following along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 reflection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{D35294EA-E7A3-4795-8405-3B4C7C94E541}</a:tableStyleId>
              </a:tblPr>
              <a:tblGrid>
                <a:gridCol w="1291025"/>
                <a:gridCol w="3852550"/>
                <a:gridCol w="3910450"/>
              </a:tblGrid>
              <a:tr h="350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Sources and Evidence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701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set up a year of success in source analysis and evaluating evidence, take this time to introduce a sourcing protocol. First, refresh students on the difference between primary and secondary sources and the importances of sources in general. Then, students will have the opportunity to internalize the protocol through a model before practicing using the protocol for themselves. It is key to acknowledge that historians look to understand a lot of information about a source even before they read it.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6222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Present the </a:t>
                      </a:r>
                      <a:r>
                        <a:rPr lang="en" sz="1200" u="sng">
                          <a:solidFill>
                            <a:schemeClr val="hlink"/>
                          </a:solidFill>
                          <a:latin typeface="Inter"/>
                          <a:ea typeface="Inter"/>
                          <a:cs typeface="Inter"/>
                          <a:sym typeface="Inter"/>
                          <a:hlinkClick r:id="rId4"/>
                        </a:rPr>
                        <a:t>Sources and Evidence Presentation</a:t>
                      </a:r>
                      <a:r>
                        <a:rPr lang="en" sz="1200">
                          <a:solidFill>
                            <a:srgbClr val="000000"/>
                          </a:solidFill>
                          <a:latin typeface="Inter"/>
                          <a:ea typeface="Inter"/>
                          <a:cs typeface="Inter"/>
                          <a:sym typeface="Inter"/>
                        </a:rPr>
                        <a:t>, asking CFUs as needed</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Walk students through sourcing protocol, thinking aloud around the example so students can see it being modeled</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2 of printed materials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as needed in completing the sourcing protocol for the new source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presentation, answering teacher questions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Practice sourcing protocol</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and answer questions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665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After the target practice around sourcing, students will have the opportunity to practice their evaluation of evidence through a formative assessment. Teachers can use this as a truly formative experience and teaching tool, rather than assessment.</a:t>
                      </a:r>
                      <a:r>
                        <a:rPr lang="en" sz="1200">
                          <a:latin typeface="Inter"/>
                          <a:ea typeface="Inter"/>
                          <a:cs typeface="Inter"/>
                          <a:sym typeface="Inter"/>
                        </a:rPr>
                        <a:t> Students do not need to know information about Japanese American incarceration during WWII in order to be successful on this task. Building discussion time after student completion of the assessment is key for supporting student growth.</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005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3-5 of the printed materials (or guide to Thinking Nation platform)</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If needed, read the source with students before having them answer the questions on their own.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Evaluating Evidence formative assessment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{D35294EA-E7A3-4795-8405-3B4C7C94E541}</a:tableStyleId>
              </a:tblPr>
              <a:tblGrid>
                <a:gridCol w="1346925"/>
                <a:gridCol w="3830225"/>
                <a:gridCol w="3876875"/>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Sources and Evidence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Revisit the final slide for this lesson’s presentation in order to facilitate a class discussion around the formative assessment. If completing on Thinking Nation’s platform, take advantage of the instant AI grading and data report to support the class discussion. It is important here to acknowledge that students can provide strong rationale for different answers, revealing the complicated nature of history. Still, </a:t>
                      </a:r>
                      <a:r>
                        <a:rPr lang="en" sz="1200">
                          <a:solidFill>
                            <a:schemeClr val="dk1"/>
                          </a:solidFill>
                          <a:latin typeface="Inter"/>
                          <a:ea typeface="Inter"/>
                          <a:cs typeface="Inter"/>
                          <a:sym typeface="Inter"/>
                        </a:rPr>
                        <a:t>this is an opportunity for students to practice justifying their evidence with sound reasoning. Consider using a Four Corners approach to the class discussion, designating one corner of the classroom for each answer choice.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Project the final slide of the presentation that has two questions for class discussion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discussion, asking probing questions to push students to deepen their responses and/or back them up with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a class discussion reviewing the process and outcomes of the formative 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Interpretation 1: </a:t>
                      </a:r>
                      <a:r>
                        <a:rPr lang="en" sz="1200">
                          <a:solidFill>
                            <a:schemeClr val="dk1"/>
                          </a:solidFill>
                          <a:latin typeface="Inter"/>
                          <a:ea typeface="Inter"/>
                          <a:cs typeface="Inter"/>
                          <a:sym typeface="Inter"/>
                        </a:rPr>
                        <a:t>Students show the connections, causal and otherwise, between particular historical events and larger social, economic, and political trends and developments.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RH9-10.1: </a:t>
                      </a:r>
                      <a:r>
                        <a:rPr lang="en" sz="1200">
                          <a:solidFill>
                            <a:schemeClr val="dk1"/>
                          </a:solidFill>
                          <a:latin typeface="Inter"/>
                          <a:ea typeface="Inter"/>
                          <a:cs typeface="Inter"/>
                          <a:sym typeface="Inter"/>
                        </a:rPr>
                        <a:t>Cite specific textual evidence to support analysis of primary and secondary sources, attending to such features as the date and origin.</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Methodology: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