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E0CF603-B0B5-4BDF-B924-21450B121F7F}">
  <a:tblStyle styleId="{4E0CF603-B0B5-4BDF-B924-21450B121F7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6sX09mmp_wJg6Eka394iU4PZOICnTFAxdUUgAA2nSY/view" TargetMode="External"/><Relationship Id="rId11" Type="http://schemas.openxmlformats.org/officeDocument/2006/relationships/hyperlink" Target="https://docs.google.com/presentation/d/1bPQ3KJ9gDR2nM2dZzLVNd6XtCiCkEi7GYW_PoBR52Vo/view" TargetMode="External"/><Relationship Id="rId10" Type="http://schemas.openxmlformats.org/officeDocument/2006/relationships/hyperlink" Target="https://docs.google.com/presentation/d/1-6sX09mmp_wJg6Eka394iU4PZOICnTFAxdUUgAA2nSY/view" TargetMode="External"/><Relationship Id="rId12" Type="http://schemas.openxmlformats.org/officeDocument/2006/relationships/image" Target="../media/image2.png"/><Relationship Id="rId9" Type="http://schemas.openxmlformats.org/officeDocument/2006/relationships/hyperlink" Target="https://docs.google.com/presentation/d/1fOoYLHevnO80gfA7bphtOZyw5v6jyquu8QIslyLSdq4/view" TargetMode="External"/><Relationship Id="rId5" Type="http://schemas.openxmlformats.org/officeDocument/2006/relationships/hyperlink" Target="https://docs.google.com/presentation/d/1bPQ3KJ9gDR2nM2dZzLVNd6XtCiCkEi7GYW_PoBR52Vo/view" TargetMode="External"/><Relationship Id="rId6" Type="http://schemas.openxmlformats.org/officeDocument/2006/relationships/hyperlink" Target="https://docs.google.com/presentation/d/1W3cgN2BBePFbya0s8VrDLLsKDn27LgiSOoM1JNSi-T8/view" TargetMode="External"/><Relationship Id="rId7" Type="http://schemas.openxmlformats.org/officeDocument/2006/relationships/hyperlink" Target="https://docs.google.com/presentation/d/1mJaNluPABdEwXLZ351H3x0tAF5sWWnMblQtCZeVCr3c/view" TargetMode="External"/><Relationship Id="rId8" Type="http://schemas.openxmlformats.org/officeDocument/2006/relationships/hyperlink" Target="https://docs.google.com/presentation/d/1kk5vJvMIm6-uaa2gda41dbHVSMux47obW9lfH8vZhN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youtube.com/watch?v=Y7gnBo8dEXA" TargetMode="External"/><Relationship Id="rId5" Type="http://schemas.openxmlformats.org/officeDocument/2006/relationships/hyperlink" Target="https://docs.google.com/presentation/d/1W3cgN2BBePFbya0s8VrDLLsKDn27LgiSOoM1JNSi-T8/view"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mJaNluPABdEwXLZ351H3x0tAF5sWWnMblQtCZeVCr3c/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{4E0CF603-B0B5-4BDF-B924-21450B121F7F}</a:tableStyleId>
              </a:tblPr>
              <a:tblGrid>
                <a:gridCol w="1268650"/>
                <a:gridCol w="3930825"/>
                <a:gridCol w="3854550"/>
              </a:tblGrid>
              <a:tr h="269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5: Maps as Arguments</a:t>
                      </a:r>
                      <a:endParaRPr b="1" sz="1300">
                        <a:latin typeface="Inter"/>
                        <a:ea typeface="Inter"/>
                        <a:cs typeface="Inter"/>
                        <a:sym typeface="Inter"/>
                      </a:endParaRPr>
                    </a:p>
                  </a:txBody>
                  <a:tcPr marT="91425" marB="91425" marR="91425" marL="91425"/>
                </a:tc>
                <a:tc hMerge="1"/>
              </a:tr>
              <a:tr h="3945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maps shape the way we understand the world?</a:t>
                      </a:r>
                      <a:endParaRPr sz="1200">
                        <a:solidFill>
                          <a:schemeClr val="dk1"/>
                        </a:solidFill>
                        <a:latin typeface="Inter"/>
                        <a:ea typeface="Inter"/>
                        <a:cs typeface="Inter"/>
                        <a:sym typeface="Inter"/>
                      </a:endParaRPr>
                    </a:p>
                  </a:txBody>
                  <a:tcPr marT="91425" marB="91425" marR="91425" marL="91425"/>
                </a:tc>
                <a:tc hMerge="1"/>
              </a:tr>
              <a:tr h="3945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Quantitative Analysis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Perspective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475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Maps as Arguments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Maps as Arguments Gallery Walk</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3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Geography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475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22900">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In order to set some simple spatial foundations for the course, students will </a:t>
                      </a:r>
                      <a:r>
                        <a:rPr lang="en" sz="1200">
                          <a:latin typeface="Inter"/>
                          <a:ea typeface="Inter"/>
                          <a:cs typeface="Inter"/>
                          <a:sym typeface="Inter"/>
                        </a:rPr>
                        <a:t>label</a:t>
                      </a:r>
                      <a:r>
                        <a:rPr lang="en" sz="1200">
                          <a:latin typeface="Inter"/>
                          <a:ea typeface="Inter"/>
                          <a:cs typeface="Inter"/>
                          <a:sym typeface="Inter"/>
                        </a:rPr>
                        <a:t> the 50 states on a U.S. map. Then, students will acknowledge racial makeup maps. Considering the importance of such a map, students will answer two reflection questions. Use pages 1-2 on the </a:t>
                      </a:r>
                      <a:r>
                        <a:rPr lang="en" sz="1200" u="sng">
                          <a:solidFill>
                            <a:schemeClr val="hlink"/>
                          </a:solidFill>
                          <a:latin typeface="Inter"/>
                          <a:ea typeface="Inter"/>
                          <a:cs typeface="Inter"/>
                          <a:sym typeface="Inter"/>
                          <a:hlinkClick r:id="rId11"/>
                        </a:rPr>
                        <a:t>Student Worksheet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97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the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Have students do their best to fill out the states and answer the two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Have students share out their 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50 states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Reflect on the racial makeup seen in the maps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our facts with peers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{4E0CF603-B0B5-4BDF-B924-21450B121F7F}</a:tableStyleId>
              </a:tblPr>
              <a:tblGrid>
                <a:gridCol w="1353725"/>
                <a:gridCol w="378985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Maps as Arguments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explore the idea that maps are arguments through a gallery walk that highlights six different maps. These maps come from different eras but all can demonstrate a particular argument. This activity is meant to be exploratory and thought-provoking without there needing to be a right answer. </a:t>
                      </a:r>
                      <a:r>
                        <a:rPr lang="en" sz="1200" u="sng">
                          <a:solidFill>
                            <a:schemeClr val="accent5"/>
                          </a:solidFill>
                          <a:latin typeface="Inter"/>
                          <a:ea typeface="Inter"/>
                          <a:cs typeface="Inter"/>
                          <a:sym typeface="Inter"/>
                          <a:hlinkClick r:id="rId4">
                            <a:extLst>
                              <a:ext uri="{A12FA001-AC4F-418D-AE19-62706E023703}">
                                <ahyp:hlinkClr val="tx"/>
                              </a:ext>
                            </a:extLst>
                          </a:hlinkClick>
                        </a:rPr>
                        <a:t>This video</a:t>
                      </a:r>
                      <a:r>
                        <a:rPr lang="en" sz="1200">
                          <a:solidFill>
                            <a:schemeClr val="dk1"/>
                          </a:solidFill>
                          <a:latin typeface="Inter"/>
                          <a:ea typeface="Inter"/>
                          <a:cs typeface="Inter"/>
                          <a:sym typeface="Inter"/>
                        </a:rPr>
                        <a:t> summarizes the gallery walk. Students will answer three questions per source found on page 3 of the student worksheet. Consider doing Source 1 together and then releasing students to complete the other sources on their own. It is recommended to post two or three copies of each gallery walk image around the room to ensure adequate student spacing at each source.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 </a:t>
                      </a:r>
                      <a:r>
                        <a:rPr lang="en" sz="1200">
                          <a:latin typeface="Inter"/>
                          <a:ea typeface="Inter"/>
                          <a:cs typeface="Inter"/>
                          <a:sym typeface="Inter"/>
                        </a:rPr>
                        <a:t>3</a:t>
                      </a:r>
                      <a:r>
                        <a:rPr lang="en" sz="1200">
                          <a:solidFill>
                            <a:srgbClr val="000000"/>
                          </a:solidFill>
                          <a:latin typeface="Inter"/>
                          <a:ea typeface="Inter"/>
                          <a:cs typeface="Inter"/>
                          <a:sym typeface="Inter"/>
                        </a:rPr>
                        <a:t> of printed handouts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Display </a:t>
                      </a:r>
                      <a:r>
                        <a:rPr lang="en" sz="1200" u="sng">
                          <a:solidFill>
                            <a:schemeClr val="hlink"/>
                          </a:solidFill>
                          <a:latin typeface="Inter"/>
                          <a:ea typeface="Inter"/>
                          <a:cs typeface="Inter"/>
                          <a:sym typeface="Inter"/>
                          <a:hlinkClick r:id="rId5"/>
                        </a:rPr>
                        <a:t>6 map sources</a:t>
                      </a:r>
                      <a:r>
                        <a:rPr lang="en" sz="1200">
                          <a:solidFill>
                            <a:srgbClr val="000000"/>
                          </a:solidFill>
                          <a:latin typeface="Inter"/>
                          <a:ea typeface="Inter"/>
                          <a:cs typeface="Inter"/>
                          <a:sym typeface="Inter"/>
                        </a:rPr>
                        <a:t> throughout the room</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Consider modeling the first source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Before beginning gallery walk, give students the opportunity to write their response to the 1st question on gallery walk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circulate, in groups, from source to source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behavioral expectations for this movement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 1 on gallery walk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Circulate from map to map, following behavioral expectations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graphic organizer for each map</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CFU questions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graphic organizer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read a source that highlights a controversy about maps in schools. They will engage in a 3, 2, 1 Reading approach where they note 3 details, make 2 connections, and write a 1 sentence summary. Consider reading the source together or allowing students to work in pairs.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4</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directions for the 3, 2, 1 Reading approach</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Consider whole class or partner approach</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Monitor progress and provide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source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Participate in 3, 2, 1 Reading approach</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{4E0CF603-B0B5-4BDF-B924-21450B121F7F}</a:tableStyleId>
              </a:tblPr>
              <a:tblGrid>
                <a:gridCol w="1346925"/>
                <a:gridCol w="3830225"/>
                <a:gridCol w="3876875"/>
              </a:tblGrid>
              <a:tr h="31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Maps as Arguments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639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completing the gallery walk and accompanying worksheet, students will then think about the idea that maps are arguments through their own perspective. While the historical thinking skill of evaluating perspective will be formally introduced in a later unit, this activity presents it briefly. Through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students will have the creative opportunity to design any map of their choosing. Teachers can provide more structure to this if desired, especially if there is an opportunity to learn more about the students through this map-making activity. The larger goal is that students can demonstrate their own map as an argument and then justify why that argument is worth making.</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54975">
                <a:tc vMerge="1"/>
                <a:tc>
                  <a:txBody>
                    <a:bodyPr/>
                    <a:lstStyle/>
                    <a:p>
                      <a:pPr indent="0" lvl="0" marL="45720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If helpful, display exemplar map to help students visualize expectations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focused work time for students to complete map</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 map making and rational writing as needed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Make a map about a topic of own choosing, being as detailed as possible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Write a rationale as to how the created map makes an argument and why that argument is worth making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184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(9–12):Chronological and Spatial Thinking 3</a:t>
                      </a:r>
                      <a:r>
                        <a:rPr lang="en" sz="1200">
                          <a:solidFill>
                            <a:schemeClr val="dk1"/>
                          </a:solidFill>
                          <a:latin typeface="Inter"/>
                          <a:ea typeface="Inter"/>
                          <a:cs typeface="Inter"/>
                          <a:sym typeface="Inter"/>
                        </a:rPr>
                        <a:t> - Students use a variety of maps and documents to interpret human movement, including major patterns of domestic and international migration, changing environmental preferences and settlement patterns, the frictions that develop between population groups, and the diffusion of ideas, technological innovations, and goods.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CCSS RH9-10.2: </a:t>
                      </a:r>
                      <a:r>
                        <a:rPr lang="en" sz="1200">
                          <a:solidFill>
                            <a:schemeClr val="dk1"/>
                          </a:solidFill>
                          <a:latin typeface="Inter"/>
                          <a:ea typeface="Inter"/>
                          <a:cs typeface="Inter"/>
                          <a:sym typeface="Inter"/>
                        </a:rPr>
                        <a:t>Determine the central ideas or information of a primary or secondary source; provide an accurate summary of how key events or ideas develop over the course of the text.</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Foundational Methods: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