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24.xml"/>
  <Override ContentType="application/vnd.openxmlformats-officedocument.presentationml.slideLayout+xml" PartName="/ppt/slideLayouts/slideLayout11.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25.xml"/>
  <Override ContentType="application/vnd.openxmlformats-officedocument.presentationml.slideLayout+xml" PartName="/ppt/slideLayouts/slideLayout17.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6.xml"/>
  <Override ContentType="application/vnd.openxmlformats-officedocument.presentationml.slideLayout+xml" PartName="/ppt/slideLayouts/slideLayout21.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3" r:id="rId5"/>
    <p:sldMasterId id="2147483674"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7744C6AA-A294-4D7A-9826-76D7CA0AA998}">
  <a:tblStyle styleId="{7744C6AA-A294-4D7A-9826-76D7CA0AA998}"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3.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4" name="Shape 144"/>
        <p:cNvGrpSpPr/>
        <p:nvPr/>
      </p:nvGrpSpPr>
      <p:grpSpPr>
        <a:xfrm>
          <a:off x="0" y="0"/>
          <a:ext cx="0" cy="0"/>
          <a:chOff x="0" y="0"/>
          <a:chExt cx="0" cy="0"/>
        </a:xfrm>
      </p:grpSpPr>
      <p:sp>
        <p:nvSpPr>
          <p:cNvPr id="145" name="Google Shape;145;g372df51e504_0_926: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6" name="Google Shape;146;g372df51e504_0_926: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1" name="Shape 151"/>
        <p:cNvGrpSpPr/>
        <p:nvPr/>
      </p:nvGrpSpPr>
      <p:grpSpPr>
        <a:xfrm>
          <a:off x="0" y="0"/>
          <a:ext cx="0" cy="0"/>
          <a:chOff x="0" y="0"/>
          <a:chExt cx="0" cy="0"/>
        </a:xfrm>
      </p:grpSpPr>
      <p:sp>
        <p:nvSpPr>
          <p:cNvPr id="152" name="Google Shape;152;g37308770cfb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53" name="Google Shape;153;g37308770cfb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8" name="Shape 158"/>
        <p:cNvGrpSpPr/>
        <p:nvPr/>
      </p:nvGrpSpPr>
      <p:grpSpPr>
        <a:xfrm>
          <a:off x="0" y="0"/>
          <a:ext cx="0" cy="0"/>
          <a:chOff x="0" y="0"/>
          <a:chExt cx="0" cy="0"/>
        </a:xfrm>
      </p:grpSpPr>
      <p:sp>
        <p:nvSpPr>
          <p:cNvPr id="159" name="Google Shape;159;g372df51e504_0_83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60" name="Google Shape;160;g372df51e504_0_83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_HEADER_1">
    <p:spTree>
      <p:nvGrpSpPr>
        <p:cNvPr id="57" name="Shape 57"/>
        <p:cNvGrpSpPr/>
        <p:nvPr/>
      </p:nvGrpSpPr>
      <p:grpSpPr>
        <a:xfrm>
          <a:off x="0" y="0"/>
          <a:ext cx="0" cy="0"/>
          <a:chOff x="0" y="0"/>
          <a:chExt cx="0" cy="0"/>
        </a:xfrm>
      </p:grpSpPr>
      <p:sp>
        <p:nvSpPr>
          <p:cNvPr id="58" name="Google Shape;58;p14"/>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9" name="Google Shape;59;p14"/>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12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12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1200"/>
              </a:spcBef>
              <a:spcAft>
                <a:spcPts val="120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63" name="Shape 63"/>
        <p:cNvGrpSpPr/>
        <p:nvPr/>
      </p:nvGrpSpPr>
      <p:grpSpPr>
        <a:xfrm>
          <a:off x="0" y="0"/>
          <a:ext cx="0" cy="0"/>
          <a:chOff x="0" y="0"/>
          <a:chExt cx="0" cy="0"/>
        </a:xfrm>
      </p:grpSpPr>
      <p:sp>
        <p:nvSpPr>
          <p:cNvPr id="64" name="Google Shape;64;p15"/>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rm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65" name="Google Shape;65;p15"/>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rm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1200"/>
              </a:spcBef>
              <a:spcAft>
                <a:spcPts val="120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7" name="Google Shape;67;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8" name="Google Shape;68;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75" name="Shape 75"/>
        <p:cNvGrpSpPr/>
        <p:nvPr/>
      </p:nvGrpSpPr>
      <p:grpSpPr>
        <a:xfrm>
          <a:off x="0" y="0"/>
          <a:ext cx="0" cy="0"/>
          <a:chOff x="0" y="0"/>
          <a:chExt cx="0" cy="0"/>
        </a:xfrm>
      </p:grpSpPr>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79" name="Shape 79"/>
        <p:cNvGrpSpPr/>
        <p:nvPr/>
      </p:nvGrpSpPr>
      <p:grpSpPr>
        <a:xfrm>
          <a:off x="0" y="0"/>
          <a:ext cx="0" cy="0"/>
          <a:chOff x="0" y="0"/>
          <a:chExt cx="0" cy="0"/>
        </a:xfrm>
      </p:grpSpPr>
      <p:sp>
        <p:nvSpPr>
          <p:cNvPr id="80" name="Google Shape;80;p18"/>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91" name="Shape 91"/>
        <p:cNvGrpSpPr/>
        <p:nvPr/>
      </p:nvGrpSpPr>
      <p:grpSpPr>
        <a:xfrm>
          <a:off x="0" y="0"/>
          <a:ext cx="0" cy="0"/>
          <a:chOff x="0" y="0"/>
          <a:chExt cx="0" cy="0"/>
        </a:xfrm>
      </p:grpSpPr>
      <p:sp>
        <p:nvSpPr>
          <p:cNvPr id="92" name="Google Shape;92;p20"/>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3" name="Google Shape;93;p20"/>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94" name="Google Shape;94;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5" name="Google Shape;95;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97" name="Shape 97"/>
        <p:cNvGrpSpPr/>
        <p:nvPr/>
      </p:nvGrpSpPr>
      <p:grpSpPr>
        <a:xfrm>
          <a:off x="0" y="0"/>
          <a:ext cx="0" cy="0"/>
          <a:chOff x="0" y="0"/>
          <a:chExt cx="0" cy="0"/>
        </a:xfrm>
      </p:grpSpPr>
      <p:sp>
        <p:nvSpPr>
          <p:cNvPr id="98" name="Google Shape;98;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9" name="Google Shape;99;p21"/>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0" name="Google Shape;100;p21"/>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1" name="Google Shape;101;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2" name="Google Shape;102;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3" name="Google Shape;103;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104" name="Shape 104"/>
        <p:cNvGrpSpPr/>
        <p:nvPr/>
      </p:nvGrpSpPr>
      <p:grpSpPr>
        <a:xfrm>
          <a:off x="0" y="0"/>
          <a:ext cx="0" cy="0"/>
          <a:chOff x="0" y="0"/>
          <a:chExt cx="0" cy="0"/>
        </a:xfrm>
      </p:grpSpPr>
      <p:sp>
        <p:nvSpPr>
          <p:cNvPr id="105" name="Google Shape;105;p22"/>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6" name="Google Shape;106;p22"/>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107" name="Google Shape;107;p22"/>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8" name="Google Shape;108;p22"/>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109" name="Google Shape;109;p22"/>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13" name="Shape 113"/>
        <p:cNvGrpSpPr/>
        <p:nvPr/>
      </p:nvGrpSpPr>
      <p:grpSpPr>
        <a:xfrm>
          <a:off x="0" y="0"/>
          <a:ext cx="0" cy="0"/>
          <a:chOff x="0" y="0"/>
          <a:chExt cx="0" cy="0"/>
        </a:xfrm>
      </p:grpSpPr>
      <p:sp>
        <p:nvSpPr>
          <p:cNvPr id="114" name="Google Shape;114;p23"/>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6" name="Google Shape;116;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7" name="Google Shape;117;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18" name="Shape 118"/>
        <p:cNvGrpSpPr/>
        <p:nvPr/>
      </p:nvGrpSpPr>
      <p:grpSpPr>
        <a:xfrm>
          <a:off x="0" y="0"/>
          <a:ext cx="0" cy="0"/>
          <a:chOff x="0" y="0"/>
          <a:chExt cx="0" cy="0"/>
        </a:xfrm>
      </p:grpSpPr>
      <p:sp>
        <p:nvSpPr>
          <p:cNvPr id="119" name="Google Shape;119;p24"/>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0" name="Google Shape;120;p24"/>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21" name="Google Shape;121;p24"/>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22" name="Google Shape;122;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25" name="Shape 125"/>
        <p:cNvGrpSpPr/>
        <p:nvPr/>
      </p:nvGrpSpPr>
      <p:grpSpPr>
        <a:xfrm>
          <a:off x="0" y="0"/>
          <a:ext cx="0" cy="0"/>
          <a:chOff x="0" y="0"/>
          <a:chExt cx="0" cy="0"/>
        </a:xfrm>
      </p:grpSpPr>
      <p:sp>
        <p:nvSpPr>
          <p:cNvPr id="126" name="Google Shape;126;p25"/>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7" name="Google Shape;127;p25"/>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28" name="Google Shape;128;p25"/>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32" name="Shape 132"/>
        <p:cNvGrpSpPr/>
        <p:nvPr/>
      </p:nvGrpSpPr>
      <p:grpSpPr>
        <a:xfrm>
          <a:off x="0" y="0"/>
          <a:ext cx="0" cy="0"/>
          <a:chOff x="0" y="0"/>
          <a:chExt cx="0" cy="0"/>
        </a:xfrm>
      </p:grpSpPr>
      <p:sp>
        <p:nvSpPr>
          <p:cNvPr id="133" name="Google Shape;133;p26"/>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34" name="Google Shape;134;p26"/>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35" name="Google Shape;135;p2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6" name="Google Shape;136;p2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7" name="Google Shape;137;p2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38" name="Shape 138"/>
        <p:cNvGrpSpPr/>
        <p:nvPr/>
      </p:nvGrpSpPr>
      <p:grpSpPr>
        <a:xfrm>
          <a:off x="0" y="0"/>
          <a:ext cx="0" cy="0"/>
          <a:chOff x="0" y="0"/>
          <a:chExt cx="0" cy="0"/>
        </a:xfrm>
      </p:grpSpPr>
      <p:sp>
        <p:nvSpPr>
          <p:cNvPr id="139" name="Google Shape;139;p27"/>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40" name="Google Shape;140;p27"/>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41" name="Google Shape;141;p2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42" name="Google Shape;142;p2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43" name="Google Shape;143;p2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5" Type="http://schemas.openxmlformats.org/officeDocument/2006/relationships/theme" Target="../theme/theme3.xml"/><Relationship Id="rId14" Type="http://schemas.openxmlformats.org/officeDocument/2006/relationships/slideLayout" Target="../slideLayouts/slideLayout1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5.xml"/><Relationship Id="rId10" Type="http://schemas.openxmlformats.org/officeDocument/2006/relationships/slideLayout" Target="../slideLayouts/slideLayout24.xml"/><Relationship Id="rId12" Type="http://schemas.openxmlformats.org/officeDocument/2006/relationships/theme" Target="../theme/theme2.xml"/><Relationship Id="rId1" Type="http://schemas.openxmlformats.org/officeDocument/2006/relationships/slideLayout" Target="../slideLayouts/slideLayout15.xml"/><Relationship Id="rId2" Type="http://schemas.openxmlformats.org/officeDocument/2006/relationships/slideLayout" Target="../slideLayouts/slideLayout16.xml"/><Relationship Id="rId3" Type="http://schemas.openxmlformats.org/officeDocument/2006/relationships/slideLayout" Target="../slideLayouts/slideLayout17.xml"/><Relationship Id="rId4" Type="http://schemas.openxmlformats.org/officeDocument/2006/relationships/slideLayout" Target="../slideLayouts/slideLayout18.xml"/><Relationship Id="rId9" Type="http://schemas.openxmlformats.org/officeDocument/2006/relationships/slideLayout" Target="../slideLayouts/slideLayout23.xml"/><Relationship Id="rId5" Type="http://schemas.openxmlformats.org/officeDocument/2006/relationships/slideLayout" Target="../slideLayouts/slideLayout19.xml"/><Relationship Id="rId6" Type="http://schemas.openxmlformats.org/officeDocument/2006/relationships/slideLayout" Target="../slideLayouts/slideLayout20.xml"/><Relationship Id="rId7" Type="http://schemas.openxmlformats.org/officeDocument/2006/relationships/slideLayout" Target="../slideLayouts/slideLayout21.xml"/><Relationship Id="rId8"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 id="2147483661" r:id="rId14"/>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9" name="Shape 69"/>
        <p:cNvGrpSpPr/>
        <p:nvPr/>
      </p:nvGrpSpPr>
      <p:grpSpPr>
        <a:xfrm>
          <a:off x="0" y="0"/>
          <a:ext cx="0" cy="0"/>
          <a:chOff x="0" y="0"/>
          <a:chExt cx="0" cy="0"/>
        </a:xfrm>
      </p:grpSpPr>
      <p:sp>
        <p:nvSpPr>
          <p:cNvPr id="70" name="Google Shape;70;p16"/>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1" name="Google Shape;71;p16"/>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3" name="Google Shape;73;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4" name="Google Shape;74;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7" name="Shape 147"/>
        <p:cNvGrpSpPr/>
        <p:nvPr/>
      </p:nvGrpSpPr>
      <p:grpSpPr>
        <a:xfrm>
          <a:off x="0" y="0"/>
          <a:ext cx="0" cy="0"/>
          <a:chOff x="0" y="0"/>
          <a:chExt cx="0" cy="0"/>
        </a:xfrm>
      </p:grpSpPr>
      <p:graphicFrame>
        <p:nvGraphicFramePr>
          <p:cNvPr id="148" name="Google Shape;148;p28"/>
          <p:cNvGraphicFramePr/>
          <p:nvPr/>
        </p:nvGraphicFramePr>
        <p:xfrm>
          <a:off x="0" y="0"/>
          <a:ext cx="3000000" cy="3000000"/>
        </p:xfrm>
        <a:graphic>
          <a:graphicData uri="http://schemas.openxmlformats.org/drawingml/2006/table">
            <a:tbl>
              <a:tblPr bandRow="1" firstRow="1">
                <a:noFill/>
                <a:tableStyleId>{7744C6AA-A294-4D7A-9826-76D7CA0AA998}</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Use in a Sentence</a:t>
                      </a:r>
                      <a:endParaRPr sz="13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  </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9" name="Google Shape;149;p28"/>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50" name="Google Shape;150;p28"/>
          <p:cNvSpPr txBox="1"/>
          <p:nvPr/>
        </p:nvSpPr>
        <p:spPr>
          <a:xfrm>
            <a:off x="1324050" y="45835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4" name="Shape 154"/>
        <p:cNvGrpSpPr/>
        <p:nvPr/>
      </p:nvGrpSpPr>
      <p:grpSpPr>
        <a:xfrm>
          <a:off x="0" y="0"/>
          <a:ext cx="0" cy="0"/>
          <a:chOff x="0" y="0"/>
          <a:chExt cx="0" cy="0"/>
        </a:xfrm>
      </p:grpSpPr>
      <p:graphicFrame>
        <p:nvGraphicFramePr>
          <p:cNvPr id="155" name="Google Shape;155;p29"/>
          <p:cNvGraphicFramePr/>
          <p:nvPr/>
        </p:nvGraphicFramePr>
        <p:xfrm>
          <a:off x="0" y="0"/>
          <a:ext cx="3000000" cy="3000000"/>
        </p:xfrm>
        <a:graphic>
          <a:graphicData uri="http://schemas.openxmlformats.org/drawingml/2006/table">
            <a:tbl>
              <a:tblPr bandRow="1" firstRow="1">
                <a:noFill/>
                <a:tableStyleId>{7744C6AA-A294-4D7A-9826-76D7CA0AA998}</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having a strong influence, control, or authority over others or something. It implies a position of power, superiority, or prevalence</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Use in a Sentence</a:t>
                      </a:r>
                      <a:endParaRPr sz="13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  </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56" name="Google Shape;156;p29"/>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Dominant</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57" name="Google Shape;157;p29"/>
          <p:cNvSpPr txBox="1"/>
          <p:nvPr/>
        </p:nvSpPr>
        <p:spPr>
          <a:xfrm>
            <a:off x="1324050" y="45835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1" name="Shape 161"/>
        <p:cNvGrpSpPr/>
        <p:nvPr/>
      </p:nvGrpSpPr>
      <p:grpSpPr>
        <a:xfrm>
          <a:off x="0" y="0"/>
          <a:ext cx="0" cy="0"/>
          <a:chOff x="0" y="0"/>
          <a:chExt cx="0" cy="0"/>
        </a:xfrm>
      </p:grpSpPr>
      <p:sp>
        <p:nvSpPr>
          <p:cNvPr id="162" name="Google Shape;162;p30"/>
          <p:cNvSpPr/>
          <p:nvPr/>
        </p:nvSpPr>
        <p:spPr>
          <a:xfrm>
            <a:off x="4686300" y="133650"/>
            <a:ext cx="4247400" cy="3630000"/>
          </a:xfrm>
          <a:prstGeom prst="wedgeRoundRectCallout">
            <a:avLst>
              <a:gd fmla="val 14882" name="adj1"/>
              <a:gd fmla="val 58248" name="adj2"/>
              <a:gd fmla="val 0" name="adj3"/>
            </a:avLst>
          </a:prstGeom>
          <a:solidFill>
            <a:srgbClr val="38E0A3"/>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lnSpc>
                <a:spcPct val="100000"/>
              </a:lnSpc>
              <a:spcBef>
                <a:spcPts val="0"/>
              </a:spcBef>
              <a:spcAft>
                <a:spcPts val="0"/>
              </a:spcAft>
              <a:buClr>
                <a:schemeClr val="dk1"/>
              </a:buClr>
              <a:buSzPts val="1100"/>
              <a:buFont typeface="Arial"/>
              <a:buNone/>
            </a:pPr>
            <a:r>
              <a:rPr b="1" lang="en">
                <a:solidFill>
                  <a:schemeClr val="dk1"/>
                </a:solidFill>
                <a:latin typeface="Inter"/>
                <a:ea typeface="Inter"/>
                <a:cs typeface="Inter"/>
                <a:sym typeface="Inter"/>
              </a:rPr>
              <a:t>Origin narratives form the vital core of a people’s unifying identity and of values that guide them. In the United States, the founding and development of the Anglo-American settler state involves a narrative about Puritan settlers who had a covenant with God to take the land. That part of the origin story is supported and reinforced by the Columbus myth and the “Doctrine of Discovery.” According to a series of late-fifteenth-century papal bulls, European nations acquired title to the lands they “discovered” and the Indigenous inhabitants lost their natural right to that land after Europeans arrived and claimed it.</a:t>
            </a:r>
            <a:endParaRPr b="1">
              <a:solidFill>
                <a:schemeClr val="dk1"/>
              </a:solidFill>
              <a:latin typeface="Inter"/>
              <a:ea typeface="Inter"/>
              <a:cs typeface="Inter"/>
              <a:sym typeface="Inter"/>
            </a:endParaRPr>
          </a:p>
        </p:txBody>
      </p:sp>
      <p:sp>
        <p:nvSpPr>
          <p:cNvPr id="163" name="Google Shape;163;p30"/>
          <p:cNvSpPr txBox="1"/>
          <p:nvPr/>
        </p:nvSpPr>
        <p:spPr>
          <a:xfrm>
            <a:off x="92100" y="52950"/>
            <a:ext cx="4515000" cy="3428400"/>
          </a:xfrm>
          <a:prstGeom prst="rect">
            <a:avLst/>
          </a:prstGeom>
          <a:noFill/>
          <a:ln>
            <a:noFill/>
          </a:ln>
        </p:spPr>
        <p:txBody>
          <a:bodyPr anchorCtr="0" anchor="t" bIns="34275" lIns="68575" spcFirstLastPara="1" rIns="68575" wrap="square" tIns="34275">
            <a:noAutofit/>
          </a:bodyPr>
          <a:lstStyle/>
          <a:p>
            <a:pPr indent="0" lvl="0" marL="0" rtl="0" algn="l">
              <a:lnSpc>
                <a:spcPct val="100000"/>
              </a:lnSpc>
              <a:spcBef>
                <a:spcPts val="0"/>
              </a:spcBef>
              <a:spcAft>
                <a:spcPts val="0"/>
              </a:spcAft>
              <a:buNone/>
            </a:pPr>
            <a:r>
              <a:rPr b="1" lang="en" sz="1500">
                <a:latin typeface="Inter"/>
                <a:ea typeface="Inter"/>
                <a:cs typeface="Inter"/>
                <a:sym typeface="Inter"/>
              </a:rPr>
              <a:t>QUOTE ANALYSIS:</a:t>
            </a:r>
            <a:endParaRPr b="1" sz="1500">
              <a:latin typeface="Inter"/>
              <a:ea typeface="Inter"/>
              <a:cs typeface="Inter"/>
              <a:sym typeface="Inter"/>
            </a:endParaRPr>
          </a:p>
          <a:p>
            <a:pPr indent="0" lvl="0" marL="0" rtl="0" algn="l">
              <a:lnSpc>
                <a:spcPct val="100000"/>
              </a:lnSpc>
              <a:spcBef>
                <a:spcPts val="0"/>
              </a:spcBef>
              <a:spcAft>
                <a:spcPts val="0"/>
              </a:spcAft>
              <a:buNone/>
            </a:pPr>
            <a:r>
              <a:rPr lang="en" sz="1500">
                <a:solidFill>
                  <a:schemeClr val="dk1"/>
                </a:solidFill>
                <a:latin typeface="Inter"/>
                <a:ea typeface="Inter"/>
                <a:cs typeface="Inter"/>
                <a:sym typeface="Inter"/>
              </a:rPr>
              <a:t>In 3-5 sentences, answer the following prompt.</a:t>
            </a:r>
            <a:endParaRPr b="1" sz="1500">
              <a:solidFill>
                <a:srgbClr val="000000"/>
              </a:solidFill>
              <a:latin typeface="Inter"/>
              <a:ea typeface="Inter"/>
              <a:cs typeface="Inter"/>
              <a:sym typeface="Inter"/>
            </a:endParaRPr>
          </a:p>
          <a:p>
            <a:pPr indent="0" lvl="0" marL="0" rtl="0" algn="l">
              <a:lnSpc>
                <a:spcPct val="100000"/>
              </a:lnSpc>
              <a:spcBef>
                <a:spcPts val="0"/>
              </a:spcBef>
              <a:spcAft>
                <a:spcPts val="0"/>
              </a:spcAft>
              <a:buNone/>
            </a:pPr>
            <a:r>
              <a:t/>
            </a:r>
            <a:endParaRPr sz="1500">
              <a:latin typeface="Inter"/>
              <a:ea typeface="Inter"/>
              <a:cs typeface="Inter"/>
              <a:sym typeface="Inter"/>
            </a:endParaRPr>
          </a:p>
          <a:p>
            <a:pPr indent="0" lvl="0" marL="0" rtl="0" algn="l">
              <a:lnSpc>
                <a:spcPct val="100000"/>
              </a:lnSpc>
              <a:spcBef>
                <a:spcPts val="0"/>
              </a:spcBef>
              <a:spcAft>
                <a:spcPts val="0"/>
              </a:spcAft>
              <a:buNone/>
            </a:pPr>
            <a:r>
              <a:rPr lang="en" sz="1500">
                <a:latin typeface="Inter"/>
                <a:ea typeface="Inter"/>
                <a:cs typeface="Inter"/>
                <a:sym typeface="Inter"/>
              </a:rPr>
              <a:t>The quote explains how U.S. origin stories often begin with European settlers, like the Puritans or Columbus, and are supported by ideas like the “Doctrine of Discovery.” Why might this version of the origin story be problematic?</a:t>
            </a:r>
            <a:endParaRPr sz="1500">
              <a:latin typeface="Inter"/>
              <a:ea typeface="Inter"/>
              <a:cs typeface="Inter"/>
              <a:sym typeface="Inter"/>
            </a:endParaRPr>
          </a:p>
          <a:p>
            <a:pPr indent="0" lvl="0" marL="0" rtl="0" algn="l">
              <a:lnSpc>
                <a:spcPct val="100000"/>
              </a:lnSpc>
              <a:spcBef>
                <a:spcPts val="0"/>
              </a:spcBef>
              <a:spcAft>
                <a:spcPts val="0"/>
              </a:spcAft>
              <a:buNone/>
            </a:pPr>
            <a:r>
              <a:t/>
            </a:r>
            <a:endParaRPr b="1" sz="1500">
              <a:solidFill>
                <a:srgbClr val="E95C3D"/>
              </a:solidFill>
              <a:latin typeface="Inter"/>
              <a:ea typeface="Inter"/>
              <a:cs typeface="Inter"/>
              <a:sym typeface="Inter"/>
            </a:endParaRPr>
          </a:p>
        </p:txBody>
      </p:sp>
      <p:sp>
        <p:nvSpPr>
          <p:cNvPr id="164" name="Google Shape;164;p30"/>
          <p:cNvSpPr txBox="1"/>
          <p:nvPr/>
        </p:nvSpPr>
        <p:spPr>
          <a:xfrm>
            <a:off x="4546400" y="4010025"/>
            <a:ext cx="4478700" cy="517200"/>
          </a:xfrm>
          <a:prstGeom prst="rect">
            <a:avLst/>
          </a:prstGeom>
          <a:noFill/>
          <a:ln>
            <a:noFill/>
          </a:ln>
        </p:spPr>
        <p:txBody>
          <a:bodyPr anchorCtr="0" anchor="t" bIns="91425" lIns="91425" spcFirstLastPara="1" rIns="91425" wrap="square" tIns="91425">
            <a:spAutoFit/>
          </a:bodyPr>
          <a:lstStyle/>
          <a:p>
            <a:pPr indent="0" lvl="0" marL="0" rtl="0" algn="l">
              <a:lnSpc>
                <a:spcPct val="90000"/>
              </a:lnSpc>
              <a:spcBef>
                <a:spcPts val="800"/>
              </a:spcBef>
              <a:spcAft>
                <a:spcPts val="0"/>
              </a:spcAft>
              <a:buNone/>
            </a:pPr>
            <a:r>
              <a:rPr lang="en" sz="1200">
                <a:solidFill>
                  <a:schemeClr val="dk1"/>
                </a:solidFill>
                <a:latin typeface="Inter"/>
                <a:ea typeface="Inter"/>
                <a:cs typeface="Inter"/>
                <a:sym typeface="Inter"/>
              </a:rPr>
              <a:t>Source: Roxanne Dunbar-Ortiz, </a:t>
            </a:r>
            <a:r>
              <a:rPr i="1" lang="en" sz="1200">
                <a:solidFill>
                  <a:schemeClr val="dk1"/>
                </a:solidFill>
                <a:latin typeface="Inter"/>
                <a:ea typeface="Inter"/>
                <a:cs typeface="Inter"/>
                <a:sym typeface="Inter"/>
              </a:rPr>
              <a:t>An Indigenous Peoples’ History of the United States</a:t>
            </a:r>
            <a:r>
              <a:rPr lang="en" sz="1200">
                <a:solidFill>
                  <a:schemeClr val="dk1"/>
                </a:solidFill>
                <a:latin typeface="Inter"/>
                <a:ea typeface="Inter"/>
                <a:cs typeface="Inter"/>
                <a:sym typeface="Inter"/>
              </a:rPr>
              <a:t>, 2014.</a:t>
            </a:r>
            <a:endParaRPr sz="1200"/>
          </a:p>
        </p:txBody>
      </p:sp>
      <p:sp>
        <p:nvSpPr>
          <p:cNvPr id="165" name="Google Shape;165;p30"/>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