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Lst>
  <p:sldSz cy="10058400" cx="7772400"/>
  <p:notesSz cx="6858000" cy="9144000"/>
  <p:embeddedFontLst>
    <p:embeddedFont>
      <p:font typeface="Halant"/>
      <p:regular r:id="rId20"/>
      <p:bold r:id="rId21"/>
    </p:embeddedFont>
    <p:embeddedFont>
      <p:font typeface="Inter"/>
      <p:regular r:id="rId22"/>
      <p:bold r:id="rId23"/>
      <p:italic r:id="rId24"/>
      <p:boldItalic r:id="rId25"/>
    </p:embeddedFont>
    <p:embeddedFont>
      <p:font typeface="Plus Jakarta Sans Medium"/>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C809C6D-B053-48B7-874B-AE1BCCE800F2}">
  <a:tblStyle styleId="{2C809C6D-B053-48B7-874B-AE1BCCE800F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alant-regular.fntdata"/><Relationship Id="rId22" Type="http://schemas.openxmlformats.org/officeDocument/2006/relationships/font" Target="fonts/Inter-regular.fntdata"/><Relationship Id="rId21" Type="http://schemas.openxmlformats.org/officeDocument/2006/relationships/font" Target="fonts/Halant-bold.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regular.fntdata"/><Relationship Id="rId25" Type="http://schemas.openxmlformats.org/officeDocument/2006/relationships/font" Target="fonts/Inter-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72db6034bc_0_24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72db6034bc_0_2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731435fd38_0_4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3731435fd38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3731435fd38_0_6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3731435fd38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3731435fd38_0_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3731435fd38_0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72db6034bc_0_1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72db6034bc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72db6034bc_0_1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72db6034bc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72db6034bc_0_2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72db6034bc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72db6034bc_0_2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72db6034bc_0_2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72db6034bc_0_2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72db6034bc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731435fd3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3731435fd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731435fd38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731435fd38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3731435fd38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3" name="Google Shape;223;g3731435fd38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hyperlink" Target="https://www.stjo.org/native-american-culture/important-animals/buffalo-tatanka/#:~:text=T%C8%9Fat%C8%9F%C3%A1%C5%8Bka%20are%20respected%20as%20the,%E2%80%9Cbanquet%E2%80%9D%20for%20the%20people." TargetMode="External"/><Relationship Id="rId5" Type="http://schemas.openxmlformats.org/officeDocument/2006/relationships/hyperlink" Target="https://aktalakota.stjo.org/seven-sacred-rites/thapa-wankayeyapi-the-throwing-of-the-ball/#:~:text=Seven%20Sacred%20Rites,-Keeping%20of%20the&amp;text=The%20original%20ball%20was%20made,people%20receive%20or%20catch%20it." TargetMode="External"/><Relationship Id="rId6"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hyperlink" Target="https://smarthistory.org/mexico-diego-rivera-murals-national-palace/" TargetMode="External"/><Relationship Id="rId5"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hyperlink" Target="https://www.youtube.com/watch?v=m8bDCaPhOek" TargetMode="External"/><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hyperlink" Target="https://www.metmuseum.org/perspectives/sahel-sunjata-stories-songs" TargetMode="External"/><Relationship Id="rId5"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hyperlink" Target="https://www.jpl.nasa.gov/edu/resources/video/nasas-earth-minute-sea-level-rise/" TargetMode="External"/><Relationship Id="rId5"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hyperlink" Target="https://www.stjo.org/native-american-culture/important-animals/buffalo-tatanka/#:~:text=T%C8%9Fat%C8%9F%C3%A1%C5%8Bka%20are%20respected%20as%20the,%E2%80%9Cbanquet%E2%80%9D%20for%20the%20people." TargetMode="External"/><Relationship Id="rId5" Type="http://schemas.openxmlformats.org/officeDocument/2006/relationships/hyperlink" Target="https://aktalakota.stjo.org/seven-sacred-rites/thapa-wankayeyapi-the-throwing-of-the-ball/#:~:text=Seven%20Sacred%20Rites,-Keeping%20of%20the&amp;text=The%20original%20ball%20was%20made,people%20receive%20or%20catch%20it." TargetMode="External"/><Relationship Id="rId6"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hyperlink" Target="https://smarthistory.org/mexico-diego-rivera-murals-national-palace/" TargetMode="External"/><Relationship Id="rId5"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hyperlink" Target="https://www.youtube.com/watch?v=m8bDCaPhOek" TargetMode="External"/><Relationship Id="rId5"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hyperlink" Target="https://www.metmuseum.org/perspectives/sahel-sunjata-stories-songs" TargetMode="External"/><Relationship Id="rId5"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hyperlink" Target="https://www.jpl.nasa.gov/edu/resources/video/nasas-earth-minute-sea-level-rise/"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867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Ways of Knowing</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944088"/>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104" name="Google Shape;104;p25"/>
          <p:cNvSpPr txBox="1"/>
          <p:nvPr/>
        </p:nvSpPr>
        <p:spPr>
          <a:xfrm>
            <a:off x="471900" y="1735650"/>
            <a:ext cx="6828600" cy="1114200"/>
          </a:xfrm>
          <a:prstGeom prst="rect">
            <a:avLst/>
          </a:prstGeom>
          <a:noFill/>
          <a:ln cap="flat" cmpd="sng" w="9525">
            <a:solidFill>
              <a:srgbClr val="E95C3D"/>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In your own words, define “Way of Knowing” (Slide 2)</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pic>
        <p:nvPicPr>
          <p:cNvPr id="105" name="Google Shape;105;p25"/>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06" name="Google Shape;106;p25"/>
          <p:cNvSpPr txBox="1"/>
          <p:nvPr/>
        </p:nvSpPr>
        <p:spPr>
          <a:xfrm>
            <a:off x="471900" y="3174950"/>
            <a:ext cx="6828600" cy="2575500"/>
          </a:xfrm>
          <a:prstGeom prst="rect">
            <a:avLst/>
          </a:prstGeom>
          <a:noFill/>
          <a:ln cap="flat" cmpd="sng" w="9525">
            <a:solidFill>
              <a:srgbClr val="38E0A4"/>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What are the 5 types of “Way of Knowing”? Provide examples for each. </a:t>
            </a:r>
            <a:r>
              <a:rPr b="1" lang="en" sz="1100">
                <a:solidFill>
                  <a:schemeClr val="dk1"/>
                </a:solidFill>
                <a:latin typeface="Inter"/>
                <a:ea typeface="Inter"/>
                <a:cs typeface="Inter"/>
                <a:sym typeface="Inter"/>
              </a:rPr>
              <a:t>(Slide 2)</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07" name="Google Shape;107;p25"/>
          <p:cNvSpPr txBox="1"/>
          <p:nvPr/>
        </p:nvSpPr>
        <p:spPr>
          <a:xfrm>
            <a:off x="471900" y="6075550"/>
            <a:ext cx="6828600" cy="2008800"/>
          </a:xfrm>
          <a:prstGeom prst="rect">
            <a:avLst/>
          </a:prstGeom>
          <a:noFill/>
          <a:ln cap="flat" cmpd="sng" w="9525">
            <a:solidFill>
              <a:srgbClr val="3C78D8"/>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What are the 4 types of mediums? Provide examples for each. (Slide 3)</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08" name="Google Shape;108;p25"/>
          <p:cNvSpPr txBox="1"/>
          <p:nvPr/>
        </p:nvSpPr>
        <p:spPr>
          <a:xfrm>
            <a:off x="480525" y="1320363"/>
            <a:ext cx="7137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presentation, answer the </a:t>
            </a:r>
            <a:r>
              <a:rPr lang="en" sz="1200">
                <a:solidFill>
                  <a:schemeClr val="dk1"/>
                </a:solidFill>
                <a:latin typeface="Halant"/>
                <a:ea typeface="Halant"/>
                <a:cs typeface="Halant"/>
                <a:sym typeface="Halant"/>
              </a:rPr>
              <a:t>questions below.</a:t>
            </a:r>
            <a:endParaRPr b="1" sz="1200">
              <a:solidFill>
                <a:srgbClr val="E95C3D"/>
              </a:solidFill>
              <a:latin typeface="Inter"/>
              <a:ea typeface="Inter"/>
              <a:cs typeface="Inter"/>
              <a:sym typeface="Inter"/>
            </a:endParaRPr>
          </a:p>
        </p:txBody>
      </p:sp>
      <p:sp>
        <p:nvSpPr>
          <p:cNvPr id="109" name="Google Shape;109;p25"/>
          <p:cNvSpPr txBox="1"/>
          <p:nvPr/>
        </p:nvSpPr>
        <p:spPr>
          <a:xfrm>
            <a:off x="480525" y="8409450"/>
            <a:ext cx="6828600" cy="867900"/>
          </a:xfrm>
          <a:prstGeom prst="rect">
            <a:avLst/>
          </a:prstGeom>
          <a:noFill/>
          <a:ln cap="flat" cmpd="sng" w="9525">
            <a:solidFill>
              <a:schemeClr val="accent4"/>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Say-it-in-Six → How do we know what we know?</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1" name="Shape 241"/>
        <p:cNvGrpSpPr/>
        <p:nvPr/>
      </p:nvGrpSpPr>
      <p:grpSpPr>
        <a:xfrm>
          <a:off x="0" y="0"/>
          <a:ext cx="0" cy="0"/>
          <a:chOff x="0" y="0"/>
          <a:chExt cx="0" cy="0"/>
        </a:xfrm>
      </p:grpSpPr>
      <p:sp>
        <p:nvSpPr>
          <p:cNvPr id="242" name="Google Shape;242;p34"/>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Perspective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Way of Knowing (Exemplar)</a:t>
            </a:r>
            <a:endParaRPr sz="1500">
              <a:solidFill>
                <a:schemeClr val="dk1"/>
              </a:solidFill>
              <a:latin typeface="Halant"/>
              <a:ea typeface="Halant"/>
              <a:cs typeface="Halant"/>
              <a:sym typeface="Halant"/>
            </a:endParaRPr>
          </a:p>
        </p:txBody>
      </p:sp>
      <p:pic>
        <p:nvPicPr>
          <p:cNvPr id="243" name="Google Shape;243;p34"/>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244" name="Google Shape;244;p34"/>
          <p:cNvSpPr txBox="1"/>
          <p:nvPr/>
        </p:nvSpPr>
        <p:spPr>
          <a:xfrm>
            <a:off x="313025" y="834988"/>
            <a:ext cx="6813600" cy="11082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3: Lakota Buffalo Ceremony</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Using the two websites below, read about the Lakota Buffalo Ceremony. </a:t>
            </a:r>
            <a:r>
              <a:rPr lang="en" sz="1200">
                <a:latin typeface="Inter"/>
                <a:ea typeface="Inter"/>
                <a:cs typeface="Inter"/>
                <a:sym typeface="Inter"/>
              </a:rPr>
              <a:t>Then answer the questions.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Site 1</a:t>
            </a:r>
            <a:r>
              <a:rPr lang="en" sz="1200">
                <a:latin typeface="Inter"/>
                <a:ea typeface="Inter"/>
                <a:cs typeface="Inter"/>
                <a:sym typeface="Inter"/>
              </a:rPr>
              <a:t> | </a:t>
            </a:r>
            <a:r>
              <a:rPr lang="en" sz="1200" u="sng">
                <a:solidFill>
                  <a:schemeClr val="hlink"/>
                </a:solidFill>
                <a:latin typeface="Inter"/>
                <a:ea typeface="Inter"/>
                <a:cs typeface="Inter"/>
                <a:sym typeface="Inter"/>
                <a:hlinkClick r:id="rId5"/>
              </a:rPr>
              <a:t>Site 2</a:t>
            </a:r>
            <a:endParaRPr sz="1200">
              <a:latin typeface="Inter"/>
              <a:ea typeface="Inter"/>
              <a:cs typeface="Inter"/>
              <a:sym typeface="Inter"/>
            </a:endParaRPr>
          </a:p>
        </p:txBody>
      </p:sp>
      <p:pic>
        <p:nvPicPr>
          <p:cNvPr id="245" name="Google Shape;245;p34"/>
          <p:cNvPicPr preferRelativeResize="0"/>
          <p:nvPr/>
        </p:nvPicPr>
        <p:blipFill>
          <a:blip r:embed="rId6">
            <a:alphaModFix/>
          </a:blip>
          <a:stretch>
            <a:fillRect/>
          </a:stretch>
        </p:blipFill>
        <p:spPr>
          <a:xfrm>
            <a:off x="407906" y="9627096"/>
            <a:ext cx="431174" cy="431174"/>
          </a:xfrm>
          <a:prstGeom prst="rect">
            <a:avLst/>
          </a:prstGeom>
          <a:noFill/>
          <a:ln>
            <a:noFill/>
          </a:ln>
        </p:spPr>
      </p:pic>
      <p:sp>
        <p:nvSpPr>
          <p:cNvPr id="246" name="Google Shape;246;p34"/>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7" name="Google Shape;247;p34"/>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8" name="Google Shape;248;p34"/>
          <p:cNvSpPr txBox="1"/>
          <p:nvPr/>
        </p:nvSpPr>
        <p:spPr>
          <a:xfrm>
            <a:off x="288875" y="1897625"/>
            <a:ext cx="6861900" cy="14073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“Way of Knowing”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Oral</a:t>
            </a:r>
            <a:r>
              <a:rPr b="1" lang="en">
                <a:solidFill>
                  <a:srgbClr val="000000"/>
                </a:solidFill>
                <a:latin typeface="Inter"/>
                <a:ea typeface="Inter"/>
                <a:cs typeface="Inter"/>
                <a:sym typeface="Inter"/>
              </a:rPr>
              <a:t> 	⬜ </a:t>
            </a:r>
            <a:r>
              <a:rPr b="1" lang="en">
                <a:latin typeface="Inter"/>
                <a:ea typeface="Inter"/>
                <a:cs typeface="Inter"/>
                <a:sym typeface="Inter"/>
              </a:rPr>
              <a:t>Scientific Method        </a:t>
            </a:r>
            <a:r>
              <a:rPr b="1" lang="en">
                <a:solidFill>
                  <a:srgbClr val="000000"/>
                </a:solidFill>
                <a:latin typeface="Inter"/>
                <a:ea typeface="Inter"/>
                <a:cs typeface="Inter"/>
                <a:sym typeface="Inter"/>
              </a:rPr>
              <a:t> ⬜ </a:t>
            </a:r>
            <a:r>
              <a:rPr b="1" lang="en">
                <a:latin typeface="Inter"/>
                <a:ea typeface="Inter"/>
                <a:cs typeface="Inter"/>
                <a:sym typeface="Inter"/>
              </a:rPr>
              <a:t>Spiritual Insight          </a:t>
            </a:r>
            <a:endParaRPr b="1">
              <a:latin typeface="Inter"/>
              <a:ea typeface="Inter"/>
              <a:cs typeface="Inter"/>
              <a:sym typeface="Inter"/>
            </a:endParaRPr>
          </a:p>
          <a:p>
            <a:pPr indent="0" lvl="0" marL="0" rtl="0" algn="ctr">
              <a:spcBef>
                <a:spcPts val="1000"/>
              </a:spcBef>
              <a:spcAft>
                <a:spcPts val="0"/>
              </a:spcAft>
              <a:buNone/>
            </a:pPr>
            <a:r>
              <a:rPr b="1" lang="en">
                <a:latin typeface="Inter"/>
                <a:ea typeface="Inter"/>
                <a:cs typeface="Inter"/>
                <a:sym typeface="Inter"/>
              </a:rPr>
              <a:t>  </a:t>
            </a:r>
            <a:r>
              <a:rPr b="1" lang="en">
                <a:solidFill>
                  <a:schemeClr val="dk1"/>
                </a:solidFill>
                <a:latin typeface="Inter"/>
                <a:ea typeface="Inter"/>
                <a:cs typeface="Inter"/>
                <a:sym typeface="Inter"/>
              </a:rPr>
              <a:t>⬜ Art Expression		⬜ Ancestral Knowledge</a:t>
            </a:r>
            <a:endParaRPr b="1">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249" name="Google Shape;249;p34"/>
          <p:cNvSpPr/>
          <p:nvPr/>
        </p:nvSpPr>
        <p:spPr>
          <a:xfrm>
            <a:off x="1397875" y="198215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0" name="Google Shape;250;p34"/>
          <p:cNvSpPr txBox="1"/>
          <p:nvPr/>
        </p:nvSpPr>
        <p:spPr>
          <a:xfrm>
            <a:off x="438225" y="3327038"/>
            <a:ext cx="6861900" cy="204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medium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Visual</a:t>
            </a:r>
            <a:r>
              <a:rPr b="1" lang="en">
                <a:solidFill>
                  <a:srgbClr val="000000"/>
                </a:solidFill>
                <a:latin typeface="Inter"/>
                <a:ea typeface="Inter"/>
                <a:cs typeface="Inter"/>
                <a:sym typeface="Inter"/>
              </a:rPr>
              <a:t>	     ⬜</a:t>
            </a:r>
            <a:r>
              <a:rPr b="1" lang="en">
                <a:latin typeface="Inter"/>
                <a:ea typeface="Inter"/>
                <a:cs typeface="Inter"/>
                <a:sym typeface="Inter"/>
              </a:rPr>
              <a:t>Written       </a:t>
            </a:r>
            <a:r>
              <a:rPr b="1" lang="en">
                <a:solidFill>
                  <a:srgbClr val="000000"/>
                </a:solidFill>
                <a:latin typeface="Inter"/>
                <a:ea typeface="Inter"/>
                <a:cs typeface="Inter"/>
                <a:sym typeface="Inter"/>
              </a:rPr>
              <a:t> ⬜ </a:t>
            </a:r>
            <a:r>
              <a:rPr b="1" lang="en">
                <a:latin typeface="Inter"/>
                <a:ea typeface="Inter"/>
                <a:cs typeface="Inter"/>
                <a:sym typeface="Inter"/>
              </a:rPr>
              <a:t>Oral         </a:t>
            </a:r>
            <a:r>
              <a:rPr b="1" lang="en">
                <a:solidFill>
                  <a:schemeClr val="dk1"/>
                </a:solidFill>
                <a:latin typeface="Inter"/>
                <a:ea typeface="Inter"/>
                <a:cs typeface="Inter"/>
                <a:sym typeface="Inter"/>
              </a:rPr>
              <a:t>⬜ Performance Based</a:t>
            </a:r>
            <a:endParaRPr b="1">
              <a:solidFill>
                <a:schemeClr val="dk1"/>
              </a:solidFill>
              <a:latin typeface="Inter"/>
              <a:ea typeface="Inter"/>
              <a:cs typeface="Inter"/>
              <a:sym typeface="Inter"/>
            </a:endParaRPr>
          </a:p>
          <a:p>
            <a:pPr indent="0" lvl="0" marL="0" rtl="0" algn="ctr">
              <a:spcBef>
                <a:spcPts val="1000"/>
              </a:spcBef>
              <a:spcAft>
                <a:spcPts val="0"/>
              </a:spcAft>
              <a:buNone/>
            </a:pPr>
            <a:r>
              <a:t/>
            </a:r>
            <a:endParaRPr b="1">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3.    Explain your choices above.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way of knowing is spiritual insight because the ceremony teaches sacred truths through faith and ritual. The medium is performance-based because the meaning is shared through symbolic actions, like throwing the ball, not through writing or speech.</a:t>
            </a:r>
            <a:endParaRPr sz="1100">
              <a:solidFill>
                <a:schemeClr val="dk1"/>
              </a:solidFill>
            </a:endParaRPr>
          </a:p>
          <a:p>
            <a:pPr indent="0" lvl="0" marL="0" rtl="0" algn="l">
              <a:spcBef>
                <a:spcPts val="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251" name="Google Shape;251;p34"/>
          <p:cNvSpPr/>
          <p:nvPr/>
        </p:nvSpPr>
        <p:spPr>
          <a:xfrm>
            <a:off x="1397875" y="340520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252" name="Google Shape;252;p34"/>
          <p:cNvGraphicFramePr/>
          <p:nvPr/>
        </p:nvGraphicFramePr>
        <p:xfrm>
          <a:off x="351950" y="5401850"/>
          <a:ext cx="3000000" cy="3000000"/>
        </p:xfrm>
        <a:graphic>
          <a:graphicData uri="http://schemas.openxmlformats.org/drawingml/2006/table">
            <a:tbl>
              <a:tblPr>
                <a:noFill/>
                <a:tableStyleId>{2C809C6D-B053-48B7-874B-AE1BCCE800F2}</a:tableStyleId>
              </a:tblPr>
              <a:tblGrid>
                <a:gridCol w="2032425"/>
                <a:gridCol w="4703325"/>
              </a:tblGrid>
              <a:tr h="381000">
                <a:tc>
                  <a:txBody>
                    <a:bodyPr/>
                    <a:lstStyle/>
                    <a:p>
                      <a:pPr indent="0" lvl="0" marL="0" rtl="0" algn="l">
                        <a:spcBef>
                          <a:spcPts val="0"/>
                        </a:spcBef>
                        <a:spcAft>
                          <a:spcPts val="0"/>
                        </a:spcAft>
                        <a:buNone/>
                      </a:pPr>
                      <a:r>
                        <a:rPr lang="en" sz="1200">
                          <a:latin typeface="Inter"/>
                          <a:ea typeface="Inter"/>
                          <a:cs typeface="Inter"/>
                          <a:sym typeface="Inter"/>
                        </a:rPr>
                        <a:t>What kind of knowledge is being passed down?</a:t>
                      </a:r>
                      <a:endParaRPr sz="1200">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Spiritual and cultural knowledge about the Lakota people's connection to the Great Spirit, the four directions, and the importance of balance and purity in life.</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values or beliefs are shared?</a:t>
                      </a:r>
                      <a:endParaRPr sz="1200">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Beliefs in unity, spiritual connection, innocence, and the sacred presence of Wakáŋ Táŋka in all directions. The rite teaches harmony with the world and respect for tradition.</a:t>
                      </a:r>
                      <a:endParaRPr b="1" sz="1200">
                        <a:solidFill>
                          <a:srgbClr val="E95C3D"/>
                        </a:solidFill>
                        <a:latin typeface="Inter"/>
                        <a:ea typeface="Inter"/>
                        <a:cs typeface="Inter"/>
                        <a:sym typeface="Inter"/>
                      </a:endParaRPr>
                    </a:p>
                  </a:txBody>
                  <a:tcPr marT="91425" marB="91425" marR="91425" marL="91425"/>
                </a:tc>
              </a:tr>
              <a:tr h="100000">
                <a:tc>
                  <a:txBody>
                    <a:bodyPr/>
                    <a:lstStyle/>
                    <a:p>
                      <a:pPr indent="0" lvl="0" marL="0" rtl="0" algn="l">
                        <a:spcBef>
                          <a:spcPts val="0"/>
                        </a:spcBef>
                        <a:spcAft>
                          <a:spcPts val="0"/>
                        </a:spcAft>
                        <a:buNone/>
                      </a:pPr>
                      <a:r>
                        <a:rPr lang="en" sz="1200">
                          <a:latin typeface="Inter"/>
                          <a:ea typeface="Inter"/>
                          <a:cs typeface="Inter"/>
                          <a:sym typeface="Inter"/>
                        </a:rPr>
                        <a:t>How would you describe the perspective of the person or community sharing this knowledge?</a:t>
                      </a:r>
                      <a:endParaRPr sz="1200">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The perspective is rooted in Lakota tradition, viewing knowledge as spiritual, lived, and passed on through ceremony and experience rather than written text.</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biases might they have?</a:t>
                      </a:r>
                      <a:endParaRPr sz="1200">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The ceremony may be presented in an idealized way, focusing on sacred meaning and unity, and may not reflect differing views or historical disruptions to the tradition. It centers the Lakota worldview.</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53" name="Google Shape;253;p34"/>
          <p:cNvSpPr/>
          <p:nvPr/>
        </p:nvSpPr>
        <p:spPr>
          <a:xfrm>
            <a:off x="4454600" y="248307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54" name="Google Shape;254;p34"/>
          <p:cNvSpPr/>
          <p:nvPr/>
        </p:nvSpPr>
        <p:spPr>
          <a:xfrm>
            <a:off x="4574700" y="371007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8" name="Shape 258"/>
        <p:cNvGrpSpPr/>
        <p:nvPr/>
      </p:nvGrpSpPr>
      <p:grpSpPr>
        <a:xfrm>
          <a:off x="0" y="0"/>
          <a:ext cx="0" cy="0"/>
          <a:chOff x="0" y="0"/>
          <a:chExt cx="0" cy="0"/>
        </a:xfrm>
      </p:grpSpPr>
      <p:sp>
        <p:nvSpPr>
          <p:cNvPr id="259" name="Google Shape;259;p35"/>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Perspective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Way of Knowing (Exemplar)</a:t>
            </a:r>
            <a:endParaRPr sz="1500">
              <a:solidFill>
                <a:schemeClr val="dk1"/>
              </a:solidFill>
              <a:latin typeface="Halant"/>
              <a:ea typeface="Halant"/>
              <a:cs typeface="Halant"/>
              <a:sym typeface="Halant"/>
            </a:endParaRPr>
          </a:p>
        </p:txBody>
      </p:sp>
      <p:pic>
        <p:nvPicPr>
          <p:cNvPr id="260" name="Google Shape;260;p35"/>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261" name="Google Shape;261;p35"/>
          <p:cNvSpPr txBox="1"/>
          <p:nvPr/>
        </p:nvSpPr>
        <p:spPr>
          <a:xfrm>
            <a:off x="404725" y="837200"/>
            <a:ext cx="6813600" cy="7389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4: Diego Rivera’s Labor Mural</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hlink"/>
                </a:solidFill>
                <a:latin typeface="Inter"/>
                <a:ea typeface="Inter"/>
                <a:cs typeface="Inter"/>
                <a:sym typeface="Inter"/>
                <a:hlinkClick r:id="rId4"/>
              </a:rPr>
              <a:t>website</a:t>
            </a:r>
            <a:r>
              <a:rPr lang="en" sz="1200">
                <a:solidFill>
                  <a:schemeClr val="dk1"/>
                </a:solidFill>
                <a:latin typeface="Inter"/>
                <a:ea typeface="Inter"/>
                <a:cs typeface="Inter"/>
                <a:sym typeface="Inter"/>
              </a:rPr>
              <a:t>, view the first mural by Diego Rivera titled ““From the Conquest to 1930,”. </a:t>
            </a:r>
            <a:r>
              <a:rPr lang="en" sz="1200">
                <a:latin typeface="Inter"/>
                <a:ea typeface="Inter"/>
                <a:cs typeface="Inter"/>
                <a:sym typeface="Inter"/>
              </a:rPr>
              <a:t>Then answer the questions below.</a:t>
            </a:r>
            <a:endParaRPr sz="1200">
              <a:latin typeface="Inter"/>
              <a:ea typeface="Inter"/>
              <a:cs typeface="Inter"/>
              <a:sym typeface="Inter"/>
            </a:endParaRPr>
          </a:p>
        </p:txBody>
      </p:sp>
      <p:pic>
        <p:nvPicPr>
          <p:cNvPr id="262" name="Google Shape;262;p35"/>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263" name="Google Shape;263;p35"/>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4" name="Google Shape;264;p35"/>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65" name="Google Shape;265;p35"/>
          <p:cNvSpPr txBox="1"/>
          <p:nvPr/>
        </p:nvSpPr>
        <p:spPr>
          <a:xfrm>
            <a:off x="380575" y="1676375"/>
            <a:ext cx="6861900" cy="14073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“Way of Knowing”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Oral</a:t>
            </a:r>
            <a:r>
              <a:rPr b="1" lang="en">
                <a:solidFill>
                  <a:srgbClr val="000000"/>
                </a:solidFill>
                <a:latin typeface="Inter"/>
                <a:ea typeface="Inter"/>
                <a:cs typeface="Inter"/>
                <a:sym typeface="Inter"/>
              </a:rPr>
              <a:t> 	⬜ </a:t>
            </a:r>
            <a:r>
              <a:rPr b="1" lang="en">
                <a:latin typeface="Inter"/>
                <a:ea typeface="Inter"/>
                <a:cs typeface="Inter"/>
                <a:sym typeface="Inter"/>
              </a:rPr>
              <a:t>Scientific Method        </a:t>
            </a:r>
            <a:r>
              <a:rPr b="1" lang="en">
                <a:solidFill>
                  <a:srgbClr val="000000"/>
                </a:solidFill>
                <a:latin typeface="Inter"/>
                <a:ea typeface="Inter"/>
                <a:cs typeface="Inter"/>
                <a:sym typeface="Inter"/>
              </a:rPr>
              <a:t> ⬜ </a:t>
            </a:r>
            <a:r>
              <a:rPr b="1" lang="en">
                <a:latin typeface="Inter"/>
                <a:ea typeface="Inter"/>
                <a:cs typeface="Inter"/>
                <a:sym typeface="Inter"/>
              </a:rPr>
              <a:t>Spiritual Insight          </a:t>
            </a:r>
            <a:endParaRPr b="1">
              <a:latin typeface="Inter"/>
              <a:ea typeface="Inter"/>
              <a:cs typeface="Inter"/>
              <a:sym typeface="Inter"/>
            </a:endParaRPr>
          </a:p>
          <a:p>
            <a:pPr indent="0" lvl="0" marL="0" rtl="0" algn="ctr">
              <a:spcBef>
                <a:spcPts val="1000"/>
              </a:spcBef>
              <a:spcAft>
                <a:spcPts val="0"/>
              </a:spcAft>
              <a:buNone/>
            </a:pPr>
            <a:r>
              <a:rPr b="1" lang="en">
                <a:latin typeface="Inter"/>
                <a:ea typeface="Inter"/>
                <a:cs typeface="Inter"/>
                <a:sym typeface="Inter"/>
              </a:rPr>
              <a:t>  </a:t>
            </a:r>
            <a:r>
              <a:rPr b="1" lang="en">
                <a:solidFill>
                  <a:schemeClr val="dk1"/>
                </a:solidFill>
                <a:latin typeface="Inter"/>
                <a:ea typeface="Inter"/>
                <a:cs typeface="Inter"/>
                <a:sym typeface="Inter"/>
              </a:rPr>
              <a:t>⬜ Art Expression		⬜ Ancestral Knowledge</a:t>
            </a:r>
            <a:endParaRPr b="1">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266" name="Google Shape;266;p35"/>
          <p:cNvSpPr/>
          <p:nvPr/>
        </p:nvSpPr>
        <p:spPr>
          <a:xfrm>
            <a:off x="1489575" y="176090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67" name="Google Shape;267;p35"/>
          <p:cNvSpPr txBox="1"/>
          <p:nvPr/>
        </p:nvSpPr>
        <p:spPr>
          <a:xfrm>
            <a:off x="529925" y="3105788"/>
            <a:ext cx="6861900" cy="204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medium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Visual</a:t>
            </a:r>
            <a:r>
              <a:rPr b="1" lang="en">
                <a:solidFill>
                  <a:srgbClr val="000000"/>
                </a:solidFill>
                <a:latin typeface="Inter"/>
                <a:ea typeface="Inter"/>
                <a:cs typeface="Inter"/>
                <a:sym typeface="Inter"/>
              </a:rPr>
              <a:t>	     ⬜</a:t>
            </a:r>
            <a:r>
              <a:rPr b="1" lang="en">
                <a:latin typeface="Inter"/>
                <a:ea typeface="Inter"/>
                <a:cs typeface="Inter"/>
                <a:sym typeface="Inter"/>
              </a:rPr>
              <a:t>Written       </a:t>
            </a:r>
            <a:r>
              <a:rPr b="1" lang="en">
                <a:solidFill>
                  <a:srgbClr val="000000"/>
                </a:solidFill>
                <a:latin typeface="Inter"/>
                <a:ea typeface="Inter"/>
                <a:cs typeface="Inter"/>
                <a:sym typeface="Inter"/>
              </a:rPr>
              <a:t> ⬜ </a:t>
            </a:r>
            <a:r>
              <a:rPr b="1" lang="en">
                <a:latin typeface="Inter"/>
                <a:ea typeface="Inter"/>
                <a:cs typeface="Inter"/>
                <a:sym typeface="Inter"/>
              </a:rPr>
              <a:t>Oral         </a:t>
            </a:r>
            <a:r>
              <a:rPr b="1" lang="en">
                <a:solidFill>
                  <a:schemeClr val="dk1"/>
                </a:solidFill>
                <a:latin typeface="Inter"/>
                <a:ea typeface="Inter"/>
                <a:cs typeface="Inter"/>
                <a:sym typeface="Inter"/>
              </a:rPr>
              <a:t>⬜ Performance Based</a:t>
            </a:r>
            <a:endParaRPr b="1">
              <a:solidFill>
                <a:schemeClr val="dk1"/>
              </a:solidFill>
              <a:latin typeface="Inter"/>
              <a:ea typeface="Inter"/>
              <a:cs typeface="Inter"/>
              <a:sym typeface="Inter"/>
            </a:endParaRPr>
          </a:p>
          <a:p>
            <a:pPr indent="0" lvl="0" marL="0" rtl="0" algn="ctr">
              <a:spcBef>
                <a:spcPts val="1000"/>
              </a:spcBef>
              <a:spcAft>
                <a:spcPts val="0"/>
              </a:spcAft>
              <a:buNone/>
            </a:pPr>
            <a:r>
              <a:t/>
            </a:r>
            <a:endParaRPr b="1">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3.    Explain your choices above.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Rivera’s murals are a clear example of art as a way of knowing because they teach and persuade through imagery, not text or data. The visual medium fits because the murals rely on color, symbolism, and composition to tell stories and shape public memory.</a:t>
            </a:r>
            <a:endParaRPr b="1">
              <a:solidFill>
                <a:srgbClr val="E95C3D"/>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268" name="Google Shape;268;p35"/>
          <p:cNvSpPr/>
          <p:nvPr/>
        </p:nvSpPr>
        <p:spPr>
          <a:xfrm>
            <a:off x="1489575" y="318395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269" name="Google Shape;269;p35"/>
          <p:cNvGraphicFramePr/>
          <p:nvPr/>
        </p:nvGraphicFramePr>
        <p:xfrm>
          <a:off x="443650" y="5028200"/>
          <a:ext cx="3000000" cy="3000000"/>
        </p:xfrm>
        <a:graphic>
          <a:graphicData uri="http://schemas.openxmlformats.org/drawingml/2006/table">
            <a:tbl>
              <a:tblPr>
                <a:noFill/>
                <a:tableStyleId>{2C809C6D-B053-48B7-874B-AE1BCCE800F2}</a:tableStyleId>
              </a:tblPr>
              <a:tblGrid>
                <a:gridCol w="2032425"/>
                <a:gridCol w="4703325"/>
              </a:tblGrid>
              <a:tr h="381000">
                <a:tc>
                  <a:txBody>
                    <a:bodyPr/>
                    <a:lstStyle/>
                    <a:p>
                      <a:pPr indent="0" lvl="0" marL="0" rtl="0" algn="l">
                        <a:spcBef>
                          <a:spcPts val="0"/>
                        </a:spcBef>
                        <a:spcAft>
                          <a:spcPts val="0"/>
                        </a:spcAft>
                        <a:buNone/>
                      </a:pPr>
                      <a:r>
                        <a:rPr lang="en" sz="1200">
                          <a:latin typeface="Inter"/>
                          <a:ea typeface="Inter"/>
                          <a:cs typeface="Inter"/>
                          <a:sym typeface="Inter"/>
                        </a:rPr>
                        <a:t>What kind of knowledge is being passed down?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Diego Rivera’s murals share visual knowledge about Mexico’s history—from pre-Hispanic civilizations, through Spanish conquest, to the Mexican Revolution. They tell stories of class struggle, colonization, and national identity in a visual narrative format.</a:t>
                      </a:r>
                      <a:endParaRPr b="1" sz="1200">
                        <a:solidFill>
                          <a:srgbClr val="E95C3D"/>
                        </a:solidFill>
                        <a:latin typeface="Inter"/>
                        <a:ea typeface="Inter"/>
                        <a:cs typeface="Inter"/>
                        <a:sym typeface="Inter"/>
                      </a:endParaRPr>
                    </a:p>
                  </a:txBody>
                  <a:tcPr marT="91425" marB="91425" marR="91425" marL="91425"/>
                </a:tc>
              </a:tr>
              <a:tr h="363400">
                <a:tc>
                  <a:txBody>
                    <a:bodyPr/>
                    <a:lstStyle/>
                    <a:p>
                      <a:pPr indent="0" lvl="0" marL="0" rtl="0" algn="l">
                        <a:spcBef>
                          <a:spcPts val="0"/>
                        </a:spcBef>
                        <a:spcAft>
                          <a:spcPts val="0"/>
                        </a:spcAft>
                        <a:buNone/>
                      </a:pPr>
                      <a:r>
                        <a:rPr lang="en" sz="1200">
                          <a:latin typeface="Inter"/>
                          <a:ea typeface="Inter"/>
                          <a:cs typeface="Inter"/>
                          <a:sym typeface="Inter"/>
                        </a:rPr>
                        <a:t>What values or beliefs are shared?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murals emphasize values like social justice, anti-colonial resistance, pride in Indigenous heritage, and the importance of working-class struggle. They reflect Marxist ideals and promote the idea of unity among mestizo and Indigenous peoples.</a:t>
                      </a:r>
                      <a:endParaRPr b="1" sz="1200">
                        <a:solidFill>
                          <a:srgbClr val="E95C3D"/>
                        </a:solidFill>
                        <a:latin typeface="Inter"/>
                        <a:ea typeface="Inter"/>
                        <a:cs typeface="Inter"/>
                        <a:sym typeface="Inter"/>
                      </a:endParaRPr>
                    </a:p>
                  </a:txBody>
                  <a:tcPr marT="91425" marB="91425" marR="91425" marL="91425"/>
                </a:tc>
              </a:tr>
              <a:tr h="100000">
                <a:tc>
                  <a:txBody>
                    <a:bodyPr/>
                    <a:lstStyle/>
                    <a:p>
                      <a:pPr indent="0" lvl="0" marL="0" rtl="0" algn="l">
                        <a:spcBef>
                          <a:spcPts val="0"/>
                        </a:spcBef>
                        <a:spcAft>
                          <a:spcPts val="0"/>
                        </a:spcAft>
                        <a:buNone/>
                      </a:pPr>
                      <a:r>
                        <a:rPr lang="en" sz="1200">
                          <a:latin typeface="Inter"/>
                          <a:ea typeface="Inter"/>
                          <a:cs typeface="Inter"/>
                          <a:sym typeface="Inter"/>
                        </a:rPr>
                        <a:t>How would you describe the perspective of the person or community sharing this knowledge?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Rivera painted from a nationalist and socialist viewpoint aligned with post-revolutionary Mexico’s government ideology. He viewed Mexican history through the lens of class conflict, celebrating Indigenous resilience and criticizing colonial and capitalist oppression.</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biases might they have?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Rivera’s work can romanticize Indigenous culture while marginalizing contemporary Indigenous realities. The murals also foreground Marxist interpretations and working‑class heroism, possibly overlooking nuanced voices or alternative political viewpoints.</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70" name="Google Shape;270;p35"/>
          <p:cNvSpPr/>
          <p:nvPr/>
        </p:nvSpPr>
        <p:spPr>
          <a:xfrm>
            <a:off x="1686650" y="258482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1" name="Google Shape;271;p35"/>
          <p:cNvSpPr/>
          <p:nvPr/>
        </p:nvSpPr>
        <p:spPr>
          <a:xfrm>
            <a:off x="1264875" y="349060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5" name="Shape 275"/>
        <p:cNvGrpSpPr/>
        <p:nvPr/>
      </p:nvGrpSpPr>
      <p:grpSpPr>
        <a:xfrm>
          <a:off x="0" y="0"/>
          <a:ext cx="0" cy="0"/>
          <a:chOff x="0" y="0"/>
          <a:chExt cx="0" cy="0"/>
        </a:xfrm>
      </p:grpSpPr>
      <p:sp>
        <p:nvSpPr>
          <p:cNvPr id="276" name="Google Shape;276;p36"/>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Perspective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Way of Knowing (Exemplar)</a:t>
            </a:r>
            <a:endParaRPr sz="1500">
              <a:solidFill>
                <a:schemeClr val="dk1"/>
              </a:solidFill>
              <a:latin typeface="Halant"/>
              <a:ea typeface="Halant"/>
              <a:cs typeface="Halant"/>
              <a:sym typeface="Halant"/>
            </a:endParaRPr>
          </a:p>
        </p:txBody>
      </p:sp>
      <p:pic>
        <p:nvPicPr>
          <p:cNvPr id="277" name="Google Shape;277;p36"/>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278" name="Google Shape;278;p36"/>
          <p:cNvSpPr txBox="1"/>
          <p:nvPr/>
        </p:nvSpPr>
        <p:spPr>
          <a:xfrm>
            <a:off x="404725" y="786150"/>
            <a:ext cx="6813600" cy="7389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5: Polynesian Navigation by Stars and Swells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Watch this </a:t>
            </a:r>
            <a:r>
              <a:rPr lang="en" sz="1200" u="sng">
                <a:solidFill>
                  <a:schemeClr val="hlink"/>
                </a:solidFill>
                <a:latin typeface="Inter"/>
                <a:ea typeface="Inter"/>
                <a:cs typeface="Inter"/>
                <a:sym typeface="Inter"/>
                <a:hlinkClick r:id="rId4"/>
              </a:rPr>
              <a:t>video</a:t>
            </a:r>
            <a:r>
              <a:rPr lang="en" sz="1200">
                <a:solidFill>
                  <a:schemeClr val="dk1"/>
                </a:solidFill>
                <a:latin typeface="Inter"/>
                <a:ea typeface="Inter"/>
                <a:cs typeface="Inter"/>
                <a:sym typeface="Inter"/>
              </a:rPr>
              <a:t> about how Polynesian wayfinders navigated the Pacific Ocean. Then answer the questions below.</a:t>
            </a:r>
            <a:endParaRPr sz="1200">
              <a:solidFill>
                <a:schemeClr val="dk1"/>
              </a:solidFill>
              <a:latin typeface="Inter"/>
              <a:ea typeface="Inter"/>
              <a:cs typeface="Inter"/>
              <a:sym typeface="Inter"/>
            </a:endParaRPr>
          </a:p>
        </p:txBody>
      </p:sp>
      <p:pic>
        <p:nvPicPr>
          <p:cNvPr id="279" name="Google Shape;279;p36"/>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280" name="Google Shape;280;p36"/>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1" name="Google Shape;281;p36"/>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82" name="Google Shape;282;p36"/>
          <p:cNvSpPr txBox="1"/>
          <p:nvPr/>
        </p:nvSpPr>
        <p:spPr>
          <a:xfrm>
            <a:off x="380575" y="1625325"/>
            <a:ext cx="6861900" cy="14073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“Way of Knowing”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Oral</a:t>
            </a:r>
            <a:r>
              <a:rPr b="1" lang="en">
                <a:solidFill>
                  <a:srgbClr val="000000"/>
                </a:solidFill>
                <a:latin typeface="Inter"/>
                <a:ea typeface="Inter"/>
                <a:cs typeface="Inter"/>
                <a:sym typeface="Inter"/>
              </a:rPr>
              <a:t> 	⬜ </a:t>
            </a:r>
            <a:r>
              <a:rPr b="1" lang="en">
                <a:latin typeface="Inter"/>
                <a:ea typeface="Inter"/>
                <a:cs typeface="Inter"/>
                <a:sym typeface="Inter"/>
              </a:rPr>
              <a:t>Scientific Method        </a:t>
            </a:r>
            <a:r>
              <a:rPr b="1" lang="en">
                <a:solidFill>
                  <a:srgbClr val="000000"/>
                </a:solidFill>
                <a:latin typeface="Inter"/>
                <a:ea typeface="Inter"/>
                <a:cs typeface="Inter"/>
                <a:sym typeface="Inter"/>
              </a:rPr>
              <a:t> ⬜ </a:t>
            </a:r>
            <a:r>
              <a:rPr b="1" lang="en">
                <a:latin typeface="Inter"/>
                <a:ea typeface="Inter"/>
                <a:cs typeface="Inter"/>
                <a:sym typeface="Inter"/>
              </a:rPr>
              <a:t>Spiritual Insight          </a:t>
            </a:r>
            <a:endParaRPr b="1">
              <a:latin typeface="Inter"/>
              <a:ea typeface="Inter"/>
              <a:cs typeface="Inter"/>
              <a:sym typeface="Inter"/>
            </a:endParaRPr>
          </a:p>
          <a:p>
            <a:pPr indent="0" lvl="0" marL="0" rtl="0" algn="ctr">
              <a:spcBef>
                <a:spcPts val="1000"/>
              </a:spcBef>
              <a:spcAft>
                <a:spcPts val="0"/>
              </a:spcAft>
              <a:buNone/>
            </a:pPr>
            <a:r>
              <a:rPr b="1" lang="en">
                <a:latin typeface="Inter"/>
                <a:ea typeface="Inter"/>
                <a:cs typeface="Inter"/>
                <a:sym typeface="Inter"/>
              </a:rPr>
              <a:t>  </a:t>
            </a:r>
            <a:r>
              <a:rPr b="1" lang="en">
                <a:solidFill>
                  <a:schemeClr val="dk1"/>
                </a:solidFill>
                <a:latin typeface="Inter"/>
                <a:ea typeface="Inter"/>
                <a:cs typeface="Inter"/>
                <a:sym typeface="Inter"/>
              </a:rPr>
              <a:t>⬜ Art Expression		⬜ Ancestral Knowledge</a:t>
            </a:r>
            <a:endParaRPr b="1">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283" name="Google Shape;283;p36"/>
          <p:cNvSpPr/>
          <p:nvPr/>
        </p:nvSpPr>
        <p:spPr>
          <a:xfrm>
            <a:off x="1489575" y="170985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4" name="Google Shape;284;p36"/>
          <p:cNvSpPr txBox="1"/>
          <p:nvPr/>
        </p:nvSpPr>
        <p:spPr>
          <a:xfrm>
            <a:off x="529925" y="3054738"/>
            <a:ext cx="6861900" cy="204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medium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Visual</a:t>
            </a:r>
            <a:r>
              <a:rPr b="1" lang="en">
                <a:solidFill>
                  <a:srgbClr val="000000"/>
                </a:solidFill>
                <a:latin typeface="Inter"/>
                <a:ea typeface="Inter"/>
                <a:cs typeface="Inter"/>
                <a:sym typeface="Inter"/>
              </a:rPr>
              <a:t>	     ⬜</a:t>
            </a:r>
            <a:r>
              <a:rPr b="1" lang="en">
                <a:latin typeface="Inter"/>
                <a:ea typeface="Inter"/>
                <a:cs typeface="Inter"/>
                <a:sym typeface="Inter"/>
              </a:rPr>
              <a:t>Written       </a:t>
            </a:r>
            <a:r>
              <a:rPr b="1" lang="en">
                <a:solidFill>
                  <a:srgbClr val="000000"/>
                </a:solidFill>
                <a:latin typeface="Inter"/>
                <a:ea typeface="Inter"/>
                <a:cs typeface="Inter"/>
                <a:sym typeface="Inter"/>
              </a:rPr>
              <a:t> ⬜ </a:t>
            </a:r>
            <a:r>
              <a:rPr b="1" lang="en">
                <a:latin typeface="Inter"/>
                <a:ea typeface="Inter"/>
                <a:cs typeface="Inter"/>
                <a:sym typeface="Inter"/>
              </a:rPr>
              <a:t>Oral         </a:t>
            </a:r>
            <a:r>
              <a:rPr b="1" lang="en">
                <a:solidFill>
                  <a:schemeClr val="dk1"/>
                </a:solidFill>
                <a:latin typeface="Inter"/>
                <a:ea typeface="Inter"/>
                <a:cs typeface="Inter"/>
                <a:sym typeface="Inter"/>
              </a:rPr>
              <a:t>⬜ Performance Based</a:t>
            </a:r>
            <a:endParaRPr b="1">
              <a:solidFill>
                <a:schemeClr val="dk1"/>
              </a:solidFill>
              <a:latin typeface="Inter"/>
              <a:ea typeface="Inter"/>
              <a:cs typeface="Inter"/>
              <a:sym typeface="Inter"/>
            </a:endParaRPr>
          </a:p>
          <a:p>
            <a:pPr indent="0" lvl="0" marL="0" rtl="0" algn="ctr">
              <a:spcBef>
                <a:spcPts val="1000"/>
              </a:spcBef>
              <a:spcAft>
                <a:spcPts val="0"/>
              </a:spcAft>
              <a:buNone/>
            </a:pPr>
            <a:r>
              <a:t/>
            </a:r>
            <a:endParaRPr b="1">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3.    Explain your choices above.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These ways of knowing and mediums fit because Polynesian navigation wasn’t written down—it was lived, spoken, and performed. Navigators memorized patterns in the sky and ocean, trained through experience, and relied on communal rituals and teaching to pass on this complex knowledge.</a:t>
            </a:r>
            <a:endParaRPr b="1">
              <a:solidFill>
                <a:schemeClr val="dk1"/>
              </a:solidFill>
              <a:latin typeface="Inter"/>
              <a:ea typeface="Inter"/>
              <a:cs typeface="Inter"/>
              <a:sym typeface="Inter"/>
            </a:endParaRPr>
          </a:p>
          <a:p>
            <a:pPr indent="0" lvl="0" marL="457200" rtl="0" algn="l">
              <a:spcBef>
                <a:spcPts val="12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285" name="Google Shape;285;p36"/>
          <p:cNvSpPr/>
          <p:nvPr/>
        </p:nvSpPr>
        <p:spPr>
          <a:xfrm>
            <a:off x="1489575" y="313290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286" name="Google Shape;286;p36"/>
          <p:cNvGraphicFramePr/>
          <p:nvPr/>
        </p:nvGraphicFramePr>
        <p:xfrm>
          <a:off x="443650" y="5053350"/>
          <a:ext cx="3000000" cy="3000000"/>
        </p:xfrm>
        <a:graphic>
          <a:graphicData uri="http://schemas.openxmlformats.org/drawingml/2006/table">
            <a:tbl>
              <a:tblPr>
                <a:noFill/>
                <a:tableStyleId>{2C809C6D-B053-48B7-874B-AE1BCCE800F2}</a:tableStyleId>
              </a:tblPr>
              <a:tblGrid>
                <a:gridCol w="2032425"/>
                <a:gridCol w="4703325"/>
              </a:tblGrid>
              <a:tr h="381000">
                <a:tc>
                  <a:txBody>
                    <a:bodyPr/>
                    <a:lstStyle/>
                    <a:p>
                      <a:pPr indent="0" lvl="0" marL="0" rtl="0" algn="l">
                        <a:spcBef>
                          <a:spcPts val="0"/>
                        </a:spcBef>
                        <a:spcAft>
                          <a:spcPts val="0"/>
                        </a:spcAft>
                        <a:buNone/>
                      </a:pPr>
                      <a:r>
                        <a:rPr lang="en" sz="1200">
                          <a:latin typeface="Inter"/>
                          <a:ea typeface="Inter"/>
                          <a:cs typeface="Inter"/>
                          <a:sym typeface="Inter"/>
                        </a:rPr>
                        <a:t>What kind of knowledge is being passed down?</a:t>
                      </a:r>
                      <a:endParaRPr sz="1200">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chemeClr val="accent1"/>
                          </a:solidFill>
                          <a:latin typeface="Inter"/>
                          <a:ea typeface="Inter"/>
                          <a:cs typeface="Inter"/>
                          <a:sym typeface="Inter"/>
                        </a:rPr>
                        <a:t>Knowledge of traditional navigation techniques based on nature—like stars, sun, ocean swells, clouds, and birds—is passed down through oral tradition, community practice, and memorization. It includes building canoes, understanding weather, and mentally mapping the sky and ocean.</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values or beliefs are shared?</a:t>
                      </a:r>
                      <a:endParaRPr sz="1200">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chemeClr val="accent1"/>
                          </a:solidFill>
                          <a:latin typeface="Inter"/>
                          <a:ea typeface="Inter"/>
                          <a:cs typeface="Inter"/>
                          <a:sym typeface="Inter"/>
                        </a:rPr>
                        <a:t>This transcript highlights values like deep observation of nature, community collaboration, cultural memory, and respect for ancestral wisdom. It shows belief in humans’ ability to navigate the world in harmony with the environment without modern tools.</a:t>
                      </a:r>
                      <a:endParaRPr b="1" sz="1200">
                        <a:solidFill>
                          <a:schemeClr val="accent1"/>
                        </a:solidFill>
                        <a:latin typeface="Inter"/>
                        <a:ea typeface="Inter"/>
                        <a:cs typeface="Inter"/>
                        <a:sym typeface="Inter"/>
                      </a:endParaRPr>
                    </a:p>
                  </a:txBody>
                  <a:tcPr marT="91425" marB="91425" marR="91425" marL="91425"/>
                </a:tc>
              </a:tr>
              <a:tr h="100000">
                <a:tc>
                  <a:txBody>
                    <a:bodyPr/>
                    <a:lstStyle/>
                    <a:p>
                      <a:pPr indent="0" lvl="0" marL="0" rtl="0" algn="l">
                        <a:spcBef>
                          <a:spcPts val="0"/>
                        </a:spcBef>
                        <a:spcAft>
                          <a:spcPts val="0"/>
                        </a:spcAft>
                        <a:buNone/>
                      </a:pPr>
                      <a:r>
                        <a:rPr lang="en" sz="1200">
                          <a:latin typeface="Inter"/>
                          <a:ea typeface="Inter"/>
                          <a:cs typeface="Inter"/>
                          <a:sym typeface="Inter"/>
                        </a:rPr>
                        <a:t>How would you describe the perspective of the person or community sharing this knowledge?</a:t>
                      </a:r>
                      <a:endParaRPr sz="1200">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chemeClr val="accent1"/>
                          </a:solidFill>
                          <a:latin typeface="Inter"/>
                          <a:ea typeface="Inter"/>
                          <a:cs typeface="Inter"/>
                          <a:sym typeface="Inter"/>
                        </a:rPr>
                        <a:t>The perspective is one of respect and admiration for Polynesian navigators and their deep connection to the natural world. It emphasizes Indigenous intelligence, tradition, and the importance of lived, experiential knowledge passed through generations.</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biases might they have?</a:t>
                      </a:r>
                      <a:endParaRPr sz="1200">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chemeClr val="accent1"/>
                          </a:solidFill>
                          <a:latin typeface="Inter"/>
                          <a:ea typeface="Inter"/>
                          <a:cs typeface="Inter"/>
                          <a:sym typeface="Inter"/>
                        </a:rPr>
                        <a:t>The transcript may idealize ancient Polynesians by focusing on their achievements without discussing possible limitations or challenges. It centers the success and revival of the tradition, which may downplay colonial disruption or the loss of knowledge over time.</a:t>
                      </a:r>
                      <a:endParaRPr b="1" sz="1200">
                        <a:solidFill>
                          <a:schemeClr val="accent1"/>
                        </a:solidFill>
                        <a:latin typeface="Inter"/>
                        <a:ea typeface="Inter"/>
                        <a:cs typeface="Inter"/>
                        <a:sym typeface="Inter"/>
                      </a:endParaRPr>
                    </a:p>
                  </a:txBody>
                  <a:tcPr marT="91425" marB="91425" marR="91425" marL="91425"/>
                </a:tc>
              </a:tr>
            </a:tbl>
          </a:graphicData>
        </a:graphic>
      </p:graphicFrame>
      <p:sp>
        <p:nvSpPr>
          <p:cNvPr id="287" name="Google Shape;287;p36"/>
          <p:cNvSpPr/>
          <p:nvPr/>
        </p:nvSpPr>
        <p:spPr>
          <a:xfrm>
            <a:off x="1432625" y="221077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8" name="Google Shape;288;p36"/>
          <p:cNvSpPr/>
          <p:nvPr/>
        </p:nvSpPr>
        <p:spPr>
          <a:xfrm>
            <a:off x="3886200" y="253065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89" name="Google Shape;289;p36"/>
          <p:cNvSpPr/>
          <p:nvPr/>
        </p:nvSpPr>
        <p:spPr>
          <a:xfrm>
            <a:off x="3622975" y="343667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90" name="Google Shape;290;p36"/>
          <p:cNvSpPr/>
          <p:nvPr/>
        </p:nvSpPr>
        <p:spPr>
          <a:xfrm>
            <a:off x="4653125" y="343667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26"/>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Perspective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Way of Knowing</a:t>
            </a:r>
            <a:endParaRPr sz="1500">
              <a:solidFill>
                <a:schemeClr val="dk1"/>
              </a:solidFill>
              <a:latin typeface="Halant"/>
              <a:ea typeface="Halant"/>
              <a:cs typeface="Halant"/>
              <a:sym typeface="Halant"/>
            </a:endParaRPr>
          </a:p>
        </p:txBody>
      </p:sp>
      <p:pic>
        <p:nvPicPr>
          <p:cNvPr id="115" name="Google Shape;115;p26"/>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116" name="Google Shape;116;p26"/>
          <p:cNvSpPr txBox="1"/>
          <p:nvPr/>
        </p:nvSpPr>
        <p:spPr>
          <a:xfrm>
            <a:off x="317600" y="1100025"/>
            <a:ext cx="7137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explore the following topics and answer the questions that follow.</a:t>
            </a:r>
            <a:endParaRPr b="1" sz="1200">
              <a:solidFill>
                <a:srgbClr val="E95C3D"/>
              </a:solidFill>
              <a:latin typeface="Inter"/>
              <a:ea typeface="Inter"/>
              <a:cs typeface="Inter"/>
              <a:sym typeface="Inter"/>
            </a:endParaRPr>
          </a:p>
        </p:txBody>
      </p:sp>
      <p:sp>
        <p:nvSpPr>
          <p:cNvPr id="117" name="Google Shape;117;p26"/>
          <p:cNvSpPr txBox="1"/>
          <p:nvPr/>
        </p:nvSpPr>
        <p:spPr>
          <a:xfrm>
            <a:off x="330050" y="661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18" name="Google Shape;118;p26"/>
          <p:cNvSpPr txBox="1"/>
          <p:nvPr/>
        </p:nvSpPr>
        <p:spPr>
          <a:xfrm>
            <a:off x="330050" y="1430663"/>
            <a:ext cx="6813600" cy="7389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1: </a:t>
            </a:r>
            <a:r>
              <a:rPr b="1" lang="en" sz="1200">
                <a:solidFill>
                  <a:schemeClr val="dk1"/>
                </a:solidFill>
                <a:latin typeface="Inter"/>
                <a:ea typeface="Inter"/>
                <a:cs typeface="Inter"/>
                <a:sym typeface="Inter"/>
              </a:rPr>
              <a:t>West African Griot Storytelling</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Visit this </a:t>
            </a:r>
            <a:r>
              <a:rPr lang="en" sz="1200" u="sng">
                <a:solidFill>
                  <a:schemeClr val="hlink"/>
                </a:solidFill>
                <a:latin typeface="Inter"/>
                <a:ea typeface="Inter"/>
                <a:cs typeface="Inter"/>
                <a:sym typeface="Inter"/>
                <a:hlinkClick r:id="rId4"/>
              </a:rPr>
              <a:t>website </a:t>
            </a:r>
            <a:r>
              <a:rPr lang="en" sz="1200">
                <a:solidFill>
                  <a:schemeClr val="dk1"/>
                </a:solidFill>
                <a:latin typeface="Inter"/>
                <a:ea typeface="Inter"/>
                <a:cs typeface="Inter"/>
                <a:sym typeface="Inter"/>
              </a:rPr>
              <a:t>and read about West African Griot Storytelling, </a:t>
            </a:r>
            <a:r>
              <a:rPr lang="en" sz="1200">
                <a:latin typeface="Inter"/>
                <a:ea typeface="Inter"/>
                <a:cs typeface="Inter"/>
                <a:sym typeface="Inter"/>
              </a:rPr>
              <a:t>then answer the questions below.</a:t>
            </a:r>
            <a:endParaRPr sz="1200">
              <a:latin typeface="Inter"/>
              <a:ea typeface="Inter"/>
              <a:cs typeface="Inter"/>
              <a:sym typeface="Inter"/>
            </a:endParaRPr>
          </a:p>
        </p:txBody>
      </p:sp>
      <p:pic>
        <p:nvPicPr>
          <p:cNvPr id="119" name="Google Shape;119;p26"/>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120" name="Google Shape;120;p26"/>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1" name="Google Shape;121;p26"/>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2" name="Google Shape;122;p26"/>
          <p:cNvSpPr txBox="1"/>
          <p:nvPr/>
        </p:nvSpPr>
        <p:spPr>
          <a:xfrm>
            <a:off x="231225" y="2289050"/>
            <a:ext cx="6861900" cy="14073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“Way of Knowing”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Oral</a:t>
            </a:r>
            <a:r>
              <a:rPr b="1" lang="en">
                <a:solidFill>
                  <a:srgbClr val="000000"/>
                </a:solidFill>
                <a:latin typeface="Inter"/>
                <a:ea typeface="Inter"/>
                <a:cs typeface="Inter"/>
                <a:sym typeface="Inter"/>
              </a:rPr>
              <a:t> 	⬜ </a:t>
            </a:r>
            <a:r>
              <a:rPr b="1" lang="en">
                <a:latin typeface="Inter"/>
                <a:ea typeface="Inter"/>
                <a:cs typeface="Inter"/>
                <a:sym typeface="Inter"/>
              </a:rPr>
              <a:t>Scientific Method        </a:t>
            </a:r>
            <a:r>
              <a:rPr b="1" lang="en">
                <a:solidFill>
                  <a:srgbClr val="000000"/>
                </a:solidFill>
                <a:latin typeface="Inter"/>
                <a:ea typeface="Inter"/>
                <a:cs typeface="Inter"/>
                <a:sym typeface="Inter"/>
              </a:rPr>
              <a:t> ⬜ </a:t>
            </a:r>
            <a:r>
              <a:rPr b="1" lang="en">
                <a:latin typeface="Inter"/>
                <a:ea typeface="Inter"/>
                <a:cs typeface="Inter"/>
                <a:sym typeface="Inter"/>
              </a:rPr>
              <a:t>Spiritual Insight          </a:t>
            </a:r>
            <a:endParaRPr b="1">
              <a:latin typeface="Inter"/>
              <a:ea typeface="Inter"/>
              <a:cs typeface="Inter"/>
              <a:sym typeface="Inter"/>
            </a:endParaRPr>
          </a:p>
          <a:p>
            <a:pPr indent="0" lvl="0" marL="0" rtl="0" algn="ctr">
              <a:spcBef>
                <a:spcPts val="1000"/>
              </a:spcBef>
              <a:spcAft>
                <a:spcPts val="0"/>
              </a:spcAft>
              <a:buNone/>
            </a:pPr>
            <a:r>
              <a:rPr b="1" lang="en">
                <a:latin typeface="Inter"/>
                <a:ea typeface="Inter"/>
                <a:cs typeface="Inter"/>
                <a:sym typeface="Inter"/>
              </a:rPr>
              <a:t>  </a:t>
            </a:r>
            <a:r>
              <a:rPr b="1" lang="en">
                <a:solidFill>
                  <a:schemeClr val="dk1"/>
                </a:solidFill>
                <a:latin typeface="Inter"/>
                <a:ea typeface="Inter"/>
                <a:cs typeface="Inter"/>
                <a:sym typeface="Inter"/>
              </a:rPr>
              <a:t>⬜ Art Expression		⬜ Ancestral Knowledge</a:t>
            </a:r>
            <a:endParaRPr b="1">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123" name="Google Shape;123;p26"/>
          <p:cNvSpPr/>
          <p:nvPr/>
        </p:nvSpPr>
        <p:spPr>
          <a:xfrm>
            <a:off x="1340225" y="237357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4" name="Google Shape;124;p26"/>
          <p:cNvSpPr txBox="1"/>
          <p:nvPr/>
        </p:nvSpPr>
        <p:spPr>
          <a:xfrm>
            <a:off x="380575" y="3718463"/>
            <a:ext cx="6861900" cy="204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medium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Visual</a:t>
            </a:r>
            <a:r>
              <a:rPr b="1" lang="en">
                <a:solidFill>
                  <a:srgbClr val="000000"/>
                </a:solidFill>
                <a:latin typeface="Inter"/>
                <a:ea typeface="Inter"/>
                <a:cs typeface="Inter"/>
                <a:sym typeface="Inter"/>
              </a:rPr>
              <a:t>	     ⬜</a:t>
            </a:r>
            <a:r>
              <a:rPr b="1" lang="en">
                <a:latin typeface="Inter"/>
                <a:ea typeface="Inter"/>
                <a:cs typeface="Inter"/>
                <a:sym typeface="Inter"/>
              </a:rPr>
              <a:t>Written</a:t>
            </a:r>
            <a:r>
              <a:rPr b="1" lang="en">
                <a:latin typeface="Inter"/>
                <a:ea typeface="Inter"/>
                <a:cs typeface="Inter"/>
                <a:sym typeface="Inter"/>
              </a:rPr>
              <a:t>       </a:t>
            </a:r>
            <a:r>
              <a:rPr b="1" lang="en">
                <a:solidFill>
                  <a:srgbClr val="000000"/>
                </a:solidFill>
                <a:latin typeface="Inter"/>
                <a:ea typeface="Inter"/>
                <a:cs typeface="Inter"/>
                <a:sym typeface="Inter"/>
              </a:rPr>
              <a:t> ⬜ </a:t>
            </a:r>
            <a:r>
              <a:rPr b="1" lang="en">
                <a:latin typeface="Inter"/>
                <a:ea typeface="Inter"/>
                <a:cs typeface="Inter"/>
                <a:sym typeface="Inter"/>
              </a:rPr>
              <a:t>Oral</a:t>
            </a:r>
            <a:r>
              <a:rPr b="1" lang="en">
                <a:latin typeface="Inter"/>
                <a:ea typeface="Inter"/>
                <a:cs typeface="Inter"/>
                <a:sym typeface="Inter"/>
              </a:rPr>
              <a:t>         </a:t>
            </a:r>
            <a:r>
              <a:rPr b="1" lang="en">
                <a:solidFill>
                  <a:schemeClr val="dk1"/>
                </a:solidFill>
                <a:latin typeface="Inter"/>
                <a:ea typeface="Inter"/>
                <a:cs typeface="Inter"/>
                <a:sym typeface="Inter"/>
              </a:rPr>
              <a:t>⬜ Performance Based</a:t>
            </a:r>
            <a:endParaRPr b="1">
              <a:solidFill>
                <a:schemeClr val="dk1"/>
              </a:solidFill>
              <a:latin typeface="Inter"/>
              <a:ea typeface="Inter"/>
              <a:cs typeface="Inter"/>
              <a:sym typeface="Inter"/>
            </a:endParaRPr>
          </a:p>
          <a:p>
            <a:pPr indent="0" lvl="0" marL="0" rtl="0" algn="ctr">
              <a:spcBef>
                <a:spcPts val="1000"/>
              </a:spcBef>
              <a:spcAft>
                <a:spcPts val="0"/>
              </a:spcAft>
              <a:buNone/>
            </a:pPr>
            <a:r>
              <a:t/>
            </a:r>
            <a:endParaRPr b="1">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3.    </a:t>
            </a:r>
            <a:r>
              <a:rPr lang="en" sz="1200">
                <a:solidFill>
                  <a:schemeClr val="dk1"/>
                </a:solidFill>
                <a:latin typeface="Inter"/>
                <a:ea typeface="Inter"/>
                <a:cs typeface="Inter"/>
                <a:sym typeface="Inter"/>
              </a:rPr>
              <a:t>Explain your choices above.</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125" name="Google Shape;125;p26"/>
          <p:cNvSpPr/>
          <p:nvPr/>
        </p:nvSpPr>
        <p:spPr>
          <a:xfrm>
            <a:off x="1340225" y="379662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126" name="Google Shape;126;p26"/>
          <p:cNvGraphicFramePr/>
          <p:nvPr/>
        </p:nvGraphicFramePr>
        <p:xfrm>
          <a:off x="294300" y="5640875"/>
          <a:ext cx="3000000" cy="3000000"/>
        </p:xfrm>
        <a:graphic>
          <a:graphicData uri="http://schemas.openxmlformats.org/drawingml/2006/table">
            <a:tbl>
              <a:tblPr>
                <a:noFill/>
                <a:tableStyleId>{2C809C6D-B053-48B7-874B-AE1BCCE800F2}</a:tableStyleId>
              </a:tblPr>
              <a:tblGrid>
                <a:gridCol w="2032425"/>
                <a:gridCol w="4703325"/>
              </a:tblGrid>
              <a:tr h="381000">
                <a:tc>
                  <a:txBody>
                    <a:bodyPr/>
                    <a:lstStyle/>
                    <a:p>
                      <a:pPr indent="0" lvl="0" marL="0" rtl="0" algn="l">
                        <a:spcBef>
                          <a:spcPts val="0"/>
                        </a:spcBef>
                        <a:spcAft>
                          <a:spcPts val="0"/>
                        </a:spcAft>
                        <a:buNone/>
                      </a:pPr>
                      <a:r>
                        <a:rPr lang="en" sz="1200">
                          <a:latin typeface="Inter"/>
                          <a:ea typeface="Inter"/>
                          <a:cs typeface="Inter"/>
                          <a:sym typeface="Inter"/>
                        </a:rPr>
                        <a:t>What kind of knowledge is being passed down?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values or beliefs are shared?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100000">
                <a:tc>
                  <a:txBody>
                    <a:bodyPr/>
                    <a:lstStyle/>
                    <a:p>
                      <a:pPr indent="0" lvl="0" marL="0" rtl="0" algn="l">
                        <a:spcBef>
                          <a:spcPts val="0"/>
                        </a:spcBef>
                        <a:spcAft>
                          <a:spcPts val="0"/>
                        </a:spcAft>
                        <a:buNone/>
                      </a:pPr>
                      <a:r>
                        <a:rPr lang="en" sz="1200">
                          <a:latin typeface="Inter"/>
                          <a:ea typeface="Inter"/>
                          <a:cs typeface="Inter"/>
                          <a:sym typeface="Inter"/>
                        </a:rPr>
                        <a:t>How would you describe the perspective of the person or community sharing this knowledge?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biases might they have?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7"/>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Perspective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Way of Knowing</a:t>
            </a:r>
            <a:endParaRPr sz="1500">
              <a:solidFill>
                <a:schemeClr val="dk1"/>
              </a:solidFill>
              <a:latin typeface="Halant"/>
              <a:ea typeface="Halant"/>
              <a:cs typeface="Halant"/>
              <a:sym typeface="Halant"/>
            </a:endParaRPr>
          </a:p>
        </p:txBody>
      </p:sp>
      <p:pic>
        <p:nvPicPr>
          <p:cNvPr id="132" name="Google Shape;132;p27"/>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133" name="Google Shape;133;p27"/>
          <p:cNvSpPr txBox="1"/>
          <p:nvPr/>
        </p:nvSpPr>
        <p:spPr>
          <a:xfrm>
            <a:off x="330050" y="837075"/>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2: </a:t>
            </a:r>
            <a:r>
              <a:rPr b="1" lang="en" sz="1200">
                <a:solidFill>
                  <a:schemeClr val="dk1"/>
                </a:solidFill>
                <a:latin typeface="Inter"/>
                <a:ea typeface="Inter"/>
                <a:cs typeface="Inter"/>
                <a:sym typeface="Inter"/>
              </a:rPr>
              <a:t>Climate Scientists Measuring Sea Level Rise</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hlink"/>
                </a:solidFill>
                <a:latin typeface="Inter"/>
                <a:ea typeface="Inter"/>
                <a:cs typeface="Inter"/>
                <a:sym typeface="Inter"/>
                <a:hlinkClick r:id="rId4"/>
              </a:rPr>
              <a:t>website</a:t>
            </a:r>
            <a:r>
              <a:rPr lang="en" sz="1200">
                <a:solidFill>
                  <a:schemeClr val="dk1"/>
                </a:solidFill>
                <a:latin typeface="Inter"/>
                <a:ea typeface="Inter"/>
                <a:cs typeface="Inter"/>
                <a:sym typeface="Inter"/>
              </a:rPr>
              <a:t>, watch the video about sea level rise. </a:t>
            </a:r>
            <a:r>
              <a:rPr lang="en" sz="1200">
                <a:latin typeface="Inter"/>
                <a:ea typeface="Inter"/>
                <a:cs typeface="Inter"/>
                <a:sym typeface="Inter"/>
              </a:rPr>
              <a:t>T</a:t>
            </a:r>
            <a:r>
              <a:rPr lang="en" sz="1200">
                <a:latin typeface="Inter"/>
                <a:ea typeface="Inter"/>
                <a:cs typeface="Inter"/>
                <a:sym typeface="Inter"/>
              </a:rPr>
              <a:t>hen answer the questions below.</a:t>
            </a:r>
            <a:endParaRPr sz="1200">
              <a:latin typeface="Inter"/>
              <a:ea typeface="Inter"/>
              <a:cs typeface="Inter"/>
              <a:sym typeface="Inter"/>
            </a:endParaRPr>
          </a:p>
        </p:txBody>
      </p:sp>
      <p:pic>
        <p:nvPicPr>
          <p:cNvPr id="134" name="Google Shape;134;p27"/>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135" name="Google Shape;135;p27"/>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7"/>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7"/>
          <p:cNvSpPr txBox="1"/>
          <p:nvPr/>
        </p:nvSpPr>
        <p:spPr>
          <a:xfrm>
            <a:off x="330050" y="1567050"/>
            <a:ext cx="6861900" cy="14073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“Way of Knowing”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Oral</a:t>
            </a:r>
            <a:r>
              <a:rPr b="1" lang="en">
                <a:solidFill>
                  <a:srgbClr val="000000"/>
                </a:solidFill>
                <a:latin typeface="Inter"/>
                <a:ea typeface="Inter"/>
                <a:cs typeface="Inter"/>
                <a:sym typeface="Inter"/>
              </a:rPr>
              <a:t> 	⬜ </a:t>
            </a:r>
            <a:r>
              <a:rPr b="1" lang="en">
                <a:latin typeface="Inter"/>
                <a:ea typeface="Inter"/>
                <a:cs typeface="Inter"/>
                <a:sym typeface="Inter"/>
              </a:rPr>
              <a:t>Scientific Method        </a:t>
            </a:r>
            <a:r>
              <a:rPr b="1" lang="en">
                <a:solidFill>
                  <a:srgbClr val="000000"/>
                </a:solidFill>
                <a:latin typeface="Inter"/>
                <a:ea typeface="Inter"/>
                <a:cs typeface="Inter"/>
                <a:sym typeface="Inter"/>
              </a:rPr>
              <a:t> ⬜ </a:t>
            </a:r>
            <a:r>
              <a:rPr b="1" lang="en">
                <a:latin typeface="Inter"/>
                <a:ea typeface="Inter"/>
                <a:cs typeface="Inter"/>
                <a:sym typeface="Inter"/>
              </a:rPr>
              <a:t>Spiritual Insight          </a:t>
            </a:r>
            <a:endParaRPr b="1">
              <a:latin typeface="Inter"/>
              <a:ea typeface="Inter"/>
              <a:cs typeface="Inter"/>
              <a:sym typeface="Inter"/>
            </a:endParaRPr>
          </a:p>
          <a:p>
            <a:pPr indent="0" lvl="0" marL="0" rtl="0" algn="ctr">
              <a:spcBef>
                <a:spcPts val="1000"/>
              </a:spcBef>
              <a:spcAft>
                <a:spcPts val="0"/>
              </a:spcAft>
              <a:buNone/>
            </a:pPr>
            <a:r>
              <a:rPr b="1" lang="en">
                <a:latin typeface="Inter"/>
                <a:ea typeface="Inter"/>
                <a:cs typeface="Inter"/>
                <a:sym typeface="Inter"/>
              </a:rPr>
              <a:t>  </a:t>
            </a:r>
            <a:r>
              <a:rPr b="1" lang="en">
                <a:solidFill>
                  <a:schemeClr val="dk1"/>
                </a:solidFill>
                <a:latin typeface="Inter"/>
                <a:ea typeface="Inter"/>
                <a:cs typeface="Inter"/>
                <a:sym typeface="Inter"/>
              </a:rPr>
              <a:t>⬜ Art Expression		⬜ Ancestral Knowledge</a:t>
            </a:r>
            <a:endParaRPr b="1">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138" name="Google Shape;138;p27"/>
          <p:cNvSpPr/>
          <p:nvPr/>
        </p:nvSpPr>
        <p:spPr>
          <a:xfrm>
            <a:off x="1439050" y="165157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9" name="Google Shape;139;p27"/>
          <p:cNvSpPr txBox="1"/>
          <p:nvPr/>
        </p:nvSpPr>
        <p:spPr>
          <a:xfrm>
            <a:off x="479400" y="2996463"/>
            <a:ext cx="6861900" cy="204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medium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Visual</a:t>
            </a:r>
            <a:r>
              <a:rPr b="1" lang="en">
                <a:solidFill>
                  <a:srgbClr val="000000"/>
                </a:solidFill>
                <a:latin typeface="Inter"/>
                <a:ea typeface="Inter"/>
                <a:cs typeface="Inter"/>
                <a:sym typeface="Inter"/>
              </a:rPr>
              <a:t>	     ⬜</a:t>
            </a:r>
            <a:r>
              <a:rPr b="1" lang="en">
                <a:latin typeface="Inter"/>
                <a:ea typeface="Inter"/>
                <a:cs typeface="Inter"/>
                <a:sym typeface="Inter"/>
              </a:rPr>
              <a:t>Written       </a:t>
            </a:r>
            <a:r>
              <a:rPr b="1" lang="en">
                <a:solidFill>
                  <a:srgbClr val="000000"/>
                </a:solidFill>
                <a:latin typeface="Inter"/>
                <a:ea typeface="Inter"/>
                <a:cs typeface="Inter"/>
                <a:sym typeface="Inter"/>
              </a:rPr>
              <a:t> ⬜ </a:t>
            </a:r>
            <a:r>
              <a:rPr b="1" lang="en">
                <a:latin typeface="Inter"/>
                <a:ea typeface="Inter"/>
                <a:cs typeface="Inter"/>
                <a:sym typeface="Inter"/>
              </a:rPr>
              <a:t>Oral         </a:t>
            </a:r>
            <a:r>
              <a:rPr b="1" lang="en">
                <a:solidFill>
                  <a:schemeClr val="dk1"/>
                </a:solidFill>
                <a:latin typeface="Inter"/>
                <a:ea typeface="Inter"/>
                <a:cs typeface="Inter"/>
                <a:sym typeface="Inter"/>
              </a:rPr>
              <a:t>⬜ Performance Based</a:t>
            </a:r>
            <a:endParaRPr b="1">
              <a:solidFill>
                <a:schemeClr val="dk1"/>
              </a:solidFill>
              <a:latin typeface="Inter"/>
              <a:ea typeface="Inter"/>
              <a:cs typeface="Inter"/>
              <a:sym typeface="Inter"/>
            </a:endParaRPr>
          </a:p>
          <a:p>
            <a:pPr indent="0" lvl="0" marL="0" rtl="0" algn="ctr">
              <a:spcBef>
                <a:spcPts val="1000"/>
              </a:spcBef>
              <a:spcAft>
                <a:spcPts val="0"/>
              </a:spcAft>
              <a:buNone/>
            </a:pPr>
            <a:r>
              <a:t/>
            </a:r>
            <a:endParaRPr b="1">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3.    Explain your choices above.</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140" name="Google Shape;140;p27"/>
          <p:cNvSpPr/>
          <p:nvPr/>
        </p:nvSpPr>
        <p:spPr>
          <a:xfrm>
            <a:off x="1439050" y="307462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141" name="Google Shape;141;p27"/>
          <p:cNvGraphicFramePr/>
          <p:nvPr/>
        </p:nvGraphicFramePr>
        <p:xfrm>
          <a:off x="393125" y="5368600"/>
          <a:ext cx="3000000" cy="3000000"/>
        </p:xfrm>
        <a:graphic>
          <a:graphicData uri="http://schemas.openxmlformats.org/drawingml/2006/table">
            <a:tbl>
              <a:tblPr>
                <a:noFill/>
                <a:tableStyleId>{2C809C6D-B053-48B7-874B-AE1BCCE800F2}</a:tableStyleId>
              </a:tblPr>
              <a:tblGrid>
                <a:gridCol w="2032425"/>
                <a:gridCol w="4703325"/>
              </a:tblGrid>
              <a:tr h="381000">
                <a:tc>
                  <a:txBody>
                    <a:bodyPr/>
                    <a:lstStyle/>
                    <a:p>
                      <a:pPr indent="0" lvl="0" marL="0" rtl="0" algn="l">
                        <a:spcBef>
                          <a:spcPts val="0"/>
                        </a:spcBef>
                        <a:spcAft>
                          <a:spcPts val="0"/>
                        </a:spcAft>
                        <a:buNone/>
                      </a:pPr>
                      <a:r>
                        <a:rPr lang="en" sz="1200">
                          <a:latin typeface="Inter"/>
                          <a:ea typeface="Inter"/>
                          <a:cs typeface="Inter"/>
                          <a:sym typeface="Inter"/>
                        </a:rPr>
                        <a:t>What kind of knowledge is being passed down?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values or beliefs are shared?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100000">
                <a:tc>
                  <a:txBody>
                    <a:bodyPr/>
                    <a:lstStyle/>
                    <a:p>
                      <a:pPr indent="0" lvl="0" marL="0" rtl="0" algn="l">
                        <a:spcBef>
                          <a:spcPts val="0"/>
                        </a:spcBef>
                        <a:spcAft>
                          <a:spcPts val="0"/>
                        </a:spcAft>
                        <a:buNone/>
                      </a:pPr>
                      <a:r>
                        <a:rPr lang="en" sz="1200">
                          <a:latin typeface="Inter"/>
                          <a:ea typeface="Inter"/>
                          <a:cs typeface="Inter"/>
                          <a:sym typeface="Inter"/>
                        </a:rPr>
                        <a:t>How would you describe the perspective of the person or community sharing this knowledge?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biases might they have?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28"/>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Perspective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Way of Knowing</a:t>
            </a:r>
            <a:endParaRPr sz="1500">
              <a:solidFill>
                <a:schemeClr val="dk1"/>
              </a:solidFill>
              <a:latin typeface="Halant"/>
              <a:ea typeface="Halant"/>
              <a:cs typeface="Halant"/>
              <a:sym typeface="Halant"/>
            </a:endParaRPr>
          </a:p>
        </p:txBody>
      </p:sp>
      <p:pic>
        <p:nvPicPr>
          <p:cNvPr id="147" name="Google Shape;147;p28"/>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148" name="Google Shape;148;p28"/>
          <p:cNvSpPr txBox="1"/>
          <p:nvPr/>
        </p:nvSpPr>
        <p:spPr>
          <a:xfrm>
            <a:off x="313025" y="834988"/>
            <a:ext cx="6813600" cy="11082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3: </a:t>
            </a:r>
            <a:r>
              <a:rPr b="1" lang="en" sz="1200">
                <a:solidFill>
                  <a:schemeClr val="dk1"/>
                </a:solidFill>
                <a:latin typeface="Inter"/>
                <a:ea typeface="Inter"/>
                <a:cs typeface="Inter"/>
                <a:sym typeface="Inter"/>
              </a:rPr>
              <a:t>Lakota Buffalo Ceremony</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Using the two websites below, read about the Lakota Buffalo Ceremony. </a:t>
            </a:r>
            <a:r>
              <a:rPr lang="en" sz="1200">
                <a:latin typeface="Inter"/>
                <a:ea typeface="Inter"/>
                <a:cs typeface="Inter"/>
                <a:sym typeface="Inter"/>
              </a:rPr>
              <a:t>Then answer the questions.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Site 1</a:t>
            </a:r>
            <a:r>
              <a:rPr lang="en" sz="1200">
                <a:latin typeface="Inter"/>
                <a:ea typeface="Inter"/>
                <a:cs typeface="Inter"/>
                <a:sym typeface="Inter"/>
              </a:rPr>
              <a:t> | </a:t>
            </a:r>
            <a:r>
              <a:rPr lang="en" sz="1200" u="sng">
                <a:solidFill>
                  <a:schemeClr val="hlink"/>
                </a:solidFill>
                <a:latin typeface="Inter"/>
                <a:ea typeface="Inter"/>
                <a:cs typeface="Inter"/>
                <a:sym typeface="Inter"/>
                <a:hlinkClick r:id="rId5"/>
              </a:rPr>
              <a:t>Site 2</a:t>
            </a:r>
            <a:endParaRPr sz="1200">
              <a:latin typeface="Inter"/>
              <a:ea typeface="Inter"/>
              <a:cs typeface="Inter"/>
              <a:sym typeface="Inter"/>
            </a:endParaRPr>
          </a:p>
        </p:txBody>
      </p:sp>
      <p:pic>
        <p:nvPicPr>
          <p:cNvPr id="149" name="Google Shape;149;p28"/>
          <p:cNvPicPr preferRelativeResize="0"/>
          <p:nvPr/>
        </p:nvPicPr>
        <p:blipFill>
          <a:blip r:embed="rId6">
            <a:alphaModFix/>
          </a:blip>
          <a:stretch>
            <a:fillRect/>
          </a:stretch>
        </p:blipFill>
        <p:spPr>
          <a:xfrm>
            <a:off x="407906" y="9627096"/>
            <a:ext cx="431174" cy="431174"/>
          </a:xfrm>
          <a:prstGeom prst="rect">
            <a:avLst/>
          </a:prstGeom>
          <a:noFill/>
          <a:ln>
            <a:noFill/>
          </a:ln>
        </p:spPr>
      </p:pic>
      <p:sp>
        <p:nvSpPr>
          <p:cNvPr id="150" name="Google Shape;150;p28"/>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1" name="Google Shape;151;p28"/>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2" name="Google Shape;152;p28"/>
          <p:cNvSpPr txBox="1"/>
          <p:nvPr/>
        </p:nvSpPr>
        <p:spPr>
          <a:xfrm>
            <a:off x="288875" y="1897625"/>
            <a:ext cx="6861900" cy="14073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“Way of Knowing”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Oral</a:t>
            </a:r>
            <a:r>
              <a:rPr b="1" lang="en">
                <a:solidFill>
                  <a:srgbClr val="000000"/>
                </a:solidFill>
                <a:latin typeface="Inter"/>
                <a:ea typeface="Inter"/>
                <a:cs typeface="Inter"/>
                <a:sym typeface="Inter"/>
              </a:rPr>
              <a:t> 	⬜ </a:t>
            </a:r>
            <a:r>
              <a:rPr b="1" lang="en">
                <a:latin typeface="Inter"/>
                <a:ea typeface="Inter"/>
                <a:cs typeface="Inter"/>
                <a:sym typeface="Inter"/>
              </a:rPr>
              <a:t>Scientific Method        </a:t>
            </a:r>
            <a:r>
              <a:rPr b="1" lang="en">
                <a:solidFill>
                  <a:srgbClr val="000000"/>
                </a:solidFill>
                <a:latin typeface="Inter"/>
                <a:ea typeface="Inter"/>
                <a:cs typeface="Inter"/>
                <a:sym typeface="Inter"/>
              </a:rPr>
              <a:t> ⬜ </a:t>
            </a:r>
            <a:r>
              <a:rPr b="1" lang="en">
                <a:latin typeface="Inter"/>
                <a:ea typeface="Inter"/>
                <a:cs typeface="Inter"/>
                <a:sym typeface="Inter"/>
              </a:rPr>
              <a:t>Spiritual Insight          </a:t>
            </a:r>
            <a:endParaRPr b="1">
              <a:latin typeface="Inter"/>
              <a:ea typeface="Inter"/>
              <a:cs typeface="Inter"/>
              <a:sym typeface="Inter"/>
            </a:endParaRPr>
          </a:p>
          <a:p>
            <a:pPr indent="0" lvl="0" marL="0" rtl="0" algn="ctr">
              <a:spcBef>
                <a:spcPts val="1000"/>
              </a:spcBef>
              <a:spcAft>
                <a:spcPts val="0"/>
              </a:spcAft>
              <a:buNone/>
            </a:pPr>
            <a:r>
              <a:rPr b="1" lang="en">
                <a:latin typeface="Inter"/>
                <a:ea typeface="Inter"/>
                <a:cs typeface="Inter"/>
                <a:sym typeface="Inter"/>
              </a:rPr>
              <a:t>  </a:t>
            </a:r>
            <a:r>
              <a:rPr b="1" lang="en">
                <a:solidFill>
                  <a:schemeClr val="dk1"/>
                </a:solidFill>
                <a:latin typeface="Inter"/>
                <a:ea typeface="Inter"/>
                <a:cs typeface="Inter"/>
                <a:sym typeface="Inter"/>
              </a:rPr>
              <a:t>⬜ Art Expression		⬜ Ancestral Knowledge</a:t>
            </a:r>
            <a:endParaRPr b="1">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153" name="Google Shape;153;p28"/>
          <p:cNvSpPr/>
          <p:nvPr/>
        </p:nvSpPr>
        <p:spPr>
          <a:xfrm>
            <a:off x="1397875" y="198215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4" name="Google Shape;154;p28"/>
          <p:cNvSpPr txBox="1"/>
          <p:nvPr/>
        </p:nvSpPr>
        <p:spPr>
          <a:xfrm>
            <a:off x="438225" y="3327038"/>
            <a:ext cx="6861900" cy="204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medium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Visual</a:t>
            </a:r>
            <a:r>
              <a:rPr b="1" lang="en">
                <a:solidFill>
                  <a:srgbClr val="000000"/>
                </a:solidFill>
                <a:latin typeface="Inter"/>
                <a:ea typeface="Inter"/>
                <a:cs typeface="Inter"/>
                <a:sym typeface="Inter"/>
              </a:rPr>
              <a:t>	     ⬜</a:t>
            </a:r>
            <a:r>
              <a:rPr b="1" lang="en">
                <a:latin typeface="Inter"/>
                <a:ea typeface="Inter"/>
                <a:cs typeface="Inter"/>
                <a:sym typeface="Inter"/>
              </a:rPr>
              <a:t>Written       </a:t>
            </a:r>
            <a:r>
              <a:rPr b="1" lang="en">
                <a:solidFill>
                  <a:srgbClr val="000000"/>
                </a:solidFill>
                <a:latin typeface="Inter"/>
                <a:ea typeface="Inter"/>
                <a:cs typeface="Inter"/>
                <a:sym typeface="Inter"/>
              </a:rPr>
              <a:t> ⬜ </a:t>
            </a:r>
            <a:r>
              <a:rPr b="1" lang="en">
                <a:latin typeface="Inter"/>
                <a:ea typeface="Inter"/>
                <a:cs typeface="Inter"/>
                <a:sym typeface="Inter"/>
              </a:rPr>
              <a:t>Oral         </a:t>
            </a:r>
            <a:r>
              <a:rPr b="1" lang="en">
                <a:solidFill>
                  <a:schemeClr val="dk1"/>
                </a:solidFill>
                <a:latin typeface="Inter"/>
                <a:ea typeface="Inter"/>
                <a:cs typeface="Inter"/>
                <a:sym typeface="Inter"/>
              </a:rPr>
              <a:t>⬜ Performance Based</a:t>
            </a:r>
            <a:endParaRPr b="1">
              <a:solidFill>
                <a:schemeClr val="dk1"/>
              </a:solidFill>
              <a:latin typeface="Inter"/>
              <a:ea typeface="Inter"/>
              <a:cs typeface="Inter"/>
              <a:sym typeface="Inter"/>
            </a:endParaRPr>
          </a:p>
          <a:p>
            <a:pPr indent="0" lvl="0" marL="0" rtl="0" algn="ctr">
              <a:spcBef>
                <a:spcPts val="1000"/>
              </a:spcBef>
              <a:spcAft>
                <a:spcPts val="0"/>
              </a:spcAft>
              <a:buNone/>
            </a:pPr>
            <a:r>
              <a:t/>
            </a:r>
            <a:endParaRPr b="1">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3.    Explain your choices above.</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155" name="Google Shape;155;p28"/>
          <p:cNvSpPr/>
          <p:nvPr/>
        </p:nvSpPr>
        <p:spPr>
          <a:xfrm>
            <a:off x="1397875" y="340520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156" name="Google Shape;156;p28"/>
          <p:cNvGraphicFramePr/>
          <p:nvPr/>
        </p:nvGraphicFramePr>
        <p:xfrm>
          <a:off x="351950" y="5249450"/>
          <a:ext cx="3000000" cy="3000000"/>
        </p:xfrm>
        <a:graphic>
          <a:graphicData uri="http://schemas.openxmlformats.org/drawingml/2006/table">
            <a:tbl>
              <a:tblPr>
                <a:noFill/>
                <a:tableStyleId>{2C809C6D-B053-48B7-874B-AE1BCCE800F2}</a:tableStyleId>
              </a:tblPr>
              <a:tblGrid>
                <a:gridCol w="2032425"/>
                <a:gridCol w="4703325"/>
              </a:tblGrid>
              <a:tr h="381000">
                <a:tc>
                  <a:txBody>
                    <a:bodyPr/>
                    <a:lstStyle/>
                    <a:p>
                      <a:pPr indent="0" lvl="0" marL="0" rtl="0" algn="l">
                        <a:spcBef>
                          <a:spcPts val="0"/>
                        </a:spcBef>
                        <a:spcAft>
                          <a:spcPts val="0"/>
                        </a:spcAft>
                        <a:buNone/>
                      </a:pPr>
                      <a:r>
                        <a:rPr lang="en" sz="1200">
                          <a:latin typeface="Inter"/>
                          <a:ea typeface="Inter"/>
                          <a:cs typeface="Inter"/>
                          <a:sym typeface="Inter"/>
                        </a:rPr>
                        <a:t>What kind of knowledge is being passed down?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values or beliefs are shared?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100000">
                <a:tc>
                  <a:txBody>
                    <a:bodyPr/>
                    <a:lstStyle/>
                    <a:p>
                      <a:pPr indent="0" lvl="0" marL="0" rtl="0" algn="l">
                        <a:spcBef>
                          <a:spcPts val="0"/>
                        </a:spcBef>
                        <a:spcAft>
                          <a:spcPts val="0"/>
                        </a:spcAft>
                        <a:buNone/>
                      </a:pPr>
                      <a:r>
                        <a:rPr lang="en" sz="1200">
                          <a:latin typeface="Inter"/>
                          <a:ea typeface="Inter"/>
                          <a:cs typeface="Inter"/>
                          <a:sym typeface="Inter"/>
                        </a:rPr>
                        <a:t>How would you describe the perspective of the person or community sharing this knowledge?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biases might they have?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0" name="Shape 160"/>
        <p:cNvGrpSpPr/>
        <p:nvPr/>
      </p:nvGrpSpPr>
      <p:grpSpPr>
        <a:xfrm>
          <a:off x="0" y="0"/>
          <a:ext cx="0" cy="0"/>
          <a:chOff x="0" y="0"/>
          <a:chExt cx="0" cy="0"/>
        </a:xfrm>
      </p:grpSpPr>
      <p:sp>
        <p:nvSpPr>
          <p:cNvPr id="161" name="Google Shape;161;p29"/>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Perspective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Way of Knowing</a:t>
            </a:r>
            <a:endParaRPr sz="1500">
              <a:solidFill>
                <a:schemeClr val="dk1"/>
              </a:solidFill>
              <a:latin typeface="Halant"/>
              <a:ea typeface="Halant"/>
              <a:cs typeface="Halant"/>
              <a:sym typeface="Halant"/>
            </a:endParaRPr>
          </a:p>
        </p:txBody>
      </p:sp>
      <p:pic>
        <p:nvPicPr>
          <p:cNvPr id="162" name="Google Shape;162;p29"/>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163" name="Google Shape;163;p29"/>
          <p:cNvSpPr txBox="1"/>
          <p:nvPr/>
        </p:nvSpPr>
        <p:spPr>
          <a:xfrm>
            <a:off x="404725" y="837200"/>
            <a:ext cx="6813600" cy="7389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4: </a:t>
            </a:r>
            <a:r>
              <a:rPr b="1" lang="en" sz="1200">
                <a:solidFill>
                  <a:schemeClr val="dk1"/>
                </a:solidFill>
                <a:latin typeface="Inter"/>
                <a:ea typeface="Inter"/>
                <a:cs typeface="Inter"/>
                <a:sym typeface="Inter"/>
              </a:rPr>
              <a:t>Diego Rivera’s Labor Mural</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hlink"/>
                </a:solidFill>
                <a:latin typeface="Inter"/>
                <a:ea typeface="Inter"/>
                <a:cs typeface="Inter"/>
                <a:sym typeface="Inter"/>
                <a:hlinkClick r:id="rId4"/>
              </a:rPr>
              <a:t>website</a:t>
            </a:r>
            <a:r>
              <a:rPr lang="en" sz="1200">
                <a:solidFill>
                  <a:schemeClr val="dk1"/>
                </a:solidFill>
                <a:latin typeface="Inter"/>
                <a:ea typeface="Inter"/>
                <a:cs typeface="Inter"/>
                <a:sym typeface="Inter"/>
              </a:rPr>
              <a:t>, view the first mural by Diego Rivera titled ““From the Conquest to 1930,”. </a:t>
            </a:r>
            <a:r>
              <a:rPr lang="en" sz="1200">
                <a:latin typeface="Inter"/>
                <a:ea typeface="Inter"/>
                <a:cs typeface="Inter"/>
                <a:sym typeface="Inter"/>
              </a:rPr>
              <a:t>Then answer the questions below.</a:t>
            </a:r>
            <a:endParaRPr sz="1200">
              <a:latin typeface="Inter"/>
              <a:ea typeface="Inter"/>
              <a:cs typeface="Inter"/>
              <a:sym typeface="Inter"/>
            </a:endParaRPr>
          </a:p>
        </p:txBody>
      </p:sp>
      <p:pic>
        <p:nvPicPr>
          <p:cNvPr id="164" name="Google Shape;164;p29"/>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165" name="Google Shape;165;p29"/>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6" name="Google Shape;166;p29"/>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7" name="Google Shape;167;p29"/>
          <p:cNvSpPr txBox="1"/>
          <p:nvPr/>
        </p:nvSpPr>
        <p:spPr>
          <a:xfrm>
            <a:off x="380575" y="1676375"/>
            <a:ext cx="6861900" cy="14073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“Way of Knowing”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Oral</a:t>
            </a:r>
            <a:r>
              <a:rPr b="1" lang="en">
                <a:solidFill>
                  <a:srgbClr val="000000"/>
                </a:solidFill>
                <a:latin typeface="Inter"/>
                <a:ea typeface="Inter"/>
                <a:cs typeface="Inter"/>
                <a:sym typeface="Inter"/>
              </a:rPr>
              <a:t> 	⬜ </a:t>
            </a:r>
            <a:r>
              <a:rPr b="1" lang="en">
                <a:latin typeface="Inter"/>
                <a:ea typeface="Inter"/>
                <a:cs typeface="Inter"/>
                <a:sym typeface="Inter"/>
              </a:rPr>
              <a:t>Scientific Method        </a:t>
            </a:r>
            <a:r>
              <a:rPr b="1" lang="en">
                <a:solidFill>
                  <a:srgbClr val="000000"/>
                </a:solidFill>
                <a:latin typeface="Inter"/>
                <a:ea typeface="Inter"/>
                <a:cs typeface="Inter"/>
                <a:sym typeface="Inter"/>
              </a:rPr>
              <a:t> ⬜ </a:t>
            </a:r>
            <a:r>
              <a:rPr b="1" lang="en">
                <a:latin typeface="Inter"/>
                <a:ea typeface="Inter"/>
                <a:cs typeface="Inter"/>
                <a:sym typeface="Inter"/>
              </a:rPr>
              <a:t>Spiritual Insight          </a:t>
            </a:r>
            <a:endParaRPr b="1">
              <a:latin typeface="Inter"/>
              <a:ea typeface="Inter"/>
              <a:cs typeface="Inter"/>
              <a:sym typeface="Inter"/>
            </a:endParaRPr>
          </a:p>
          <a:p>
            <a:pPr indent="0" lvl="0" marL="0" rtl="0" algn="ctr">
              <a:spcBef>
                <a:spcPts val="1000"/>
              </a:spcBef>
              <a:spcAft>
                <a:spcPts val="0"/>
              </a:spcAft>
              <a:buNone/>
            </a:pPr>
            <a:r>
              <a:rPr b="1" lang="en">
                <a:latin typeface="Inter"/>
                <a:ea typeface="Inter"/>
                <a:cs typeface="Inter"/>
                <a:sym typeface="Inter"/>
              </a:rPr>
              <a:t>  </a:t>
            </a:r>
            <a:r>
              <a:rPr b="1" lang="en">
                <a:solidFill>
                  <a:schemeClr val="dk1"/>
                </a:solidFill>
                <a:latin typeface="Inter"/>
                <a:ea typeface="Inter"/>
                <a:cs typeface="Inter"/>
                <a:sym typeface="Inter"/>
              </a:rPr>
              <a:t>⬜ Art Expression		⬜ Ancestral Knowledge</a:t>
            </a:r>
            <a:endParaRPr b="1">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168" name="Google Shape;168;p29"/>
          <p:cNvSpPr/>
          <p:nvPr/>
        </p:nvSpPr>
        <p:spPr>
          <a:xfrm>
            <a:off x="1489575" y="176090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9" name="Google Shape;169;p29"/>
          <p:cNvSpPr txBox="1"/>
          <p:nvPr/>
        </p:nvSpPr>
        <p:spPr>
          <a:xfrm>
            <a:off x="529925" y="3105788"/>
            <a:ext cx="6861900" cy="204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medium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Visual</a:t>
            </a:r>
            <a:r>
              <a:rPr b="1" lang="en">
                <a:solidFill>
                  <a:srgbClr val="000000"/>
                </a:solidFill>
                <a:latin typeface="Inter"/>
                <a:ea typeface="Inter"/>
                <a:cs typeface="Inter"/>
                <a:sym typeface="Inter"/>
              </a:rPr>
              <a:t>	     ⬜</a:t>
            </a:r>
            <a:r>
              <a:rPr b="1" lang="en">
                <a:latin typeface="Inter"/>
                <a:ea typeface="Inter"/>
                <a:cs typeface="Inter"/>
                <a:sym typeface="Inter"/>
              </a:rPr>
              <a:t>Written       </a:t>
            </a:r>
            <a:r>
              <a:rPr b="1" lang="en">
                <a:solidFill>
                  <a:srgbClr val="000000"/>
                </a:solidFill>
                <a:latin typeface="Inter"/>
                <a:ea typeface="Inter"/>
                <a:cs typeface="Inter"/>
                <a:sym typeface="Inter"/>
              </a:rPr>
              <a:t> ⬜ </a:t>
            </a:r>
            <a:r>
              <a:rPr b="1" lang="en">
                <a:latin typeface="Inter"/>
                <a:ea typeface="Inter"/>
                <a:cs typeface="Inter"/>
                <a:sym typeface="Inter"/>
              </a:rPr>
              <a:t>Oral         </a:t>
            </a:r>
            <a:r>
              <a:rPr b="1" lang="en">
                <a:solidFill>
                  <a:schemeClr val="dk1"/>
                </a:solidFill>
                <a:latin typeface="Inter"/>
                <a:ea typeface="Inter"/>
                <a:cs typeface="Inter"/>
                <a:sym typeface="Inter"/>
              </a:rPr>
              <a:t>⬜ Performance Based</a:t>
            </a:r>
            <a:endParaRPr b="1">
              <a:solidFill>
                <a:schemeClr val="dk1"/>
              </a:solidFill>
              <a:latin typeface="Inter"/>
              <a:ea typeface="Inter"/>
              <a:cs typeface="Inter"/>
              <a:sym typeface="Inter"/>
            </a:endParaRPr>
          </a:p>
          <a:p>
            <a:pPr indent="0" lvl="0" marL="0" rtl="0" algn="ctr">
              <a:spcBef>
                <a:spcPts val="1000"/>
              </a:spcBef>
              <a:spcAft>
                <a:spcPts val="0"/>
              </a:spcAft>
              <a:buNone/>
            </a:pPr>
            <a:r>
              <a:t/>
            </a:r>
            <a:endParaRPr b="1">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3.    Explain your choices above.</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170" name="Google Shape;170;p29"/>
          <p:cNvSpPr/>
          <p:nvPr/>
        </p:nvSpPr>
        <p:spPr>
          <a:xfrm>
            <a:off x="1489575" y="318395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171" name="Google Shape;171;p29"/>
          <p:cNvGraphicFramePr/>
          <p:nvPr/>
        </p:nvGraphicFramePr>
        <p:xfrm>
          <a:off x="443650" y="5028200"/>
          <a:ext cx="3000000" cy="3000000"/>
        </p:xfrm>
        <a:graphic>
          <a:graphicData uri="http://schemas.openxmlformats.org/drawingml/2006/table">
            <a:tbl>
              <a:tblPr>
                <a:noFill/>
                <a:tableStyleId>{2C809C6D-B053-48B7-874B-AE1BCCE800F2}</a:tableStyleId>
              </a:tblPr>
              <a:tblGrid>
                <a:gridCol w="2032425"/>
                <a:gridCol w="4703325"/>
              </a:tblGrid>
              <a:tr h="381000">
                <a:tc>
                  <a:txBody>
                    <a:bodyPr/>
                    <a:lstStyle/>
                    <a:p>
                      <a:pPr indent="0" lvl="0" marL="0" rtl="0" algn="l">
                        <a:spcBef>
                          <a:spcPts val="0"/>
                        </a:spcBef>
                        <a:spcAft>
                          <a:spcPts val="0"/>
                        </a:spcAft>
                        <a:buNone/>
                      </a:pPr>
                      <a:r>
                        <a:rPr lang="en" sz="1200">
                          <a:latin typeface="Inter"/>
                          <a:ea typeface="Inter"/>
                          <a:cs typeface="Inter"/>
                          <a:sym typeface="Inter"/>
                        </a:rPr>
                        <a:t>What kind of knowledge is being passed down?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363400">
                <a:tc>
                  <a:txBody>
                    <a:bodyPr/>
                    <a:lstStyle/>
                    <a:p>
                      <a:pPr indent="0" lvl="0" marL="0" rtl="0" algn="l">
                        <a:spcBef>
                          <a:spcPts val="0"/>
                        </a:spcBef>
                        <a:spcAft>
                          <a:spcPts val="0"/>
                        </a:spcAft>
                        <a:buNone/>
                      </a:pPr>
                      <a:r>
                        <a:rPr lang="en" sz="1200">
                          <a:latin typeface="Inter"/>
                          <a:ea typeface="Inter"/>
                          <a:cs typeface="Inter"/>
                          <a:sym typeface="Inter"/>
                        </a:rPr>
                        <a:t>What values or beliefs are shared?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100000">
                <a:tc>
                  <a:txBody>
                    <a:bodyPr/>
                    <a:lstStyle/>
                    <a:p>
                      <a:pPr indent="0" lvl="0" marL="0" rtl="0" algn="l">
                        <a:spcBef>
                          <a:spcPts val="0"/>
                        </a:spcBef>
                        <a:spcAft>
                          <a:spcPts val="0"/>
                        </a:spcAft>
                        <a:buNone/>
                      </a:pPr>
                      <a:r>
                        <a:rPr lang="en" sz="1200">
                          <a:latin typeface="Inter"/>
                          <a:ea typeface="Inter"/>
                          <a:cs typeface="Inter"/>
                          <a:sym typeface="Inter"/>
                        </a:rPr>
                        <a:t>How would you describe the perspective of the person or community sharing this knowledge?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biases might they have?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5" name="Shape 175"/>
        <p:cNvGrpSpPr/>
        <p:nvPr/>
      </p:nvGrpSpPr>
      <p:grpSpPr>
        <a:xfrm>
          <a:off x="0" y="0"/>
          <a:ext cx="0" cy="0"/>
          <a:chOff x="0" y="0"/>
          <a:chExt cx="0" cy="0"/>
        </a:xfrm>
      </p:grpSpPr>
      <p:sp>
        <p:nvSpPr>
          <p:cNvPr id="176" name="Google Shape;176;p30"/>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Perspective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Way of Knowing</a:t>
            </a:r>
            <a:endParaRPr sz="1500">
              <a:solidFill>
                <a:schemeClr val="dk1"/>
              </a:solidFill>
              <a:latin typeface="Halant"/>
              <a:ea typeface="Halant"/>
              <a:cs typeface="Halant"/>
              <a:sym typeface="Halant"/>
            </a:endParaRPr>
          </a:p>
        </p:txBody>
      </p:sp>
      <p:pic>
        <p:nvPicPr>
          <p:cNvPr id="177" name="Google Shape;177;p30"/>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178" name="Google Shape;178;p30"/>
          <p:cNvSpPr txBox="1"/>
          <p:nvPr/>
        </p:nvSpPr>
        <p:spPr>
          <a:xfrm>
            <a:off x="404725" y="786150"/>
            <a:ext cx="6813600" cy="7389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5: </a:t>
            </a:r>
            <a:r>
              <a:rPr b="1" lang="en" sz="1200">
                <a:solidFill>
                  <a:schemeClr val="dk1"/>
                </a:solidFill>
                <a:latin typeface="Inter"/>
                <a:ea typeface="Inter"/>
                <a:cs typeface="Inter"/>
                <a:sym typeface="Inter"/>
              </a:rPr>
              <a:t>Polynesian Navigation by Stars and Swells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Watch this </a:t>
            </a:r>
            <a:r>
              <a:rPr lang="en" sz="1200" u="sng">
                <a:solidFill>
                  <a:schemeClr val="hlink"/>
                </a:solidFill>
                <a:latin typeface="Inter"/>
                <a:ea typeface="Inter"/>
                <a:cs typeface="Inter"/>
                <a:sym typeface="Inter"/>
                <a:hlinkClick r:id="rId4"/>
              </a:rPr>
              <a:t>video</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about how Polynesian wayfinders navigated the Pacific Ocean. Then answer the questions below.</a:t>
            </a:r>
            <a:endParaRPr sz="1200">
              <a:solidFill>
                <a:schemeClr val="dk1"/>
              </a:solidFill>
              <a:latin typeface="Inter"/>
              <a:ea typeface="Inter"/>
              <a:cs typeface="Inter"/>
              <a:sym typeface="Inter"/>
            </a:endParaRPr>
          </a:p>
        </p:txBody>
      </p:sp>
      <p:pic>
        <p:nvPicPr>
          <p:cNvPr id="179" name="Google Shape;179;p30"/>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180" name="Google Shape;180;p30"/>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1" name="Google Shape;181;p30"/>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2" name="Google Shape;182;p30"/>
          <p:cNvSpPr txBox="1"/>
          <p:nvPr/>
        </p:nvSpPr>
        <p:spPr>
          <a:xfrm>
            <a:off x="380575" y="1625325"/>
            <a:ext cx="6861900" cy="14073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“Way of Knowing”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Oral</a:t>
            </a:r>
            <a:r>
              <a:rPr b="1" lang="en">
                <a:solidFill>
                  <a:srgbClr val="000000"/>
                </a:solidFill>
                <a:latin typeface="Inter"/>
                <a:ea typeface="Inter"/>
                <a:cs typeface="Inter"/>
                <a:sym typeface="Inter"/>
              </a:rPr>
              <a:t> 	⬜ </a:t>
            </a:r>
            <a:r>
              <a:rPr b="1" lang="en">
                <a:latin typeface="Inter"/>
                <a:ea typeface="Inter"/>
                <a:cs typeface="Inter"/>
                <a:sym typeface="Inter"/>
              </a:rPr>
              <a:t>Scientific Method        </a:t>
            </a:r>
            <a:r>
              <a:rPr b="1" lang="en">
                <a:solidFill>
                  <a:srgbClr val="000000"/>
                </a:solidFill>
                <a:latin typeface="Inter"/>
                <a:ea typeface="Inter"/>
                <a:cs typeface="Inter"/>
                <a:sym typeface="Inter"/>
              </a:rPr>
              <a:t> ⬜ </a:t>
            </a:r>
            <a:r>
              <a:rPr b="1" lang="en">
                <a:latin typeface="Inter"/>
                <a:ea typeface="Inter"/>
                <a:cs typeface="Inter"/>
                <a:sym typeface="Inter"/>
              </a:rPr>
              <a:t>Spiritual Insight          </a:t>
            </a:r>
            <a:endParaRPr b="1">
              <a:latin typeface="Inter"/>
              <a:ea typeface="Inter"/>
              <a:cs typeface="Inter"/>
              <a:sym typeface="Inter"/>
            </a:endParaRPr>
          </a:p>
          <a:p>
            <a:pPr indent="0" lvl="0" marL="0" rtl="0" algn="ctr">
              <a:spcBef>
                <a:spcPts val="1000"/>
              </a:spcBef>
              <a:spcAft>
                <a:spcPts val="0"/>
              </a:spcAft>
              <a:buNone/>
            </a:pPr>
            <a:r>
              <a:rPr b="1" lang="en">
                <a:latin typeface="Inter"/>
                <a:ea typeface="Inter"/>
                <a:cs typeface="Inter"/>
                <a:sym typeface="Inter"/>
              </a:rPr>
              <a:t>  </a:t>
            </a:r>
            <a:r>
              <a:rPr b="1" lang="en">
                <a:solidFill>
                  <a:schemeClr val="dk1"/>
                </a:solidFill>
                <a:latin typeface="Inter"/>
                <a:ea typeface="Inter"/>
                <a:cs typeface="Inter"/>
                <a:sym typeface="Inter"/>
              </a:rPr>
              <a:t>⬜ Art Expression		⬜ Ancestral Knowledge</a:t>
            </a:r>
            <a:endParaRPr b="1">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183" name="Google Shape;183;p30"/>
          <p:cNvSpPr/>
          <p:nvPr/>
        </p:nvSpPr>
        <p:spPr>
          <a:xfrm>
            <a:off x="1489575" y="170985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4" name="Google Shape;184;p30"/>
          <p:cNvSpPr txBox="1"/>
          <p:nvPr/>
        </p:nvSpPr>
        <p:spPr>
          <a:xfrm>
            <a:off x="529925" y="3054738"/>
            <a:ext cx="6861900" cy="204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medium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Visual</a:t>
            </a:r>
            <a:r>
              <a:rPr b="1" lang="en">
                <a:solidFill>
                  <a:srgbClr val="000000"/>
                </a:solidFill>
                <a:latin typeface="Inter"/>
                <a:ea typeface="Inter"/>
                <a:cs typeface="Inter"/>
                <a:sym typeface="Inter"/>
              </a:rPr>
              <a:t>	     ⬜</a:t>
            </a:r>
            <a:r>
              <a:rPr b="1" lang="en">
                <a:latin typeface="Inter"/>
                <a:ea typeface="Inter"/>
                <a:cs typeface="Inter"/>
                <a:sym typeface="Inter"/>
              </a:rPr>
              <a:t>Written       </a:t>
            </a:r>
            <a:r>
              <a:rPr b="1" lang="en">
                <a:solidFill>
                  <a:srgbClr val="000000"/>
                </a:solidFill>
                <a:latin typeface="Inter"/>
                <a:ea typeface="Inter"/>
                <a:cs typeface="Inter"/>
                <a:sym typeface="Inter"/>
              </a:rPr>
              <a:t> ⬜ </a:t>
            </a:r>
            <a:r>
              <a:rPr b="1" lang="en">
                <a:latin typeface="Inter"/>
                <a:ea typeface="Inter"/>
                <a:cs typeface="Inter"/>
                <a:sym typeface="Inter"/>
              </a:rPr>
              <a:t>Oral         </a:t>
            </a:r>
            <a:r>
              <a:rPr b="1" lang="en">
                <a:solidFill>
                  <a:schemeClr val="dk1"/>
                </a:solidFill>
                <a:latin typeface="Inter"/>
                <a:ea typeface="Inter"/>
                <a:cs typeface="Inter"/>
                <a:sym typeface="Inter"/>
              </a:rPr>
              <a:t>⬜ Performance Based</a:t>
            </a:r>
            <a:endParaRPr b="1">
              <a:solidFill>
                <a:schemeClr val="dk1"/>
              </a:solidFill>
              <a:latin typeface="Inter"/>
              <a:ea typeface="Inter"/>
              <a:cs typeface="Inter"/>
              <a:sym typeface="Inter"/>
            </a:endParaRPr>
          </a:p>
          <a:p>
            <a:pPr indent="0" lvl="0" marL="0" rtl="0" algn="ctr">
              <a:spcBef>
                <a:spcPts val="1000"/>
              </a:spcBef>
              <a:spcAft>
                <a:spcPts val="0"/>
              </a:spcAft>
              <a:buNone/>
            </a:pPr>
            <a:r>
              <a:t/>
            </a:r>
            <a:endParaRPr b="1">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3.    Explain your choices above.</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185" name="Google Shape;185;p30"/>
          <p:cNvSpPr/>
          <p:nvPr/>
        </p:nvSpPr>
        <p:spPr>
          <a:xfrm>
            <a:off x="1489575" y="313290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186" name="Google Shape;186;p30"/>
          <p:cNvGraphicFramePr/>
          <p:nvPr/>
        </p:nvGraphicFramePr>
        <p:xfrm>
          <a:off x="443650" y="4977150"/>
          <a:ext cx="3000000" cy="3000000"/>
        </p:xfrm>
        <a:graphic>
          <a:graphicData uri="http://schemas.openxmlformats.org/drawingml/2006/table">
            <a:tbl>
              <a:tblPr>
                <a:noFill/>
                <a:tableStyleId>{2C809C6D-B053-48B7-874B-AE1BCCE800F2}</a:tableStyleId>
              </a:tblPr>
              <a:tblGrid>
                <a:gridCol w="2032425"/>
                <a:gridCol w="4703325"/>
              </a:tblGrid>
              <a:tr h="381000">
                <a:tc>
                  <a:txBody>
                    <a:bodyPr/>
                    <a:lstStyle/>
                    <a:p>
                      <a:pPr indent="0" lvl="0" marL="0" rtl="0" algn="l">
                        <a:spcBef>
                          <a:spcPts val="0"/>
                        </a:spcBef>
                        <a:spcAft>
                          <a:spcPts val="0"/>
                        </a:spcAft>
                        <a:buNone/>
                      </a:pPr>
                      <a:r>
                        <a:rPr lang="en" sz="1200">
                          <a:latin typeface="Inter"/>
                          <a:ea typeface="Inter"/>
                          <a:cs typeface="Inter"/>
                          <a:sym typeface="Inter"/>
                        </a:rPr>
                        <a:t>What kind of knowledge is being passed down?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values or beliefs are shared?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r h="100000">
                <a:tc>
                  <a:txBody>
                    <a:bodyPr/>
                    <a:lstStyle/>
                    <a:p>
                      <a:pPr indent="0" lvl="0" marL="0" rtl="0" algn="l">
                        <a:spcBef>
                          <a:spcPts val="0"/>
                        </a:spcBef>
                        <a:spcAft>
                          <a:spcPts val="0"/>
                        </a:spcAft>
                        <a:buNone/>
                      </a:pPr>
                      <a:r>
                        <a:rPr lang="en" sz="1200">
                          <a:latin typeface="Inter"/>
                          <a:ea typeface="Inter"/>
                          <a:cs typeface="Inter"/>
                          <a:sym typeface="Inter"/>
                        </a:rPr>
                        <a:t>How would you describe the perspective of the person or community sharing this knowledge?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biases might they have?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0" name="Shape 190"/>
        <p:cNvGrpSpPr/>
        <p:nvPr/>
      </p:nvGrpSpPr>
      <p:grpSpPr>
        <a:xfrm>
          <a:off x="0" y="0"/>
          <a:ext cx="0" cy="0"/>
          <a:chOff x="0" y="0"/>
          <a:chExt cx="0" cy="0"/>
        </a:xfrm>
      </p:grpSpPr>
      <p:sp>
        <p:nvSpPr>
          <p:cNvPr id="191" name="Google Shape;191;p31"/>
          <p:cNvSpPr txBox="1"/>
          <p:nvPr/>
        </p:nvSpPr>
        <p:spPr>
          <a:xfrm>
            <a:off x="0" y="0"/>
            <a:ext cx="7772400" cy="867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Ways of Knowing (Exemplar</a:t>
            </a:r>
            <a:endParaRPr sz="2500">
              <a:solidFill>
                <a:schemeClr val="dk1"/>
              </a:solidFill>
              <a:latin typeface="Plus Jakarta Sans Medium"/>
              <a:ea typeface="Plus Jakarta Sans Medium"/>
              <a:cs typeface="Plus Jakarta Sans Medium"/>
              <a:sym typeface="Plus Jakarta Sans Medium"/>
            </a:endParaRPr>
          </a:p>
        </p:txBody>
      </p:sp>
      <p:sp>
        <p:nvSpPr>
          <p:cNvPr id="192" name="Google Shape;192;p3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3" name="Google Shape;193;p31"/>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94" name="Google Shape;194;p3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5" name="Google Shape;195;p31"/>
          <p:cNvSpPr txBox="1"/>
          <p:nvPr/>
        </p:nvSpPr>
        <p:spPr>
          <a:xfrm>
            <a:off x="670050" y="944088"/>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196" name="Google Shape;196;p31"/>
          <p:cNvSpPr txBox="1"/>
          <p:nvPr/>
        </p:nvSpPr>
        <p:spPr>
          <a:xfrm>
            <a:off x="471900" y="1735650"/>
            <a:ext cx="6828600" cy="1033200"/>
          </a:xfrm>
          <a:prstGeom prst="rect">
            <a:avLst/>
          </a:prstGeom>
          <a:noFill/>
          <a:ln cap="flat" cmpd="sng" w="9525">
            <a:solidFill>
              <a:srgbClr val="E95C3D"/>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In your own words, define “Way of Knowing” (Slide 2)</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 </a:t>
            </a:r>
            <a:r>
              <a:rPr b="1" i="1" lang="en" sz="1100">
                <a:solidFill>
                  <a:srgbClr val="E95C3D"/>
                </a:solidFill>
                <a:latin typeface="Inter"/>
                <a:ea typeface="Inter"/>
                <a:cs typeface="Inter"/>
                <a:sym typeface="Inter"/>
              </a:rPr>
              <a:t>way of knowing</a:t>
            </a:r>
            <a:r>
              <a:rPr b="1" lang="en" sz="1100">
                <a:solidFill>
                  <a:srgbClr val="E95C3D"/>
                </a:solidFill>
                <a:latin typeface="Inter"/>
                <a:ea typeface="Inter"/>
                <a:cs typeface="Inter"/>
                <a:sym typeface="Inter"/>
              </a:rPr>
              <a:t> is the method or process people use to understand the world around them. It can come from science, stories, culture, spirituality, or lived experiences.</a:t>
            </a:r>
            <a:endParaRPr b="1" sz="1100">
              <a:solidFill>
                <a:srgbClr val="E95C3D"/>
              </a:solidFill>
              <a:latin typeface="Inter"/>
              <a:ea typeface="Inter"/>
              <a:cs typeface="Inter"/>
              <a:sym typeface="Inter"/>
            </a:endParaRPr>
          </a:p>
          <a:p>
            <a:pPr indent="0" lvl="0" marL="0" rtl="0" algn="l">
              <a:spcBef>
                <a:spcPts val="1200"/>
              </a:spcBef>
              <a:spcAft>
                <a:spcPts val="0"/>
              </a:spcAft>
              <a:buNone/>
            </a:pPr>
            <a:r>
              <a:t/>
            </a:r>
            <a:endParaRPr sz="1100">
              <a:solidFill>
                <a:schemeClr val="dk1"/>
              </a:solidFill>
              <a:latin typeface="Inter"/>
              <a:ea typeface="Inter"/>
              <a:cs typeface="Inter"/>
              <a:sym typeface="Inter"/>
            </a:endParaRPr>
          </a:p>
        </p:txBody>
      </p:sp>
      <p:pic>
        <p:nvPicPr>
          <p:cNvPr id="197" name="Google Shape;197;p31"/>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98" name="Google Shape;198;p31"/>
          <p:cNvSpPr txBox="1"/>
          <p:nvPr/>
        </p:nvSpPr>
        <p:spPr>
          <a:xfrm>
            <a:off x="471900" y="3002050"/>
            <a:ext cx="6828600" cy="2752200"/>
          </a:xfrm>
          <a:prstGeom prst="rect">
            <a:avLst/>
          </a:prstGeom>
          <a:noFill/>
          <a:ln cap="flat" cmpd="sng" w="9525">
            <a:solidFill>
              <a:srgbClr val="38E0A4"/>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What are the 5 types of “Way of Knowing”? Provide examples for each. (Slide 2)</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Oral Tradition – Stories passed down through speech.</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 </a:t>
            </a:r>
            <a:r>
              <a:rPr b="1" i="1" lang="en" sz="1100">
                <a:solidFill>
                  <a:srgbClr val="E95C3D"/>
                </a:solidFill>
                <a:latin typeface="Inter"/>
                <a:ea typeface="Inter"/>
                <a:cs typeface="Inter"/>
                <a:sym typeface="Inter"/>
              </a:rPr>
              <a:t>Example:</a:t>
            </a:r>
            <a:r>
              <a:rPr b="1" lang="en" sz="1100">
                <a:solidFill>
                  <a:srgbClr val="E95C3D"/>
                </a:solidFill>
                <a:latin typeface="Inter"/>
                <a:ea typeface="Inter"/>
                <a:cs typeface="Inter"/>
                <a:sym typeface="Inter"/>
              </a:rPr>
              <a:t> Indigenous creation stories.</a:t>
            </a:r>
            <a:br>
              <a:rPr b="1" lang="en" sz="1100">
                <a:solidFill>
                  <a:srgbClr val="E95C3D"/>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Scientific Method – Learning through observation, experiments, and data.</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 </a:t>
            </a:r>
            <a:r>
              <a:rPr b="1" i="1" lang="en" sz="1100">
                <a:solidFill>
                  <a:srgbClr val="E95C3D"/>
                </a:solidFill>
                <a:latin typeface="Inter"/>
                <a:ea typeface="Inter"/>
                <a:cs typeface="Inter"/>
                <a:sym typeface="Inter"/>
              </a:rPr>
              <a:t>Example:</a:t>
            </a:r>
            <a:r>
              <a:rPr b="1" lang="en" sz="1100">
                <a:solidFill>
                  <a:srgbClr val="E95C3D"/>
                </a:solidFill>
                <a:latin typeface="Inter"/>
                <a:ea typeface="Inter"/>
                <a:cs typeface="Inter"/>
                <a:sym typeface="Inter"/>
              </a:rPr>
              <a:t> Climate change research.</a:t>
            </a:r>
            <a:br>
              <a:rPr b="1" lang="en" sz="1100">
                <a:solidFill>
                  <a:srgbClr val="E95C3D"/>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Spiritual Insight – Gaining knowledge through faith, rituals, or sacred texts.</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 </a:t>
            </a:r>
            <a:r>
              <a:rPr b="1" i="1" lang="en" sz="1100">
                <a:solidFill>
                  <a:srgbClr val="E95C3D"/>
                </a:solidFill>
                <a:latin typeface="Inter"/>
                <a:ea typeface="Inter"/>
                <a:cs typeface="Inter"/>
                <a:sym typeface="Inter"/>
              </a:rPr>
              <a:t>Example:</a:t>
            </a:r>
            <a:r>
              <a:rPr b="1" lang="en" sz="1100">
                <a:solidFill>
                  <a:srgbClr val="E95C3D"/>
                </a:solidFill>
                <a:latin typeface="Inter"/>
                <a:ea typeface="Inter"/>
                <a:cs typeface="Inter"/>
                <a:sym typeface="Inter"/>
              </a:rPr>
              <a:t> Prayer or reading a holy book.</a:t>
            </a:r>
            <a:br>
              <a:rPr b="1" lang="en" sz="1100">
                <a:solidFill>
                  <a:srgbClr val="E95C3D"/>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Artistic Expression – Using art to express and understand ideas.</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 </a:t>
            </a:r>
            <a:r>
              <a:rPr b="1" i="1" lang="en" sz="1100">
                <a:solidFill>
                  <a:srgbClr val="E95C3D"/>
                </a:solidFill>
                <a:latin typeface="Inter"/>
                <a:ea typeface="Inter"/>
                <a:cs typeface="Inter"/>
                <a:sym typeface="Inter"/>
              </a:rPr>
              <a:t>Example:</a:t>
            </a:r>
            <a:r>
              <a:rPr b="1" lang="en" sz="1100">
                <a:solidFill>
                  <a:srgbClr val="E95C3D"/>
                </a:solidFill>
                <a:latin typeface="Inter"/>
                <a:ea typeface="Inter"/>
                <a:cs typeface="Inter"/>
                <a:sym typeface="Inter"/>
              </a:rPr>
              <a:t> Murals, songs, or dances.</a:t>
            </a:r>
            <a:br>
              <a:rPr b="1" lang="en" sz="1100">
                <a:solidFill>
                  <a:srgbClr val="E95C3D"/>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Ancestral Memory – Knowledge passed down through generations.</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 </a:t>
            </a:r>
            <a:r>
              <a:rPr b="1" i="1" lang="en" sz="1100">
                <a:solidFill>
                  <a:srgbClr val="E95C3D"/>
                </a:solidFill>
                <a:latin typeface="Inter"/>
                <a:ea typeface="Inter"/>
                <a:cs typeface="Inter"/>
                <a:sym typeface="Inter"/>
              </a:rPr>
              <a:t>Example:</a:t>
            </a:r>
            <a:r>
              <a:rPr b="1" lang="en" sz="1100">
                <a:solidFill>
                  <a:srgbClr val="E95C3D"/>
                </a:solidFill>
                <a:latin typeface="Inter"/>
                <a:ea typeface="Inter"/>
                <a:cs typeface="Inter"/>
                <a:sym typeface="Inter"/>
              </a:rPr>
              <a:t> Recipes, sayings, or migration routes.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99" name="Google Shape;199;p31"/>
          <p:cNvSpPr txBox="1"/>
          <p:nvPr/>
        </p:nvSpPr>
        <p:spPr>
          <a:xfrm>
            <a:off x="471900" y="5987450"/>
            <a:ext cx="6828600" cy="2265000"/>
          </a:xfrm>
          <a:prstGeom prst="rect">
            <a:avLst/>
          </a:prstGeom>
          <a:noFill/>
          <a:ln cap="flat" cmpd="sng" w="9525">
            <a:solidFill>
              <a:srgbClr val="3C78D8"/>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What are the 4 types of mediums? Provide examples for each. (Slide 3)</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Visual – Art and images.</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 </a:t>
            </a:r>
            <a:r>
              <a:rPr b="1" i="1" lang="en" sz="1100">
                <a:solidFill>
                  <a:srgbClr val="E95C3D"/>
                </a:solidFill>
                <a:latin typeface="Inter"/>
                <a:ea typeface="Inter"/>
                <a:cs typeface="Inter"/>
                <a:sym typeface="Inter"/>
              </a:rPr>
              <a:t>Example:</a:t>
            </a:r>
            <a:r>
              <a:rPr b="1" lang="en" sz="1100">
                <a:solidFill>
                  <a:srgbClr val="E95C3D"/>
                </a:solidFill>
                <a:latin typeface="Inter"/>
                <a:ea typeface="Inter"/>
                <a:cs typeface="Inter"/>
                <a:sym typeface="Inter"/>
              </a:rPr>
              <a:t> Murals, tattoos, cave paintings.</a:t>
            </a:r>
            <a:br>
              <a:rPr b="1" lang="en" sz="1100">
                <a:solidFill>
                  <a:srgbClr val="E95C3D"/>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Written – Words recorded on paper or digitally.</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 </a:t>
            </a:r>
            <a:r>
              <a:rPr b="1" i="1" lang="en" sz="1100">
                <a:solidFill>
                  <a:srgbClr val="E95C3D"/>
                </a:solidFill>
                <a:latin typeface="Inter"/>
                <a:ea typeface="Inter"/>
                <a:cs typeface="Inter"/>
                <a:sym typeface="Inter"/>
              </a:rPr>
              <a:t>Example:</a:t>
            </a:r>
            <a:r>
              <a:rPr b="1" lang="en" sz="1100">
                <a:solidFill>
                  <a:srgbClr val="E95C3D"/>
                </a:solidFill>
                <a:latin typeface="Inter"/>
                <a:ea typeface="Inter"/>
                <a:cs typeface="Inter"/>
                <a:sym typeface="Inter"/>
              </a:rPr>
              <a:t> Poetry, memoirs, sacred texts.</a:t>
            </a:r>
            <a:br>
              <a:rPr b="1" lang="en" sz="1100">
                <a:solidFill>
                  <a:srgbClr val="E95C3D"/>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Oral – Spoken words and sounds.</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 </a:t>
            </a:r>
            <a:r>
              <a:rPr b="1" i="1" lang="en" sz="1100">
                <a:solidFill>
                  <a:srgbClr val="E95C3D"/>
                </a:solidFill>
                <a:latin typeface="Inter"/>
                <a:ea typeface="Inter"/>
                <a:cs typeface="Inter"/>
                <a:sym typeface="Inter"/>
              </a:rPr>
              <a:t>Example:</a:t>
            </a:r>
            <a:r>
              <a:rPr b="1" lang="en" sz="1100">
                <a:solidFill>
                  <a:srgbClr val="E95C3D"/>
                </a:solidFill>
                <a:latin typeface="Inter"/>
                <a:ea typeface="Inter"/>
                <a:cs typeface="Inter"/>
                <a:sym typeface="Inter"/>
              </a:rPr>
              <a:t> Storytelling, speeches, chants.</a:t>
            </a:r>
            <a:br>
              <a:rPr b="1" lang="en" sz="1100">
                <a:solidFill>
                  <a:srgbClr val="E95C3D"/>
                </a:solidFill>
                <a:latin typeface="Inter"/>
                <a:ea typeface="Inter"/>
                <a:cs typeface="Inter"/>
                <a:sym typeface="Inter"/>
              </a:rPr>
            </a:b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Performance-based – Actions that express meaning.</a:t>
            </a:r>
            <a:br>
              <a:rPr b="1" lang="en" sz="1100">
                <a:solidFill>
                  <a:srgbClr val="E95C3D"/>
                </a:solidFill>
                <a:latin typeface="Inter"/>
                <a:ea typeface="Inter"/>
                <a:cs typeface="Inter"/>
                <a:sym typeface="Inter"/>
              </a:rPr>
            </a:br>
            <a:r>
              <a:rPr b="1" lang="en" sz="1100">
                <a:solidFill>
                  <a:srgbClr val="E95C3D"/>
                </a:solidFill>
                <a:latin typeface="Inter"/>
                <a:ea typeface="Inter"/>
                <a:cs typeface="Inter"/>
                <a:sym typeface="Inter"/>
              </a:rPr>
              <a:t> </a:t>
            </a:r>
            <a:r>
              <a:rPr b="1" i="1" lang="en" sz="1100">
                <a:solidFill>
                  <a:srgbClr val="E95C3D"/>
                </a:solidFill>
                <a:latin typeface="Inter"/>
                <a:ea typeface="Inter"/>
                <a:cs typeface="Inter"/>
                <a:sym typeface="Inter"/>
              </a:rPr>
              <a:t>Example:</a:t>
            </a:r>
            <a:r>
              <a:rPr b="1" lang="en" sz="1100">
                <a:solidFill>
                  <a:srgbClr val="E95C3D"/>
                </a:solidFill>
                <a:latin typeface="Inter"/>
                <a:ea typeface="Inter"/>
                <a:cs typeface="Inter"/>
                <a:sym typeface="Inter"/>
              </a:rPr>
              <a:t> Theater, dance, ceremonies.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200" name="Google Shape;200;p31"/>
          <p:cNvSpPr txBox="1"/>
          <p:nvPr/>
        </p:nvSpPr>
        <p:spPr>
          <a:xfrm>
            <a:off x="480525" y="1320363"/>
            <a:ext cx="7137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presentation, answer the questions below.</a:t>
            </a:r>
            <a:endParaRPr b="1" sz="1200">
              <a:solidFill>
                <a:srgbClr val="E95C3D"/>
              </a:solidFill>
              <a:latin typeface="Inter"/>
              <a:ea typeface="Inter"/>
              <a:cs typeface="Inter"/>
              <a:sym typeface="Inter"/>
            </a:endParaRPr>
          </a:p>
        </p:txBody>
      </p:sp>
      <p:sp>
        <p:nvSpPr>
          <p:cNvPr id="201" name="Google Shape;201;p31"/>
          <p:cNvSpPr txBox="1"/>
          <p:nvPr/>
        </p:nvSpPr>
        <p:spPr>
          <a:xfrm>
            <a:off x="480525" y="8485650"/>
            <a:ext cx="6828600" cy="867900"/>
          </a:xfrm>
          <a:prstGeom prst="rect">
            <a:avLst/>
          </a:prstGeom>
          <a:noFill/>
          <a:ln cap="flat" cmpd="sng" w="9525">
            <a:solidFill>
              <a:schemeClr val="accent4"/>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Say-it-in-Six → How do we know what we know?</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Stories, science, art, faith, memory, voice.</a:t>
            </a:r>
            <a:endParaRPr b="1" sz="1100">
              <a:solidFill>
                <a:srgbClr val="E95C3D"/>
              </a:solidFill>
              <a:latin typeface="Inter"/>
              <a:ea typeface="Inter"/>
              <a:cs typeface="Inter"/>
              <a:sym typeface="Inter"/>
            </a:endParaRPr>
          </a:p>
          <a:p>
            <a:pPr indent="0" lvl="0" marL="0" rtl="0" algn="l">
              <a:spcBef>
                <a:spcPts val="120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5" name="Shape 205"/>
        <p:cNvGrpSpPr/>
        <p:nvPr/>
      </p:nvGrpSpPr>
      <p:grpSpPr>
        <a:xfrm>
          <a:off x="0" y="0"/>
          <a:ext cx="0" cy="0"/>
          <a:chOff x="0" y="0"/>
          <a:chExt cx="0" cy="0"/>
        </a:xfrm>
      </p:grpSpPr>
      <p:sp>
        <p:nvSpPr>
          <p:cNvPr id="206" name="Google Shape;206;p32"/>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Perspective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Way of Knowing (Exemplar)</a:t>
            </a:r>
            <a:endParaRPr sz="1500">
              <a:solidFill>
                <a:schemeClr val="dk1"/>
              </a:solidFill>
              <a:latin typeface="Halant"/>
              <a:ea typeface="Halant"/>
              <a:cs typeface="Halant"/>
              <a:sym typeface="Halant"/>
            </a:endParaRPr>
          </a:p>
        </p:txBody>
      </p:sp>
      <p:pic>
        <p:nvPicPr>
          <p:cNvPr id="207" name="Google Shape;207;p32"/>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208" name="Google Shape;208;p32"/>
          <p:cNvSpPr txBox="1"/>
          <p:nvPr/>
        </p:nvSpPr>
        <p:spPr>
          <a:xfrm>
            <a:off x="317600" y="1100025"/>
            <a:ext cx="7137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explore the following topics and answer the questions that follow.</a:t>
            </a:r>
            <a:endParaRPr b="1" sz="1200">
              <a:solidFill>
                <a:srgbClr val="E95C3D"/>
              </a:solidFill>
              <a:latin typeface="Inter"/>
              <a:ea typeface="Inter"/>
              <a:cs typeface="Inter"/>
              <a:sym typeface="Inter"/>
            </a:endParaRPr>
          </a:p>
        </p:txBody>
      </p:sp>
      <p:sp>
        <p:nvSpPr>
          <p:cNvPr id="209" name="Google Shape;209;p32"/>
          <p:cNvSpPr txBox="1"/>
          <p:nvPr/>
        </p:nvSpPr>
        <p:spPr>
          <a:xfrm>
            <a:off x="330050" y="6611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10" name="Google Shape;210;p32"/>
          <p:cNvSpPr txBox="1"/>
          <p:nvPr/>
        </p:nvSpPr>
        <p:spPr>
          <a:xfrm>
            <a:off x="330050" y="1430663"/>
            <a:ext cx="6813600" cy="7389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1: West African Griot Storytelling</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Visit this </a:t>
            </a:r>
            <a:r>
              <a:rPr lang="en" sz="1200" u="sng">
                <a:solidFill>
                  <a:schemeClr val="hlink"/>
                </a:solidFill>
                <a:latin typeface="Inter"/>
                <a:ea typeface="Inter"/>
                <a:cs typeface="Inter"/>
                <a:sym typeface="Inter"/>
                <a:hlinkClick r:id="rId4"/>
              </a:rPr>
              <a:t>website </a:t>
            </a:r>
            <a:r>
              <a:rPr lang="en" sz="1200">
                <a:solidFill>
                  <a:schemeClr val="dk1"/>
                </a:solidFill>
                <a:latin typeface="Inter"/>
                <a:ea typeface="Inter"/>
                <a:cs typeface="Inter"/>
                <a:sym typeface="Inter"/>
              </a:rPr>
              <a:t>and read about West African Griot Storytelling, </a:t>
            </a:r>
            <a:r>
              <a:rPr lang="en" sz="1200">
                <a:latin typeface="Inter"/>
                <a:ea typeface="Inter"/>
                <a:cs typeface="Inter"/>
                <a:sym typeface="Inter"/>
              </a:rPr>
              <a:t>then answer the questions below.</a:t>
            </a:r>
            <a:endParaRPr sz="1200">
              <a:latin typeface="Inter"/>
              <a:ea typeface="Inter"/>
              <a:cs typeface="Inter"/>
              <a:sym typeface="Inter"/>
            </a:endParaRPr>
          </a:p>
        </p:txBody>
      </p:sp>
      <p:pic>
        <p:nvPicPr>
          <p:cNvPr id="211" name="Google Shape;211;p32"/>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212" name="Google Shape;212;p32"/>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3" name="Google Shape;213;p32"/>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4" name="Google Shape;214;p32"/>
          <p:cNvSpPr txBox="1"/>
          <p:nvPr/>
        </p:nvSpPr>
        <p:spPr>
          <a:xfrm>
            <a:off x="231225" y="2212850"/>
            <a:ext cx="6861900" cy="14073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“Way of Knowing”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Oral</a:t>
            </a:r>
            <a:r>
              <a:rPr b="1" lang="en">
                <a:solidFill>
                  <a:srgbClr val="000000"/>
                </a:solidFill>
                <a:latin typeface="Inter"/>
                <a:ea typeface="Inter"/>
                <a:cs typeface="Inter"/>
                <a:sym typeface="Inter"/>
              </a:rPr>
              <a:t> 	⬜ </a:t>
            </a:r>
            <a:r>
              <a:rPr b="1" lang="en">
                <a:latin typeface="Inter"/>
                <a:ea typeface="Inter"/>
                <a:cs typeface="Inter"/>
                <a:sym typeface="Inter"/>
              </a:rPr>
              <a:t>Scientific Method        </a:t>
            </a:r>
            <a:r>
              <a:rPr b="1" lang="en">
                <a:solidFill>
                  <a:srgbClr val="000000"/>
                </a:solidFill>
                <a:latin typeface="Inter"/>
                <a:ea typeface="Inter"/>
                <a:cs typeface="Inter"/>
                <a:sym typeface="Inter"/>
              </a:rPr>
              <a:t> ⬜ </a:t>
            </a:r>
            <a:r>
              <a:rPr b="1" lang="en">
                <a:latin typeface="Inter"/>
                <a:ea typeface="Inter"/>
                <a:cs typeface="Inter"/>
                <a:sym typeface="Inter"/>
              </a:rPr>
              <a:t>Spiritual Insight          </a:t>
            </a:r>
            <a:endParaRPr b="1">
              <a:latin typeface="Inter"/>
              <a:ea typeface="Inter"/>
              <a:cs typeface="Inter"/>
              <a:sym typeface="Inter"/>
            </a:endParaRPr>
          </a:p>
          <a:p>
            <a:pPr indent="0" lvl="0" marL="0" rtl="0" algn="ctr">
              <a:spcBef>
                <a:spcPts val="1000"/>
              </a:spcBef>
              <a:spcAft>
                <a:spcPts val="0"/>
              </a:spcAft>
              <a:buNone/>
            </a:pPr>
            <a:r>
              <a:rPr b="1" lang="en">
                <a:latin typeface="Inter"/>
                <a:ea typeface="Inter"/>
                <a:cs typeface="Inter"/>
                <a:sym typeface="Inter"/>
              </a:rPr>
              <a:t>  </a:t>
            </a:r>
            <a:r>
              <a:rPr b="1" lang="en">
                <a:solidFill>
                  <a:schemeClr val="dk1"/>
                </a:solidFill>
                <a:latin typeface="Inter"/>
                <a:ea typeface="Inter"/>
                <a:cs typeface="Inter"/>
                <a:sym typeface="Inter"/>
              </a:rPr>
              <a:t>⬜ Art Expression		⬜ Ancestral Knowledge</a:t>
            </a:r>
            <a:endParaRPr b="1">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215" name="Google Shape;215;p32"/>
          <p:cNvSpPr/>
          <p:nvPr/>
        </p:nvSpPr>
        <p:spPr>
          <a:xfrm>
            <a:off x="1340225" y="229737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6" name="Google Shape;216;p32"/>
          <p:cNvSpPr txBox="1"/>
          <p:nvPr/>
        </p:nvSpPr>
        <p:spPr>
          <a:xfrm>
            <a:off x="380575" y="3489874"/>
            <a:ext cx="6861900" cy="188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medium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Visual</a:t>
            </a:r>
            <a:r>
              <a:rPr b="1" lang="en">
                <a:solidFill>
                  <a:srgbClr val="000000"/>
                </a:solidFill>
                <a:latin typeface="Inter"/>
                <a:ea typeface="Inter"/>
                <a:cs typeface="Inter"/>
                <a:sym typeface="Inter"/>
              </a:rPr>
              <a:t>	     ⬜</a:t>
            </a:r>
            <a:r>
              <a:rPr b="1" lang="en">
                <a:latin typeface="Inter"/>
                <a:ea typeface="Inter"/>
                <a:cs typeface="Inter"/>
                <a:sym typeface="Inter"/>
              </a:rPr>
              <a:t>Written       </a:t>
            </a:r>
            <a:r>
              <a:rPr b="1" lang="en">
                <a:solidFill>
                  <a:srgbClr val="000000"/>
                </a:solidFill>
                <a:latin typeface="Inter"/>
                <a:ea typeface="Inter"/>
                <a:cs typeface="Inter"/>
                <a:sym typeface="Inter"/>
              </a:rPr>
              <a:t> ⬜ </a:t>
            </a:r>
            <a:r>
              <a:rPr b="1" lang="en">
                <a:latin typeface="Inter"/>
                <a:ea typeface="Inter"/>
                <a:cs typeface="Inter"/>
                <a:sym typeface="Inter"/>
              </a:rPr>
              <a:t>Oral         </a:t>
            </a:r>
            <a:r>
              <a:rPr b="1" lang="en">
                <a:solidFill>
                  <a:schemeClr val="dk1"/>
                </a:solidFill>
                <a:latin typeface="Inter"/>
                <a:ea typeface="Inter"/>
                <a:cs typeface="Inter"/>
                <a:sym typeface="Inter"/>
              </a:rPr>
              <a:t>⬜ Performance Based</a:t>
            </a:r>
            <a:endParaRPr b="1">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Explain your choices above.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Griot storytelling is an oral way of knowing because it shares history, values, and culture through spoken word. Griots pass down knowledge through stories, songs, and poems instead of writing. The medium is oral because it uses speech to keep traditions alive across generations.</a:t>
            </a:r>
            <a:endParaRPr b="1" sz="1200">
              <a:solidFill>
                <a:srgbClr val="E95C3D"/>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217" name="Google Shape;217;p32"/>
          <p:cNvSpPr/>
          <p:nvPr/>
        </p:nvSpPr>
        <p:spPr>
          <a:xfrm>
            <a:off x="1340225" y="356802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218" name="Google Shape;218;p32"/>
          <p:cNvGraphicFramePr/>
          <p:nvPr/>
        </p:nvGraphicFramePr>
        <p:xfrm>
          <a:off x="294300" y="5412275"/>
          <a:ext cx="3000000" cy="3000000"/>
        </p:xfrm>
        <a:graphic>
          <a:graphicData uri="http://schemas.openxmlformats.org/drawingml/2006/table">
            <a:tbl>
              <a:tblPr>
                <a:noFill/>
                <a:tableStyleId>{2C809C6D-B053-48B7-874B-AE1BCCE800F2}</a:tableStyleId>
              </a:tblPr>
              <a:tblGrid>
                <a:gridCol w="2032425"/>
                <a:gridCol w="4703325"/>
              </a:tblGrid>
              <a:tr h="381000">
                <a:tc>
                  <a:txBody>
                    <a:bodyPr/>
                    <a:lstStyle/>
                    <a:p>
                      <a:pPr indent="0" lvl="0" marL="0" rtl="0" algn="l">
                        <a:spcBef>
                          <a:spcPts val="0"/>
                        </a:spcBef>
                        <a:spcAft>
                          <a:spcPts val="0"/>
                        </a:spcAft>
                        <a:buNone/>
                      </a:pPr>
                      <a:r>
                        <a:rPr lang="en" sz="1200">
                          <a:latin typeface="Inter"/>
                          <a:ea typeface="Inter"/>
                          <a:cs typeface="Inter"/>
                          <a:sym typeface="Inter"/>
                        </a:rPr>
                        <a:t>What kind of knowledge is being passed down?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Knowledge about history, genealogy, heroic deeds, cultural identity, and moral lessons is passed down through stories. Griots share stories, songs, and genealogical information that encode the origins of the communities.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values or beliefs are shared?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stories emphasize respect for ancestors, the power of courage and perseverance, and the importance of community leadership. They honor spiritual strength, lineage, and social responsibility—showcasing belief in heroic destiny and loyalty to one’s people.</a:t>
                      </a:r>
                      <a:endParaRPr b="1" sz="1200">
                        <a:solidFill>
                          <a:srgbClr val="E95C3D"/>
                        </a:solidFill>
                        <a:latin typeface="Inter"/>
                        <a:ea typeface="Inter"/>
                        <a:cs typeface="Inter"/>
                        <a:sym typeface="Inter"/>
                      </a:endParaRPr>
                    </a:p>
                  </a:txBody>
                  <a:tcPr marT="91425" marB="91425" marR="91425" marL="91425"/>
                </a:tc>
              </a:tr>
              <a:tr h="100000">
                <a:tc>
                  <a:txBody>
                    <a:bodyPr/>
                    <a:lstStyle/>
                    <a:p>
                      <a:pPr indent="0" lvl="0" marL="0" rtl="0" algn="l">
                        <a:spcBef>
                          <a:spcPts val="0"/>
                        </a:spcBef>
                        <a:spcAft>
                          <a:spcPts val="0"/>
                        </a:spcAft>
                        <a:buNone/>
                      </a:pPr>
                      <a:r>
                        <a:rPr lang="en" sz="1200">
                          <a:latin typeface="Inter"/>
                          <a:ea typeface="Inter"/>
                          <a:cs typeface="Inter"/>
                          <a:sym typeface="Inter"/>
                        </a:rPr>
                        <a:t>How would you describe the perspective of the person or community sharing this knowledge?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perspective is that of Mande griots who serve as living historians and cultural custodians. They view knowledge as oral, performative, and community-based—reshaping each telling to fit their time and place while preserving essential details across generations.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biases might they have?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Griots may present elite or heroic figures—like Sunjata and ruling lineages—in a positive light while downplaying internal conflicts or criticisms. Their storytelling may favor certain clans or families and emphasize heroic traits that reinforce social order and cultural identity.</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19" name="Google Shape;219;p32"/>
          <p:cNvSpPr/>
          <p:nvPr/>
        </p:nvSpPr>
        <p:spPr>
          <a:xfrm>
            <a:off x="1283200" y="278870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0" name="Google Shape;220;p32"/>
          <p:cNvSpPr/>
          <p:nvPr/>
        </p:nvSpPr>
        <p:spPr>
          <a:xfrm>
            <a:off x="3479700" y="388812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4" name="Shape 224"/>
        <p:cNvGrpSpPr/>
        <p:nvPr/>
      </p:nvGrpSpPr>
      <p:grpSpPr>
        <a:xfrm>
          <a:off x="0" y="0"/>
          <a:ext cx="0" cy="0"/>
          <a:chOff x="0" y="0"/>
          <a:chExt cx="0" cy="0"/>
        </a:xfrm>
      </p:grpSpPr>
      <p:sp>
        <p:nvSpPr>
          <p:cNvPr id="225" name="Google Shape;225;p33"/>
          <p:cNvSpPr txBox="1"/>
          <p:nvPr/>
        </p:nvSpPr>
        <p:spPr>
          <a:xfrm>
            <a:off x="0" y="0"/>
            <a:ext cx="7772400" cy="661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Perspective</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900">
                <a:solidFill>
                  <a:schemeClr val="dk1"/>
                </a:solidFill>
                <a:latin typeface="Plus Jakarta Sans Medium"/>
                <a:ea typeface="Plus Jakarta Sans Medium"/>
                <a:cs typeface="Plus Jakarta Sans Medium"/>
                <a:sym typeface="Plus Jakarta Sans Medium"/>
              </a:rPr>
              <a:t>WebQuest: Way of Knowing (Exemplar)</a:t>
            </a:r>
            <a:endParaRPr sz="1500">
              <a:solidFill>
                <a:schemeClr val="dk1"/>
              </a:solidFill>
              <a:latin typeface="Halant"/>
              <a:ea typeface="Halant"/>
              <a:cs typeface="Halant"/>
              <a:sym typeface="Halant"/>
            </a:endParaRPr>
          </a:p>
        </p:txBody>
      </p:sp>
      <p:pic>
        <p:nvPicPr>
          <p:cNvPr id="226" name="Google Shape;226;p33"/>
          <p:cNvPicPr preferRelativeResize="0"/>
          <p:nvPr/>
        </p:nvPicPr>
        <p:blipFill>
          <a:blip r:embed="rId3">
            <a:alphaModFix/>
          </a:blip>
          <a:stretch>
            <a:fillRect/>
          </a:stretch>
        </p:blipFill>
        <p:spPr>
          <a:xfrm>
            <a:off x="77225" y="152400"/>
            <a:ext cx="1039823" cy="431175"/>
          </a:xfrm>
          <a:prstGeom prst="rect">
            <a:avLst/>
          </a:prstGeom>
          <a:noFill/>
          <a:ln>
            <a:noFill/>
          </a:ln>
        </p:spPr>
      </p:pic>
      <p:sp>
        <p:nvSpPr>
          <p:cNvPr id="227" name="Google Shape;227;p33"/>
          <p:cNvSpPr txBox="1"/>
          <p:nvPr/>
        </p:nvSpPr>
        <p:spPr>
          <a:xfrm>
            <a:off x="330050" y="837075"/>
            <a:ext cx="6813600" cy="554100"/>
          </a:xfrm>
          <a:prstGeom prst="rect">
            <a:avLst/>
          </a:prstGeom>
          <a:no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2: Climate Scientists Measuring Sea Level Rise</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Using this </a:t>
            </a:r>
            <a:r>
              <a:rPr lang="en" sz="1200" u="sng">
                <a:solidFill>
                  <a:schemeClr val="hlink"/>
                </a:solidFill>
                <a:latin typeface="Inter"/>
                <a:ea typeface="Inter"/>
                <a:cs typeface="Inter"/>
                <a:sym typeface="Inter"/>
                <a:hlinkClick r:id="rId4"/>
              </a:rPr>
              <a:t>website</a:t>
            </a:r>
            <a:r>
              <a:rPr lang="en" sz="1200">
                <a:solidFill>
                  <a:schemeClr val="dk1"/>
                </a:solidFill>
                <a:latin typeface="Inter"/>
                <a:ea typeface="Inter"/>
                <a:cs typeface="Inter"/>
                <a:sym typeface="Inter"/>
              </a:rPr>
              <a:t>, watch the video about sea level rise. </a:t>
            </a:r>
            <a:r>
              <a:rPr lang="en" sz="1200">
                <a:latin typeface="Inter"/>
                <a:ea typeface="Inter"/>
                <a:cs typeface="Inter"/>
                <a:sym typeface="Inter"/>
              </a:rPr>
              <a:t>Then answer the questions below.</a:t>
            </a:r>
            <a:endParaRPr sz="1200">
              <a:latin typeface="Inter"/>
              <a:ea typeface="Inter"/>
              <a:cs typeface="Inter"/>
              <a:sym typeface="Inter"/>
            </a:endParaRPr>
          </a:p>
        </p:txBody>
      </p:sp>
      <p:pic>
        <p:nvPicPr>
          <p:cNvPr id="228" name="Google Shape;228;p33"/>
          <p:cNvPicPr preferRelativeResize="0"/>
          <p:nvPr/>
        </p:nvPicPr>
        <p:blipFill>
          <a:blip r:embed="rId5">
            <a:alphaModFix/>
          </a:blip>
          <a:stretch>
            <a:fillRect/>
          </a:stretch>
        </p:blipFill>
        <p:spPr>
          <a:xfrm>
            <a:off x="407906" y="9627096"/>
            <a:ext cx="431174" cy="431174"/>
          </a:xfrm>
          <a:prstGeom prst="rect">
            <a:avLst/>
          </a:prstGeom>
          <a:noFill/>
          <a:ln>
            <a:noFill/>
          </a:ln>
        </p:spPr>
      </p:pic>
      <p:sp>
        <p:nvSpPr>
          <p:cNvPr id="229" name="Google Shape;229;p33"/>
          <p:cNvSpPr txBox="1"/>
          <p:nvPr/>
        </p:nvSpPr>
        <p:spPr>
          <a:xfrm>
            <a:off x="5560128" y="970589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0" name="Google Shape;230;p33"/>
          <p:cNvSpPr txBox="1"/>
          <p:nvPr/>
        </p:nvSpPr>
        <p:spPr>
          <a:xfrm>
            <a:off x="2984025" y="970589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1" name="Google Shape;231;p33"/>
          <p:cNvSpPr txBox="1"/>
          <p:nvPr/>
        </p:nvSpPr>
        <p:spPr>
          <a:xfrm>
            <a:off x="330050" y="1567050"/>
            <a:ext cx="6861900" cy="14073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“Way of Knowing”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Oral</a:t>
            </a:r>
            <a:r>
              <a:rPr b="1" lang="en">
                <a:solidFill>
                  <a:srgbClr val="000000"/>
                </a:solidFill>
                <a:latin typeface="Inter"/>
                <a:ea typeface="Inter"/>
                <a:cs typeface="Inter"/>
                <a:sym typeface="Inter"/>
              </a:rPr>
              <a:t> 	⬜ </a:t>
            </a:r>
            <a:r>
              <a:rPr b="1" lang="en">
                <a:latin typeface="Inter"/>
                <a:ea typeface="Inter"/>
                <a:cs typeface="Inter"/>
                <a:sym typeface="Inter"/>
              </a:rPr>
              <a:t>Scientific Method        </a:t>
            </a:r>
            <a:r>
              <a:rPr b="1" lang="en">
                <a:solidFill>
                  <a:srgbClr val="000000"/>
                </a:solidFill>
                <a:latin typeface="Inter"/>
                <a:ea typeface="Inter"/>
                <a:cs typeface="Inter"/>
                <a:sym typeface="Inter"/>
              </a:rPr>
              <a:t> ⬜ </a:t>
            </a:r>
            <a:r>
              <a:rPr b="1" lang="en">
                <a:latin typeface="Inter"/>
                <a:ea typeface="Inter"/>
                <a:cs typeface="Inter"/>
                <a:sym typeface="Inter"/>
              </a:rPr>
              <a:t>Spiritual Insight          </a:t>
            </a:r>
            <a:endParaRPr b="1">
              <a:latin typeface="Inter"/>
              <a:ea typeface="Inter"/>
              <a:cs typeface="Inter"/>
              <a:sym typeface="Inter"/>
            </a:endParaRPr>
          </a:p>
          <a:p>
            <a:pPr indent="0" lvl="0" marL="0" rtl="0" algn="ctr">
              <a:spcBef>
                <a:spcPts val="1000"/>
              </a:spcBef>
              <a:spcAft>
                <a:spcPts val="0"/>
              </a:spcAft>
              <a:buNone/>
            </a:pPr>
            <a:r>
              <a:rPr b="1" lang="en">
                <a:latin typeface="Inter"/>
                <a:ea typeface="Inter"/>
                <a:cs typeface="Inter"/>
                <a:sym typeface="Inter"/>
              </a:rPr>
              <a:t>  </a:t>
            </a:r>
            <a:r>
              <a:rPr b="1" lang="en">
                <a:solidFill>
                  <a:schemeClr val="dk1"/>
                </a:solidFill>
                <a:latin typeface="Inter"/>
                <a:ea typeface="Inter"/>
                <a:cs typeface="Inter"/>
                <a:sym typeface="Inter"/>
              </a:rPr>
              <a:t>⬜ Art Expression		⬜ Ancestral Knowledge</a:t>
            </a:r>
            <a:endParaRPr b="1">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1000"/>
              </a:spcBef>
              <a:spcAft>
                <a:spcPts val="0"/>
              </a:spcAft>
              <a:buNone/>
            </a:pPr>
            <a:r>
              <a:t/>
            </a:r>
            <a:endParaRPr b="1">
              <a:solidFill>
                <a:schemeClr val="dk1"/>
              </a:solidFill>
              <a:latin typeface="Inter"/>
              <a:ea typeface="Inter"/>
              <a:cs typeface="Inter"/>
              <a:sym typeface="Inter"/>
            </a:endParaRPr>
          </a:p>
          <a:p>
            <a:pPr indent="0" lvl="0" marL="457200" rtl="0" algn="l">
              <a:spcBef>
                <a:spcPts val="100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232" name="Google Shape;232;p33"/>
          <p:cNvSpPr/>
          <p:nvPr/>
        </p:nvSpPr>
        <p:spPr>
          <a:xfrm>
            <a:off x="1439050" y="165157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3" name="Google Shape;233;p33"/>
          <p:cNvSpPr txBox="1"/>
          <p:nvPr/>
        </p:nvSpPr>
        <p:spPr>
          <a:xfrm>
            <a:off x="479400" y="2996463"/>
            <a:ext cx="6861900" cy="204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Place a       next to the </a:t>
            </a:r>
            <a:r>
              <a:rPr lang="en" sz="1200">
                <a:latin typeface="Inter"/>
                <a:ea typeface="Inter"/>
                <a:cs typeface="Inter"/>
                <a:sym typeface="Inter"/>
              </a:rPr>
              <a:t>type of medium represented with this form of storytelling.</a:t>
            </a:r>
            <a:endParaRPr i="1" sz="1200">
              <a:solidFill>
                <a:srgbClr val="000000"/>
              </a:solidFill>
              <a:latin typeface="Inter"/>
              <a:ea typeface="Inter"/>
              <a:cs typeface="Inter"/>
              <a:sym typeface="Inter"/>
            </a:endParaRPr>
          </a:p>
          <a:p>
            <a:pPr indent="0" lvl="0" marL="0" rtl="0" algn="ctr">
              <a:spcBef>
                <a:spcPts val="1000"/>
              </a:spcBef>
              <a:spcAft>
                <a:spcPts val="0"/>
              </a:spcAft>
              <a:buNone/>
            </a:pPr>
            <a:r>
              <a:rPr b="1" lang="en">
                <a:solidFill>
                  <a:srgbClr val="000000"/>
                </a:solidFill>
                <a:latin typeface="Inter"/>
                <a:ea typeface="Inter"/>
                <a:cs typeface="Inter"/>
                <a:sym typeface="Inter"/>
              </a:rPr>
              <a:t>⬜ </a:t>
            </a:r>
            <a:r>
              <a:rPr b="1" lang="en">
                <a:latin typeface="Inter"/>
                <a:ea typeface="Inter"/>
                <a:cs typeface="Inter"/>
                <a:sym typeface="Inter"/>
              </a:rPr>
              <a:t>Visual</a:t>
            </a:r>
            <a:r>
              <a:rPr b="1" lang="en">
                <a:solidFill>
                  <a:srgbClr val="000000"/>
                </a:solidFill>
                <a:latin typeface="Inter"/>
                <a:ea typeface="Inter"/>
                <a:cs typeface="Inter"/>
                <a:sym typeface="Inter"/>
              </a:rPr>
              <a:t>	     ⬜</a:t>
            </a:r>
            <a:r>
              <a:rPr b="1" lang="en">
                <a:latin typeface="Inter"/>
                <a:ea typeface="Inter"/>
                <a:cs typeface="Inter"/>
                <a:sym typeface="Inter"/>
              </a:rPr>
              <a:t>Written       </a:t>
            </a:r>
            <a:r>
              <a:rPr b="1" lang="en">
                <a:solidFill>
                  <a:srgbClr val="000000"/>
                </a:solidFill>
                <a:latin typeface="Inter"/>
                <a:ea typeface="Inter"/>
                <a:cs typeface="Inter"/>
                <a:sym typeface="Inter"/>
              </a:rPr>
              <a:t> ⬜ </a:t>
            </a:r>
            <a:r>
              <a:rPr b="1" lang="en">
                <a:latin typeface="Inter"/>
                <a:ea typeface="Inter"/>
                <a:cs typeface="Inter"/>
                <a:sym typeface="Inter"/>
              </a:rPr>
              <a:t>Oral         </a:t>
            </a:r>
            <a:r>
              <a:rPr b="1" lang="en">
                <a:solidFill>
                  <a:schemeClr val="dk1"/>
                </a:solidFill>
                <a:latin typeface="Inter"/>
                <a:ea typeface="Inter"/>
                <a:cs typeface="Inter"/>
                <a:sym typeface="Inter"/>
              </a:rPr>
              <a:t>⬜ Performance Based</a:t>
            </a:r>
            <a:endParaRPr b="1">
              <a:solidFill>
                <a:schemeClr val="dk1"/>
              </a:solidFill>
              <a:latin typeface="Inter"/>
              <a:ea typeface="Inter"/>
              <a:cs typeface="Inter"/>
              <a:sym typeface="Inter"/>
            </a:endParaRPr>
          </a:p>
          <a:p>
            <a:pPr indent="0" lvl="0" marL="0" rtl="0" algn="l">
              <a:spcBef>
                <a:spcPts val="10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3.    Explain your choices above.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Climate scientists use the scientific method to measure sea level rise by collecting and analyzing data. The written medium is used to share their findings in reports and articles so others can review and learn from their research.</a:t>
            </a:r>
            <a:endParaRPr b="1" sz="15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1000"/>
              </a:spcBef>
              <a:spcAft>
                <a:spcPts val="1000"/>
              </a:spcAft>
              <a:buNone/>
            </a:pPr>
            <a:r>
              <a:t/>
            </a:r>
            <a:endParaRPr sz="1200">
              <a:solidFill>
                <a:srgbClr val="000000"/>
              </a:solidFill>
              <a:latin typeface="Inter"/>
              <a:ea typeface="Inter"/>
              <a:cs typeface="Inter"/>
              <a:sym typeface="Inter"/>
            </a:endParaRPr>
          </a:p>
        </p:txBody>
      </p:sp>
      <p:sp>
        <p:nvSpPr>
          <p:cNvPr id="234" name="Google Shape;234;p33"/>
          <p:cNvSpPr/>
          <p:nvPr/>
        </p:nvSpPr>
        <p:spPr>
          <a:xfrm>
            <a:off x="1439050" y="3074625"/>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235" name="Google Shape;235;p33"/>
          <p:cNvGraphicFramePr/>
          <p:nvPr/>
        </p:nvGraphicFramePr>
        <p:xfrm>
          <a:off x="393125" y="5368600"/>
          <a:ext cx="3000000" cy="3000000"/>
        </p:xfrm>
        <a:graphic>
          <a:graphicData uri="http://schemas.openxmlformats.org/drawingml/2006/table">
            <a:tbl>
              <a:tblPr>
                <a:noFill/>
                <a:tableStyleId>{2C809C6D-B053-48B7-874B-AE1BCCE800F2}</a:tableStyleId>
              </a:tblPr>
              <a:tblGrid>
                <a:gridCol w="2032425"/>
                <a:gridCol w="4703325"/>
              </a:tblGrid>
              <a:tr h="381000">
                <a:tc>
                  <a:txBody>
                    <a:bodyPr/>
                    <a:lstStyle/>
                    <a:p>
                      <a:pPr indent="0" lvl="0" marL="0" rtl="0" algn="l">
                        <a:spcBef>
                          <a:spcPts val="0"/>
                        </a:spcBef>
                        <a:spcAft>
                          <a:spcPts val="0"/>
                        </a:spcAft>
                        <a:buNone/>
                      </a:pPr>
                      <a:r>
                        <a:rPr lang="en" sz="1200">
                          <a:latin typeface="Inter"/>
                          <a:ea typeface="Inter"/>
                          <a:cs typeface="Inter"/>
                          <a:sym typeface="Inter"/>
                        </a:rPr>
                        <a:t>What kind of knowledge is being passed down?</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Scientific knowledge about how sea levels have risen over time due to warming oceans and melting glaciers—specifically that sea level has risen about 8 inches since 1880 and may rise 1 to 4 feet by 2100.</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values or beliefs are shared?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video emphasizes respect for evidence-based research and long-term monitoring. It conveys belief in the importance of preparing society for future environmental changes and the responsibility to share reliable climate data.</a:t>
                      </a:r>
                      <a:endParaRPr b="1" sz="1200">
                        <a:solidFill>
                          <a:srgbClr val="E95C3D"/>
                        </a:solidFill>
                        <a:latin typeface="Inter"/>
                        <a:ea typeface="Inter"/>
                        <a:cs typeface="Inter"/>
                        <a:sym typeface="Inter"/>
                      </a:endParaRPr>
                    </a:p>
                  </a:txBody>
                  <a:tcPr marT="91425" marB="91425" marR="91425" marL="91425"/>
                </a:tc>
              </a:tr>
              <a:tr h="100000">
                <a:tc>
                  <a:txBody>
                    <a:bodyPr/>
                    <a:lstStyle/>
                    <a:p>
                      <a:pPr indent="0" lvl="0" marL="0" rtl="0" algn="l">
                        <a:spcBef>
                          <a:spcPts val="0"/>
                        </a:spcBef>
                        <a:spcAft>
                          <a:spcPts val="0"/>
                        </a:spcAft>
                        <a:buNone/>
                      </a:pPr>
                      <a:r>
                        <a:rPr lang="en" sz="1200">
                          <a:latin typeface="Inter"/>
                          <a:ea typeface="Inter"/>
                          <a:cs typeface="Inter"/>
                          <a:sym typeface="Inter"/>
                        </a:rPr>
                        <a:t>How would you describe the perspective of the person or community sharing this knowledge?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perspective is that of climate scientists and NASA researchers—grounded in data, measurement, and global environmental concern. Their view prioritizes looking at long-term trends and quantifiable changes to guide action and inform the public.</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latin typeface="Inter"/>
                          <a:ea typeface="Inter"/>
                          <a:cs typeface="Inter"/>
                          <a:sym typeface="Inter"/>
                        </a:rPr>
                        <a:t>What biases might they have?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They may focus primarily on climate change implications and projections, potentially underemphasizing local community perspectives or socioeconomic impacts. As a large scientific institution, NASA may also prioritize scientific framing over cultural or indigenous experiences of sea-level change.</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36" name="Google Shape;236;p33"/>
          <p:cNvSpPr/>
          <p:nvPr/>
        </p:nvSpPr>
        <p:spPr>
          <a:xfrm>
            <a:off x="2303200" y="215250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37" name="Google Shape;237;p33"/>
          <p:cNvSpPr/>
          <p:nvPr/>
        </p:nvSpPr>
        <p:spPr>
          <a:xfrm>
            <a:off x="2364875" y="3379800"/>
            <a:ext cx="224700" cy="236400"/>
          </a:xfrm>
          <a:prstGeom prst="mathMultiply">
            <a:avLst>
              <a:gd fmla="val 23520" name="adj1"/>
            </a:avLst>
          </a:prstGeom>
          <a:solidFill>
            <a:srgbClr val="E95C3D"/>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