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15B7FE7-C069-413B-A775-B6710E910A8F}">
  <a:tblStyle styleId="{B15B7FE7-C069-413B-A775-B6710E910A8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72e66911bb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72e66911b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iTw3sFHnAaZEV5OFnfoaao0J2tKxlAeMijrcssctZ3I/view" TargetMode="External"/><Relationship Id="rId10" Type="http://schemas.openxmlformats.org/officeDocument/2006/relationships/image" Target="../media/image3.png"/><Relationship Id="rId9" Type="http://schemas.openxmlformats.org/officeDocument/2006/relationships/hyperlink" Target="https://docs.google.com/presentation/d/1iTw3sFHnAaZEV5OFnfoaao0J2tKxlAeMijrcssctZ3I/view" TargetMode="External"/><Relationship Id="rId5" Type="http://schemas.openxmlformats.org/officeDocument/2006/relationships/hyperlink" Target="https://docs.google.com/presentation/d/1lnexJOrJXM0a5z6GsX_Xg29vy3QTYmNfd91LuDRAIwc/view" TargetMode="External"/><Relationship Id="rId6" Type="http://schemas.openxmlformats.org/officeDocument/2006/relationships/hyperlink" Target="https://docs.google.com/presentation/d/1rTcecWFuSQVsUhDf3kjGi8C7LqpHM3QfTb4LcmvginI/view" TargetMode="External"/><Relationship Id="rId7" Type="http://schemas.openxmlformats.org/officeDocument/2006/relationships/hyperlink" Target="https://docs.google.com/presentation/d/1BR9CYW-qgM9gmmGiS86BI-TurgIUv4KQbjRumlXW32g/view" TargetMode="External"/><Relationship Id="rId8" Type="http://schemas.openxmlformats.org/officeDocument/2006/relationships/hyperlink" Target="https://docs.google.com/presentation/d/1l_5NaJkTVuY4LQ9F0HxCnHsGbE1tMBshOxnHGch-Z2Q/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docs.google.com/presentation/d/1lnexJOrJXM0a5z6GsX_Xg29vy3QTYmNfd91LuDRAIwc/view" TargetMode="External"/><Relationship Id="rId6" Type="http://schemas.openxmlformats.org/officeDocument/2006/relationships/hyperlink" Target="https://youtu.be/a4h377tK6AU?feature=shared" TargetMode="External"/><Relationship Id="rId7" Type="http://schemas.openxmlformats.org/officeDocument/2006/relationships/hyperlink" Target="https://youtu.be/a4h377tK6AU?feature=shared" TargetMode="External"/><Relationship Id="rId8" Type="http://schemas.openxmlformats.org/officeDocument/2006/relationships/hyperlink" Target="https://youtu.be/D9Ihs241zeg?feature=shared&amp;t=251"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rTcecWFuSQVsUhDf3kjGi8C7LqpHM3QfTb4LcmvginI/view" TargetMode="External"/><Relationship Id="rId5" Type="http://schemas.openxmlformats.org/officeDocument/2006/relationships/hyperlink" Target="https://www.thecorestandards.org/ELA-Literacy/RH/9-10/1/" TargetMode="External"/><Relationship Id="rId6"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{B15B7FE7-C069-413B-A775-B6710E910A8F}</a:tableStyleId>
              </a:tblPr>
              <a:tblGrid>
                <a:gridCol w="1268650"/>
                <a:gridCol w="3874925"/>
                <a:gridCol w="3910450"/>
              </a:tblGrid>
              <a:tr h="1501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3: Power and Perspective</a:t>
                      </a:r>
                      <a:endParaRPr b="1" sz="1300">
                        <a:latin typeface="Inter"/>
                        <a:ea typeface="Inter"/>
                        <a:cs typeface="Inter"/>
                        <a:sym typeface="Inter"/>
                      </a:endParaRPr>
                    </a:p>
                  </a:txBody>
                  <a:tcPr marT="91425" marB="91425" marR="91425" marL="91425"/>
                </a:tc>
                <a:tc hMerge="1"/>
              </a:tr>
              <a:tr h="2194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what ways do stereotypes and single stories limit the understanding of the people and events of the past?</a:t>
                      </a:r>
                      <a:endParaRPr sz="1200">
                        <a:solidFill>
                          <a:schemeClr val="dk1"/>
                        </a:solidFill>
                        <a:latin typeface="Inter"/>
                        <a:ea typeface="Inter"/>
                        <a:cs typeface="Inter"/>
                        <a:sym typeface="Inter"/>
                      </a:endParaRPr>
                    </a:p>
                  </a:txBody>
                  <a:tcPr marT="91425" marB="91425" marR="91425" marL="91425"/>
                </a:tc>
                <a:tc hMerge="1"/>
              </a:tr>
              <a:tr h="2194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Perspective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Evaluating Arguments</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4898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Power and Perspective Student Worksheet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Printed Student Handouts</a:t>
                      </a:r>
                      <a:r>
                        <a:rPr lang="en" sz="1200">
                          <a:latin typeface="Inter"/>
                          <a:ea typeface="Inter"/>
                          <a:cs typeface="Inter"/>
                          <a:sym typeface="Inter"/>
                        </a:rPr>
                        <a:t> (read printing instructions in Activity 3)</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44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Stereotype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Quickwrite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54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9"/>
                        </a:rPr>
                        <a:t>“Do First”</a:t>
                      </a:r>
                      <a:r>
                        <a:rPr lang="en" sz="1200">
                          <a:latin typeface="Inter"/>
                          <a:ea typeface="Inter"/>
                          <a:cs typeface="Inter"/>
                          <a:sym typeface="Inter"/>
                        </a:rPr>
                        <a:t> </a:t>
                      </a:r>
                      <a:r>
                        <a:rPr lang="en" sz="1200">
                          <a:solidFill>
                            <a:srgbClr val="000000"/>
                          </a:solidFill>
                          <a:latin typeface="Inter"/>
                          <a:ea typeface="Inter"/>
                          <a:cs typeface="Inter"/>
                          <a:sym typeface="Inter"/>
                        </a:rPr>
                        <a:t>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 Stories &amp; Ways of Knowing</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0">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5" name="Google Shape;65;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6" name="Google Shape;66;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8" name="Google Shape;68;p14"/>
          <p:cNvGraphicFramePr/>
          <p:nvPr/>
        </p:nvGraphicFramePr>
        <p:xfrm>
          <a:off x="279838" y="582125"/>
          <a:ext cx="3000000" cy="3000000"/>
        </p:xfrm>
        <a:graphic>
          <a:graphicData uri="http://schemas.openxmlformats.org/drawingml/2006/table">
            <a:tbl>
              <a:tblPr>
                <a:noFill/>
                <a:tableStyleId>{B15B7FE7-C069-413B-A775-B6710E910A8F}</a:tableStyleId>
              </a:tblPr>
              <a:tblGrid>
                <a:gridCol w="1673200"/>
                <a:gridCol w="4057350"/>
                <a:gridCol w="3702950"/>
              </a:tblGrid>
              <a:tr h="2518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Power and Perspective</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04425">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introduce students to the focus skill of this lesson, perspective, they will watch an introductory video, as well as complete an introductory guide of the skill. These will provide students with the language and framework for thinking while engaging in today’s activities.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462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and direct students to pages 1-2 of the </a:t>
                      </a:r>
                      <a:r>
                        <a:rPr lang="en" sz="1200" u="sng">
                          <a:solidFill>
                            <a:schemeClr val="hlink"/>
                          </a:solidFill>
                          <a:latin typeface="Inter"/>
                          <a:ea typeface="Inter"/>
                          <a:cs typeface="Inter"/>
                          <a:sym typeface="Inter"/>
                          <a:hlinkClick r:id="rId5"/>
                        </a:rPr>
                        <a:t>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6"/>
                        </a:rPr>
                        <a:t>Play </a:t>
                      </a:r>
                      <a:r>
                        <a:rPr lang="en" sz="1200" u="sng">
                          <a:solidFill>
                            <a:schemeClr val="hlink"/>
                          </a:solidFill>
                          <a:latin typeface="Inter"/>
                          <a:ea typeface="Inter"/>
                          <a:cs typeface="Inter"/>
                          <a:sym typeface="Inter"/>
                          <a:hlinkClick r:id="rId7"/>
                        </a:rPr>
                        <a:t>video</a:t>
                      </a:r>
                      <a:r>
                        <a:rPr lang="en" sz="1200">
                          <a:latin typeface="Inter"/>
                          <a:ea typeface="Inter"/>
                          <a:cs typeface="Inter"/>
                          <a:sym typeface="Inter"/>
                        </a:rPr>
                        <a:t> and discuss questions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through organizer (Consider only showing part of the organizer at a time)</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Give students the opportunity to work on the questions either individually or with peers </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Discuss as a class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Follow along the video with the transcript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two video-based questions </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Follow along with teacher, reading organizer and filling in blanks words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questions, answer teacher checks for understanding</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Apply historical empathy to two scenarios using final two questions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Discuss answers with peers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04425">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further students’ understanding about the significance of perspective, students will think of the “dangers of a single story.” Through a </a:t>
                      </a:r>
                      <a:r>
                        <a:rPr lang="en" sz="1200" u="sng">
                          <a:solidFill>
                            <a:schemeClr val="hlink"/>
                          </a:solidFill>
                          <a:latin typeface="Inter"/>
                          <a:ea typeface="Inter"/>
                          <a:cs typeface="Inter"/>
                          <a:sym typeface="Inter"/>
                          <a:hlinkClick r:id="rId8"/>
                        </a:rPr>
                        <a:t>video</a:t>
                      </a:r>
                      <a:r>
                        <a:rPr lang="en" sz="1200">
                          <a:solidFill>
                            <a:schemeClr val="dk1"/>
                          </a:solidFill>
                          <a:latin typeface="Inter"/>
                          <a:ea typeface="Inter"/>
                          <a:cs typeface="Inter"/>
                          <a:sym typeface="Inter"/>
                        </a:rPr>
                        <a:t> of </a:t>
                      </a:r>
                      <a:r>
                        <a:rPr lang="en" sz="1200">
                          <a:solidFill>
                            <a:srgbClr val="0F0F0F"/>
                          </a:solidFill>
                          <a:highlight>
                            <a:srgbClr val="FFFFFF"/>
                          </a:highlight>
                          <a:latin typeface="Inter"/>
                          <a:ea typeface="Inter"/>
                          <a:cs typeface="Inter"/>
                          <a:sym typeface="Inter"/>
                        </a:rPr>
                        <a:t>Chimamanda Ngozi Adichie’s Ted Talk, students will consider how stories, perspectives, and power are intertwined.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669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pages 3-4 of printed handouts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video</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Use the questions to facilitate a small discussion</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Follow along with video</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questions, discuss with peers</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9" name="Google Shape;69;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 Stories &amp; Ways of Knowing: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0" name="Google Shape;70;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4" name="Shape 74"/>
        <p:cNvGrpSpPr/>
        <p:nvPr/>
      </p:nvGrpSpPr>
      <p:grpSpPr>
        <a:xfrm>
          <a:off x="0" y="0"/>
          <a:ext cx="0" cy="0"/>
          <a:chOff x="0" y="0"/>
          <a:chExt cx="0" cy="0"/>
        </a:xfrm>
      </p:grpSpPr>
      <p:pic>
        <p:nvPicPr>
          <p:cNvPr id="75" name="Google Shape;75;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6" name="Google Shape;76;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7" name="Google Shape;77;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8" name="Google Shape;78;p15"/>
          <p:cNvGraphicFramePr/>
          <p:nvPr/>
        </p:nvGraphicFramePr>
        <p:xfrm>
          <a:off x="488388" y="620838"/>
          <a:ext cx="3000000" cy="3000000"/>
        </p:xfrm>
        <a:graphic>
          <a:graphicData uri="http://schemas.openxmlformats.org/drawingml/2006/table">
            <a:tbl>
              <a:tblPr>
                <a:noFill/>
                <a:tableStyleId>{B15B7FE7-C069-413B-A775-B6710E910A8F}</a:tableStyleId>
              </a:tblPr>
              <a:tblGrid>
                <a:gridCol w="1346925"/>
                <a:gridCol w="379665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Power and Perspective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155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1200"/>
                        </a:spcBef>
                        <a:spcAft>
                          <a:spcPts val="1200"/>
                        </a:spcAft>
                        <a:buNone/>
                      </a:pPr>
                      <a:r>
                        <a:rPr lang="en" sz="1200">
                          <a:solidFill>
                            <a:schemeClr val="dk1"/>
                          </a:solidFill>
                          <a:latin typeface="Inter"/>
                          <a:ea typeface="Inter"/>
                          <a:cs typeface="Inter"/>
                          <a:sym typeface="Inter"/>
                        </a:rPr>
                        <a:t>Headlines often reflect a particular perspective—but headlines can leave out important context or reinforce a single story. Students will analyze a real headline, read multiple sources, and rewrite the headline to reflect a different, but still accurate, perspective. Then, they will explain how and why the revised headline shifts the message. Complete Set 1 as a class and then have students work in groups of 5. Then, facilitate an informal class discussion on the power of perspective. All students will need Set 1 and then each student will have one of the other sets.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06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Introduce the concept of media framing in headlines</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Provide digital access</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Model the activity on page 5 with Set 1</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Assign students into groups of 5</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Hand each student within the group one of the remaining sets (2-6)</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Circulate and support students as needed</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Direct </a:t>
                      </a:r>
                      <a:r>
                        <a:rPr lang="en" sz="1200">
                          <a:latin typeface="Inter"/>
                          <a:ea typeface="Inter"/>
                          <a:cs typeface="Inter"/>
                          <a:sym typeface="Inter"/>
                        </a:rPr>
                        <a:t>students</a:t>
                      </a:r>
                      <a:r>
                        <a:rPr lang="en" sz="1200">
                          <a:latin typeface="Inter"/>
                          <a:ea typeface="Inter"/>
                          <a:cs typeface="Inter"/>
                          <a:sym typeface="Inter"/>
                        </a:rPr>
                        <a:t> to present their rewritten headlines to their small group</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Conduct an informal class discussion</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Complete Set 1 as a class</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Move to sit with small group</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Complete assigned Set</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Present rewritten headlines to small group</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Participate in informal class discussion</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4"/>
                        </a:rPr>
                        <a:t>“Exit Ticket”</a:t>
                      </a:r>
                      <a:r>
                        <a:rPr lang="en" sz="1200">
                          <a:solidFill>
                            <a:schemeClr val="dk1"/>
                          </a:solidFill>
                          <a:latin typeface="Inter"/>
                          <a:ea typeface="Inter"/>
                          <a:cs typeface="Inter"/>
                          <a:sym typeface="Inter"/>
                        </a:rPr>
                        <a:t> 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explain what each shape means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87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CA HSS Analysis Skills (9–12): Historical Research, Evidence, and Point of View 2 -</a:t>
                      </a:r>
                      <a:r>
                        <a:rPr lang="en" sz="1200">
                          <a:solidFill>
                            <a:schemeClr val="dk1"/>
                          </a:solidFill>
                          <a:latin typeface="Inter"/>
                          <a:ea typeface="Inter"/>
                          <a:cs typeface="Inter"/>
                          <a:sym typeface="Inter"/>
                        </a:rPr>
                        <a:t> </a:t>
                      </a:r>
                      <a:r>
                        <a:rPr lang="en" sz="1200">
                          <a:solidFill>
                            <a:schemeClr val="dk1"/>
                          </a:solidFill>
                          <a:highlight>
                            <a:srgbClr val="FFFFFF"/>
                          </a:highlight>
                          <a:latin typeface="Inter"/>
                          <a:ea typeface="Inter"/>
                          <a:cs typeface="Inter"/>
                          <a:sym typeface="Inter"/>
                        </a:rPr>
                        <a:t>Students identify bias and prejudice in historical interpretations.</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uFill>
                            <a:noFill/>
                          </a:uFill>
                          <a:latin typeface="Inter"/>
                          <a:ea typeface="Inter"/>
                          <a:cs typeface="Inter"/>
                          <a:sym typeface="Inter"/>
                          <a:hlinkClick r:id="rId5">
                            <a:extLst>
                              <a:ext uri="{A12FA001-AC4F-418D-AE19-62706E023703}">
                                <ahyp:hlinkClr val="tx"/>
                              </a:ext>
                            </a:extLst>
                          </a:hlinkClick>
                        </a:rPr>
                        <a:t>CCSS.ELA-Literacy.RH.9-10.</a:t>
                      </a:r>
                      <a:r>
                        <a:rPr b="1" lang="en" sz="1200">
                          <a:solidFill>
                            <a:schemeClr val="dk1"/>
                          </a:solidFill>
                          <a:latin typeface="Inter"/>
                          <a:ea typeface="Inter"/>
                          <a:cs typeface="Inter"/>
                          <a:sym typeface="Inter"/>
                        </a:rPr>
                        <a:t>6: </a:t>
                      </a:r>
                      <a:r>
                        <a:rPr lang="en" sz="1200">
                          <a:solidFill>
                            <a:srgbClr val="202020"/>
                          </a:solidFill>
                          <a:latin typeface="Inter"/>
                          <a:ea typeface="Inter"/>
                          <a:cs typeface="Inter"/>
                          <a:sym typeface="Inter"/>
                        </a:rPr>
                        <a:t>Compare the point of view of two or more authors for how they treat the same or similar topics, including which details they include and emphasize in their respective accounts.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9" name="Google Shape;79;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 Stories &amp; Ways of Knowing: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80" name="Google Shape;80;p15"/>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