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y="10058400" cx="7772400"/>
  <p:notesSz cx="6858000" cy="9144000"/>
  <p:embeddedFontLst>
    <p:embeddedFont>
      <p:font typeface="Halant"/>
      <p:regular r:id="rId19"/>
      <p:bold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FDB7D2-6A7C-4FF6-8D69-FA936ED4F3A2}">
  <a:tblStyle styleId="{65FDB7D2-6A7C-4FF6-8D69-FA936ED4F3A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bold.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PlusJakartaSansMedium-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regular.fntdata"/><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b4f3add24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b4f3add2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3730e81be18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3730e81be1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72877106b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72877106b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7260266df9_0_9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7260266df9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7260266df9_0_1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7260266df9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728463e63c_0_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728463e63c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3730e81be18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3730e81be18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730e81be18_0_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730e81be18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730e81be18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730e81be18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730e81be18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730e81be18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3730e81be18_0_10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3730e81be18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youtu.be/a4h377tK6AU?feature=shared"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www.cnn.com/2019/12/18/politics/house-impeachment-vote" TargetMode="External"/><Relationship Id="rId6" Type="http://schemas.openxmlformats.org/officeDocument/2006/relationships/hyperlink" Target="https://www.npr.org/2019/12/18/789020525/president-trump-impeached-by-the-house-in-historic-rebuke" TargetMode="External"/><Relationship Id="rId7" Type="http://schemas.openxmlformats.org/officeDocument/2006/relationships/hyperlink" Target="https://www.bbc.com/news/world-us-canada-4980018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youtu.be/D9Ihs241zeg?feature=shared&amp;t=25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hyperlink" Target="https://youtu.be/D9Ihs241zeg?feature=shared&amp;t=251"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cbsnews.com/losangeles/news/small-business-owners-downtown-los-angeles-damages-protests/" TargetMode="External"/><Relationship Id="rId4" Type="http://schemas.openxmlformats.org/officeDocument/2006/relationships/image" Target="../media/image3.png"/><Relationship Id="rId5" Type="http://schemas.openxmlformats.org/officeDocument/2006/relationships/hyperlink" Target="https://ktla.com/news/local-news/protestors-gather-as-more-ice-agents-arrive-in-southern-california-officials-urge-peace/" TargetMode="External"/><Relationship Id="rId6" Type="http://schemas.openxmlformats.org/officeDocument/2006/relationships/hyperlink" Target="https://www.bbc.com/news/articles/cj93d3r0zz0o" TargetMode="External"/><Relationship Id="rId7"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observerdiplomat.com/hijab-bans-and-islamophobia-a-global-attack-on-religious-freedom/" TargetMode="External"/><Relationship Id="rId6" Type="http://schemas.openxmlformats.org/officeDocument/2006/relationships/hyperlink" Target="https://www.theguardian.com/society/2023/feb/03/for-many-women-wearing-a-hijab-is-not-a-matter-of-choic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www.timesofisrael.com/idf-frees-4-hostages-after-8-months-captivity-in-daring-daytime-raid-in-central-gaza/" TargetMode="External"/><Relationship Id="rId6" Type="http://schemas.openxmlformats.org/officeDocument/2006/relationships/hyperlink" Target="https://www.cnn.com/2024/06/10/middleeast/inside-israels-hostage-rescue-intl-dst" TargetMode="External"/><Relationship Id="rId7" Type="http://schemas.openxmlformats.org/officeDocument/2006/relationships/hyperlink" Target="https://www.nbcnews.com/news/world/israel-hostage-rescue-new-details-gaza-operation-nuseirat-rcna15627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www.nbcnewyork.com/decision-2024/crime-rate-statistics-trump-harris-biden-fact-check/5908874/" TargetMode="External"/><Relationship Id="rId6" Type="http://schemas.openxmlformats.org/officeDocument/2006/relationships/hyperlink" Target="https://www.politifact.com/factchecks/2024/sep/04/donald-trump/donald-trump-said-violent-crime-is-up-43-but-that/" TargetMode="External"/><Relationship Id="rId7" Type="http://schemas.openxmlformats.org/officeDocument/2006/relationships/hyperlink" Target="https://www.cbsnews.com/news/violent-crime-rate-trump-harris-fact-chec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hyperlink" Target="https://docs.google.com/document/d/1YLU9l5uTxYiME_Bq7tFjk8OachMjeW559AXW-l7kEVg/edit?usp=sharing" TargetMode="External"/><Relationship Id="rId6" Type="http://schemas.openxmlformats.org/officeDocument/2006/relationships/hyperlink" Target="https://docs.google.com/document/d/1ZZPDSQk5B-qrMni3FcRXA80Vdr1K-aHv87hdADER1JE/edit?usp=sharing" TargetMode="External"/><Relationship Id="rId7" Type="http://schemas.openxmlformats.org/officeDocument/2006/relationships/hyperlink" Target="https://jimcrowmuseum.ferris.edu/what.ht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Historical Perspective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05" name="Google Shape;105;p25"/>
          <p:cNvGraphicFramePr/>
          <p:nvPr/>
        </p:nvGraphicFramePr>
        <p:xfrm>
          <a:off x="315750" y="1408150"/>
          <a:ext cx="3000000" cy="3000000"/>
        </p:xfrm>
        <a:graphic>
          <a:graphicData uri="http://schemas.openxmlformats.org/drawingml/2006/table">
            <a:tbl>
              <a:tblPr>
                <a:noFill/>
                <a:tableStyleId>{65FDB7D2-6A7C-4FF6-8D69-FA936ED4F3A2}</a:tableStyleId>
              </a:tblPr>
              <a:tblGrid>
                <a:gridCol w="7140900"/>
              </a:tblGrid>
              <a:tr h="5393100">
                <a:tc>
                  <a:txBody>
                    <a:bodyPr/>
                    <a:lstStyle/>
                    <a:p>
                      <a:pPr indent="0" lvl="0" marL="0" rtl="0" algn="l">
                        <a:spcBef>
                          <a:spcPts val="0"/>
                        </a:spcBef>
                        <a:spcAft>
                          <a:spcPts val="0"/>
                        </a:spcAft>
                        <a:buNone/>
                      </a:pPr>
                      <a:r>
                        <a:rPr b="1" lang="en" sz="1100" u="sng">
                          <a:solidFill>
                            <a:schemeClr val="hlink"/>
                          </a:solidFill>
                          <a:latin typeface="Halant"/>
                          <a:ea typeface="Halant"/>
                          <a:cs typeface="Halant"/>
                          <a:sym typeface="Halant"/>
                          <a:hlinkClick r:id="rId5"/>
                        </a:rPr>
                        <a:t>Video Transcript:</a:t>
                      </a:r>
                      <a:r>
                        <a:rPr b="1" lang="en" sz="1100">
                          <a:latin typeface="Halant"/>
                          <a:ea typeface="Halant"/>
                          <a:cs typeface="Halant"/>
                          <a:sym typeface="Halant"/>
                        </a:rPr>
                        <a:t> </a:t>
                      </a:r>
                      <a:endParaRPr sz="1100">
                        <a:latin typeface="Halant"/>
                        <a:ea typeface="Halant"/>
                        <a:cs typeface="Halant"/>
                        <a:sym typeface="Halant"/>
                      </a:endParaRPr>
                    </a:p>
                    <a:p>
                      <a:pPr indent="0" lvl="0" marL="0" marR="165100" rtl="0" algn="l">
                        <a:lnSpc>
                          <a:spcPct val="100000"/>
                        </a:lnSpc>
                        <a:spcBef>
                          <a:spcPts val="0"/>
                        </a:spcBef>
                        <a:spcAft>
                          <a:spcPts val="1900"/>
                        </a:spcAft>
                        <a:buNone/>
                      </a:pPr>
                      <a:r>
                        <a:rPr lang="en" sz="1100">
                          <a:solidFill>
                            <a:srgbClr val="0F0F0F"/>
                          </a:solidFill>
                          <a:highlight>
                            <a:srgbClr val="FFFFFF"/>
                          </a:highlight>
                          <a:latin typeface="Inter"/>
                          <a:ea typeface="Inter"/>
                          <a:cs typeface="Inter"/>
                          <a:sym typeface="Inter"/>
                        </a:rPr>
                        <a:t>Hi, I'm Zach Coté of Thinking Nation and in this video we're going to explore the historical thinking skill of historical perspective. Now one thing that we should start off by acknowledging is that history is a people centered subject and this means two things: 1) history is the study of people in the past and this people centered uh subject necessitates understanding perspective and 2) history is also a people centered subject in the way we tell stories of the past. Historians are people studying people and this acknowledgment of personhood makes this historical thinking skill of historical perspective critical for better understanding history. So to start let's dive in to the definition. 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 There's a few things that we can consider when it comes to one's personhood. So some questions that we can ask about the historical figures that we study are: Where did they live? What was their age at the time that they lived? What was the era like that they lived in? What beliefs may they have held? And what what was their status in society? What maybe what was their socioeconomic status or their race or their gender? How did they fit in with the society that they lived in? These types of questions give us a better glimpse into the personhood of the people that we read and engage with when we study the past. And that allows us to evaluate perspective in a really productive way as scholars. We also need to be aware of the perspectives that maybe we're not seeing right away. And so part of evaluating perspective is it also means seeking out diverse viewpoints and experiences in history. And so when we're seeking out these diverse perspectives, there's a few questions that we can ask. We can ask whose perspective is missing? What might be a counterclaim to a particular perspective that we're engaging with? What might have caused people to draw different conclusions about a past event or idea? And now this last question doesn't just involve the people that we study in the past, but it also involves us as scholars of the past. And so when we talk about this term historiography in our study of the past, which is the history of history or the history of historical writing, it's an acknowledgement of the dialogue that scholars and historians are having about the past. Those two are examples of how people can draw different conclusions about the past that they studied. So when we're looking at a historical event, we may see two perspectives of that historical event that may be different from each other and that's okay. Just like with primary sources, secondary sources also have diverse perspectives. We all bring our own personal contexts into our study of the past. We have to acknowledge that people can read evidence and and come to different conclusions and that's okay, right? There are some big “capital T” truths that we need to acknowledge, but there's also a lot of room for nuance in the study of history. And when we exhibit that intellectual humility and think through perspectives in that way, that allows us to really do history better. And you know, one thing I like to think about when evaluating perspective is that when we understand how people come to their perspective of the past events and ideas that we study, we can talk and we can write about the past more accurately. Respecting those who we study and respecting the past is a critical component of doing history well.</a:t>
                      </a:r>
                      <a:endParaRPr sz="1100">
                        <a:latin typeface="Inter"/>
                        <a:ea typeface="Inter"/>
                        <a:cs typeface="Inter"/>
                        <a:sym typeface="Inter"/>
                      </a:endParaRPr>
                    </a:p>
                  </a:txBody>
                  <a:tcPr marT="91425" marB="91425" marR="91425" marL="91425">
                    <a:lnL cap="flat" cmpd="sng" w="10075">
                      <a:solidFill>
                        <a:srgbClr val="9E9E9E"/>
                      </a:solidFill>
                      <a:prstDash val="solid"/>
                      <a:round/>
                      <a:headEnd len="sm" w="sm" type="none"/>
                      <a:tailEnd len="sm" w="sm" type="none"/>
                    </a:lnL>
                    <a:lnR cap="flat" cmpd="sng" w="10075">
                      <a:solidFill>
                        <a:srgbClr val="9E9E9E"/>
                      </a:solidFill>
                      <a:prstDash val="solid"/>
                      <a:round/>
                      <a:headEnd len="sm" w="sm" type="none"/>
                      <a:tailEnd len="sm" w="sm" type="none"/>
                    </a:lnR>
                    <a:lnT cap="flat" cmpd="sng" w="10075">
                      <a:solidFill>
                        <a:srgbClr val="9E9E9E"/>
                      </a:solidFill>
                      <a:prstDash val="solid"/>
                      <a:round/>
                      <a:headEnd len="sm" w="sm" type="none"/>
                      <a:tailEnd len="sm" w="sm" type="none"/>
                    </a:lnT>
                    <a:lnB cap="flat" cmpd="sng" w="10075">
                      <a:solidFill>
                        <a:srgbClr val="9E9E9E"/>
                      </a:solidFill>
                      <a:prstDash val="solid"/>
                      <a:round/>
                      <a:headEnd len="sm" w="sm" type="none"/>
                      <a:tailEnd len="sm" w="sm" type="none"/>
                    </a:lnB>
                  </a:tcPr>
                </a:tc>
              </a:tr>
            </a:tbl>
          </a:graphicData>
        </a:graphic>
      </p:graphicFrame>
      <p:sp>
        <p:nvSpPr>
          <p:cNvPr id="106" name="Google Shape;106;p25"/>
          <p:cNvSpPr txBox="1"/>
          <p:nvPr/>
        </p:nvSpPr>
        <p:spPr>
          <a:xfrm>
            <a:off x="315748" y="8079264"/>
            <a:ext cx="7140900" cy="153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Questions:</a:t>
            </a:r>
            <a:endParaRPr b="1" sz="11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does it mean to think historically using historical perspective?</a:t>
            </a:r>
            <a:endParaRPr sz="1100">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consider different viewpoints in history?</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7" name="Shape 217"/>
        <p:cNvGrpSpPr/>
        <p:nvPr/>
      </p:nvGrpSpPr>
      <p:grpSpPr>
        <a:xfrm>
          <a:off x="0" y="0"/>
          <a:ext cx="0" cy="0"/>
          <a:chOff x="0" y="0"/>
          <a:chExt cx="0" cy="0"/>
        </a:xfrm>
      </p:grpSpPr>
      <p:sp>
        <p:nvSpPr>
          <p:cNvPr id="218" name="Google Shape;218;p34"/>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6</a:t>
            </a:r>
            <a:endParaRPr sz="1500">
              <a:latin typeface="Halant"/>
              <a:ea typeface="Halant"/>
              <a:cs typeface="Halant"/>
              <a:sym typeface="Halant"/>
            </a:endParaRPr>
          </a:p>
        </p:txBody>
      </p:sp>
      <p:pic>
        <p:nvPicPr>
          <p:cNvPr id="219" name="Google Shape;219;p34"/>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20" name="Google Shape;220;p34"/>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21" name="Google Shape;221;p34"/>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2" name="Google Shape;222;p34"/>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3" name="Google Shape;223;p34"/>
          <p:cNvSpPr txBox="1"/>
          <p:nvPr/>
        </p:nvSpPr>
        <p:spPr>
          <a:xfrm>
            <a:off x="527350" y="12632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24" name="Google Shape;224;p34"/>
          <p:cNvGraphicFramePr/>
          <p:nvPr/>
        </p:nvGraphicFramePr>
        <p:xfrm>
          <a:off x="527350" y="1824350"/>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rPr b="1" lang="en" u="sng">
                          <a:solidFill>
                            <a:srgbClr val="1155CC"/>
                          </a:solidFill>
                          <a:latin typeface="Inter"/>
                          <a:ea typeface="Inter"/>
                          <a:cs typeface="Inter"/>
                          <a:sym typeface="Inter"/>
                          <a:hlinkClick r:id="rId5">
                            <a:extLst>
                              <a:ext uri="{A12FA001-AC4F-418D-AE19-62706E023703}">
                                <ahyp:hlinkClr val="tx"/>
                              </a:ext>
                            </a:extLst>
                          </a:hlinkClick>
                        </a:rPr>
                        <a:t>House of Representatives Impeaches President Donald Trump</a:t>
                      </a:r>
                      <a:endParaRPr sz="22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25" name="Google Shape;225;p34"/>
          <p:cNvSpPr txBox="1"/>
          <p:nvPr/>
        </p:nvSpPr>
        <p:spPr>
          <a:xfrm>
            <a:off x="527350" y="38007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26" name="Google Shape;226;p34"/>
          <p:cNvGraphicFramePr/>
          <p:nvPr/>
        </p:nvGraphicFramePr>
        <p:xfrm>
          <a:off x="527350" y="4692863"/>
          <a:ext cx="3000000" cy="3000000"/>
        </p:xfrm>
        <a:graphic>
          <a:graphicData uri="http://schemas.openxmlformats.org/drawingml/2006/table">
            <a:tbl>
              <a:tblPr>
                <a:noFill/>
                <a:tableStyleId>{65FDB7D2-6A7C-4FF6-8D69-FA936ED4F3A2}</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6">
                            <a:extLst>
                              <a:ext uri="{A12FA001-AC4F-418D-AE19-62706E023703}">
                                <ahyp:hlinkClr val="tx"/>
                              </a:ext>
                            </a:extLst>
                          </a:hlinkClick>
                        </a:rPr>
                        <a:t>Trump Impeached by the House in Historic Rebuke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a:solidFill>
                            <a:srgbClr val="1155CC"/>
                          </a:solidFill>
                          <a:uFill>
                            <a:noFill/>
                          </a:uFill>
                          <a:latin typeface="Inter"/>
                          <a:ea typeface="Inter"/>
                          <a:cs typeface="Inter"/>
                          <a:sym typeface="Inter"/>
                          <a:hlinkClick r:id="rId7">
                            <a:extLst>
                              <a:ext uri="{A12FA001-AC4F-418D-AE19-62706E023703}">
                                <ahyp:hlinkClr val="tx"/>
                              </a:ext>
                            </a:extLst>
                          </a:hlinkClick>
                        </a:rPr>
                        <a:t>Trump Impeachment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2" name="Google Shape;232;p3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Unit 2: Origin Stories and Ways of Knowing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3</a:t>
            </a:r>
            <a:endParaRPr sz="1500">
              <a:solidFill>
                <a:srgbClr val="000000"/>
              </a:solidFill>
              <a:latin typeface="Plus Jakarta Sans Medium"/>
              <a:ea typeface="Plus Jakarta Sans Medium"/>
              <a:cs typeface="Plus Jakarta Sans Medium"/>
              <a:sym typeface="Plus Jakarta Sans Medium"/>
            </a:endParaRPr>
          </a:p>
        </p:txBody>
      </p:sp>
      <p:pic>
        <p:nvPicPr>
          <p:cNvPr id="233" name="Google Shape;233;p3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34" name="Google Shape;234;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5" name="Google Shape;235;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6" name="Google Shape;236;p35"/>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37" name="Google Shape;237;p35"/>
          <p:cNvSpPr txBox="1"/>
          <p:nvPr/>
        </p:nvSpPr>
        <p:spPr>
          <a:xfrm>
            <a:off x="731000" y="2035950"/>
            <a:ext cx="6310500" cy="1149000"/>
          </a:xfrm>
          <a:prstGeom prst="rect">
            <a:avLst/>
          </a:prstGeom>
          <a:noFill/>
          <a:ln cap="flat" cmpd="sng" w="1007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In what ways do stereotypes and single stories limit the understanding of the people and events of the past?</a:t>
            </a:r>
            <a:endParaRPr b="1" i="1" sz="1700">
              <a:solidFill>
                <a:schemeClr val="dk1"/>
              </a:solidFill>
              <a:latin typeface="Inter"/>
              <a:ea typeface="Inter"/>
              <a:cs typeface="Inter"/>
              <a:sym typeface="Inter"/>
            </a:endParaRPr>
          </a:p>
        </p:txBody>
      </p:sp>
      <p:sp>
        <p:nvSpPr>
          <p:cNvPr id="238" name="Google Shape;238;p35"/>
          <p:cNvSpPr txBox="1"/>
          <p:nvPr/>
        </p:nvSpPr>
        <p:spPr>
          <a:xfrm>
            <a:off x="455300" y="3257000"/>
            <a:ext cx="68622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Answer each of the questions below.</a:t>
            </a:r>
            <a:endParaRPr sz="1200">
              <a:solidFill>
                <a:schemeClr val="dk1"/>
              </a:solidFill>
              <a:latin typeface="Halant"/>
              <a:ea typeface="Halant"/>
              <a:cs typeface="Halant"/>
              <a:sym typeface="Halant"/>
            </a:endParaRPr>
          </a:p>
        </p:txBody>
      </p:sp>
      <p:sp>
        <p:nvSpPr>
          <p:cNvPr id="239" name="Google Shape;239;p35"/>
          <p:cNvSpPr/>
          <p:nvPr/>
        </p:nvSpPr>
        <p:spPr>
          <a:xfrm>
            <a:off x="582688" y="3681600"/>
            <a:ext cx="1788600" cy="1788600"/>
          </a:xfrm>
          <a:prstGeom prst="triangle">
            <a:avLst>
              <a:gd fmla="val 50000" name="adj"/>
            </a:avLst>
          </a:prstGeom>
          <a:noFill/>
          <a:ln cap="flat" cmpd="sng" w="403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p>
        </p:txBody>
      </p:sp>
      <p:sp>
        <p:nvSpPr>
          <p:cNvPr id="240" name="Google Shape;240;p35"/>
          <p:cNvSpPr/>
          <p:nvPr/>
        </p:nvSpPr>
        <p:spPr>
          <a:xfrm>
            <a:off x="557038" y="5695600"/>
            <a:ext cx="1839900" cy="1788600"/>
          </a:xfrm>
          <a:prstGeom prst="rect">
            <a:avLst/>
          </a:prstGeom>
          <a:noFill/>
          <a:ln cap="flat" cmpd="sng" w="403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p>
        </p:txBody>
      </p:sp>
      <p:sp>
        <p:nvSpPr>
          <p:cNvPr id="241" name="Google Shape;241;p35"/>
          <p:cNvSpPr/>
          <p:nvPr/>
        </p:nvSpPr>
        <p:spPr>
          <a:xfrm>
            <a:off x="557038" y="7676800"/>
            <a:ext cx="1839900" cy="1788600"/>
          </a:xfrm>
          <a:prstGeom prst="ellipse">
            <a:avLst/>
          </a:prstGeom>
          <a:noFill/>
          <a:ln cap="flat" cmpd="sng" w="403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400"/>
          </a:p>
        </p:txBody>
      </p:sp>
      <p:sp>
        <p:nvSpPr>
          <p:cNvPr id="242" name="Google Shape;242;p35"/>
          <p:cNvSpPr txBox="1"/>
          <p:nvPr/>
        </p:nvSpPr>
        <p:spPr>
          <a:xfrm>
            <a:off x="2882200" y="36816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243" name="Google Shape;243;p35"/>
          <p:cNvSpPr txBox="1"/>
          <p:nvPr/>
        </p:nvSpPr>
        <p:spPr>
          <a:xfrm>
            <a:off x="2882200" y="56956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244" name="Google Shape;244;p35"/>
          <p:cNvSpPr txBox="1"/>
          <p:nvPr/>
        </p:nvSpPr>
        <p:spPr>
          <a:xfrm>
            <a:off x="2882200" y="76768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a:t>
            </a:r>
            <a:endParaRPr sz="1700">
              <a:solidFill>
                <a:schemeClr val="dk1"/>
              </a:solidFill>
              <a:latin typeface="Halant"/>
              <a:ea typeface="Halant"/>
              <a:cs typeface="Halant"/>
              <a:sym typeface="Halant"/>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16" name="Google Shape;116;p26"/>
          <p:cNvGraphicFramePr/>
          <p:nvPr/>
        </p:nvGraphicFramePr>
        <p:xfrm>
          <a:off x="381550" y="2885500"/>
          <a:ext cx="3000000" cy="3000000"/>
        </p:xfrm>
        <a:graphic>
          <a:graphicData uri="http://schemas.openxmlformats.org/drawingml/2006/table">
            <a:tbl>
              <a:tblPr>
                <a:noFill/>
                <a:tableStyleId>{65FDB7D2-6A7C-4FF6-8D69-FA936ED4F3A2}</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17" name="Google Shape;117;p26"/>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118" name="Google Shape;118;p26"/>
          <p:cNvCxnSpPr>
            <a:endCxn id="117"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119" name="Google Shape;119;p26"/>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120" name="Google Shape;120;p26"/>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121" name="Google Shape;121;p26"/>
          <p:cNvGraphicFramePr/>
          <p:nvPr/>
        </p:nvGraphicFramePr>
        <p:xfrm>
          <a:off x="465188" y="7204775"/>
          <a:ext cx="3000000" cy="3000000"/>
        </p:xfrm>
        <a:graphic>
          <a:graphicData uri="http://schemas.openxmlformats.org/drawingml/2006/table">
            <a:tbl>
              <a:tblPr>
                <a:noFill/>
                <a:tableStyleId>{65FDB7D2-6A7C-4FF6-8D69-FA936ED4F3A2}</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22" name="Google Shape;122;p26"/>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23" name="Google Shape;123;p26"/>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124" name="Google Shape;124;p26"/>
          <p:cNvGraphicFramePr/>
          <p:nvPr/>
        </p:nvGraphicFramePr>
        <p:xfrm>
          <a:off x="381550" y="4847475"/>
          <a:ext cx="3000000" cy="3000000"/>
        </p:xfrm>
        <a:graphic>
          <a:graphicData uri="http://schemas.openxmlformats.org/drawingml/2006/table">
            <a:tbl>
              <a:tblPr>
                <a:noFill/>
                <a:tableStyleId>{65FDB7D2-6A7C-4FF6-8D69-FA936ED4F3A2}</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25" name="Google Shape;125;p26"/>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31" name="Google Shape;131;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2" name="Google Shape;132;p27"/>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33" name="Google Shape;133;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7"/>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35" name="Google Shape;135;p27"/>
          <p:cNvGraphicFramePr/>
          <p:nvPr/>
        </p:nvGraphicFramePr>
        <p:xfrm>
          <a:off x="324375" y="1898700"/>
          <a:ext cx="3000000" cy="3000000"/>
        </p:xfrm>
        <a:graphic>
          <a:graphicData uri="http://schemas.openxmlformats.org/drawingml/2006/table">
            <a:tbl>
              <a:tblPr>
                <a:noFill/>
                <a:tableStyleId>{65FDB7D2-6A7C-4FF6-8D69-FA936ED4F3A2}</a:tableStyleId>
              </a:tblPr>
              <a:tblGrid>
                <a:gridCol w="7140900"/>
              </a:tblGrid>
              <a:tr h="539310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Start at 4:12-9:42</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Years later, I thought about this when I left Nigeria to go to university in the United States. I was 19. My American roommate was shocked by me. She asked where I had learned to speak English so well, and was confused when I said that Nigeria happened to have English as its official language. She asked if she could listen to what she called my "tribal music," and was consequently very disappointed when I produced my tape of Mariah Carey. She assumed that I did not know how to use a stove. What struck me was this: She had felt sorry for me even before she saw me. Her default position toward me, as an African, was a kind of patronizing, well-meaning pity. My roommate had a single story of Africa: a single story of catastrophe. In this single story, there was no possibility of Africans being similar to her in any way, no possibility of feelings more complex than pity, no possibility of a connection as human equals.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I must say that before I went to the U.S., I didn’t consciously identify as African. But in the U.S., whenever Africa came up, people turned to me. Never mind that I knew nothing about places like Namibia. But I did come to embrace this new identity, and in many ways I think of myself now as African. Although I still get quite irritable when Africa is referred to as a country, the most recent example being my otherwise wonderful flight from Lagos two days ago, in which there was an announcement on the Virgin flight about the charity work in “India, Africa and other countries.” So, after I had spent some years in the U.S. as an African, I began to understand my roommate’s response to me. If I had not grown up in Nigeria, and if all I knew about Africa were from popular images, I too would think that Africa was a place of beautiful landscapes, beautiful animals, and incomprehensible people, fighting senseless wars, dying of poverty and AIDS, unable to speak for themselves and waiting to be saved by a kind, white foreigner. I would see Africans in the same way that I, as a child, had seen Fide’s family. This single story of Africa ultimately comes, I think, from Western literature. Now, here is a quote from the writing of a London merchant called John Lok, who sailed to west Africa in 1561 and kept a fascinating account of his voyage. After referring to the black Africans as “beasts who have no houses,” he writes, “They are also people without heads, having their mouth and eyes in their breasts.”</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Now, I’ve laughed every time I’ve read this. And one must admire the imagination of John Lok. But what is important about his writing is that it represents the beginning of a tradition of telling African stories in the West: a tradition of Sub-Saharan Africa as a place of negatives, of difference, of darkness, of people who, in the words of the wonderful poet Rudyard Kipling, are “half devil, half child.”</a:t>
                      </a:r>
                      <a:endParaRPr sz="1200">
                        <a:latin typeface="Inter"/>
                        <a:ea typeface="Inter"/>
                        <a:cs typeface="Inter"/>
                        <a:sym typeface="Inter"/>
                      </a:endParaRPr>
                    </a:p>
                  </a:txBody>
                  <a:tcPr marT="91425" marB="91425" marR="91425" marL="91425"/>
                </a:tc>
              </a:tr>
            </a:tbl>
          </a:graphicData>
        </a:graphic>
      </p:graphicFrame>
      <p:sp>
        <p:nvSpPr>
          <p:cNvPr id="136" name="Google Shape;136;p27"/>
          <p:cNvSpPr txBox="1"/>
          <p:nvPr/>
        </p:nvSpPr>
        <p:spPr>
          <a:xfrm>
            <a:off x="288075" y="7936675"/>
            <a:ext cx="7213500" cy="1570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assumptions did Adichie</a:t>
            </a:r>
            <a:r>
              <a:rPr lang="en" sz="1200">
                <a:solidFill>
                  <a:schemeClr val="dk1"/>
                </a:solidFill>
                <a:latin typeface="Inter"/>
                <a:ea typeface="Inter"/>
                <a:cs typeface="Inter"/>
                <a:sym typeface="Inter"/>
              </a:rPr>
              <a:t>'s</a:t>
            </a:r>
            <a:r>
              <a:rPr lang="en" sz="1200">
                <a:solidFill>
                  <a:schemeClr val="dk1"/>
                </a:solidFill>
                <a:latin typeface="Inter"/>
                <a:ea typeface="Inter"/>
                <a:cs typeface="Inter"/>
                <a:sym typeface="Inter"/>
              </a:rPr>
              <a:t> American roommate make about her, and how do those assumptions reflect the “single story” of Africa?</a:t>
            </a:r>
            <a:endParaRPr sz="1200">
              <a:solidFill>
                <a:schemeClr val="dk1"/>
              </a:solidFill>
              <a:latin typeface="Inter"/>
              <a:ea typeface="Inter"/>
              <a:cs typeface="Inter"/>
              <a:sym typeface="Inter"/>
            </a:endParaRPr>
          </a:p>
        </p:txBody>
      </p:sp>
      <p:sp>
        <p:nvSpPr>
          <p:cNvPr id="137" name="Google Shape;137;p27"/>
          <p:cNvSpPr txBox="1"/>
          <p:nvPr/>
        </p:nvSpPr>
        <p:spPr>
          <a:xfrm>
            <a:off x="455225" y="1037951"/>
            <a:ext cx="6918300" cy="855900"/>
          </a:xfrm>
          <a:prstGeom prst="rect">
            <a:avLst/>
          </a:prstGeom>
          <a:noFill/>
          <a:ln>
            <a:noFill/>
          </a:ln>
        </p:spPr>
        <p:txBody>
          <a:bodyPr anchorCtr="0" anchor="t" bIns="116075" lIns="116075" spcFirstLastPara="1" rIns="116075" wrap="square" tIns="116075">
            <a:noAutofit/>
          </a:bodyPr>
          <a:lstStyle/>
          <a:p>
            <a:pPr indent="0" lvl="0" marL="0" rtl="0" algn="l">
              <a:lnSpc>
                <a:spcPct val="115000"/>
              </a:lnSpc>
              <a:spcBef>
                <a:spcPts val="0"/>
              </a:spcBef>
              <a:spcAft>
                <a:spcPts val="0"/>
              </a:spcAft>
              <a:buClr>
                <a:schemeClr val="dk1"/>
              </a:buClr>
              <a:buSzPts val="1100"/>
              <a:buFont typeface="Arial"/>
              <a:buNone/>
            </a:pPr>
            <a:r>
              <a:rPr lang="en" sz="1200">
                <a:solidFill>
                  <a:srgbClr val="0F0F0F"/>
                </a:solidFill>
                <a:highlight>
                  <a:srgbClr val="FFFFFF"/>
                </a:highlight>
                <a:latin typeface="Halant"/>
                <a:ea typeface="Halant"/>
                <a:cs typeface="Halant"/>
                <a:sym typeface="Halant"/>
              </a:rPr>
              <a:t>Source: Chimamanda Ngozi Adichie, “The Danger of a Single Story,” TED, October 7, 2009.</a:t>
            </a:r>
            <a:endParaRPr sz="1200">
              <a:solidFill>
                <a:srgbClr val="0F0F0F"/>
              </a:solidFill>
              <a:highlight>
                <a:srgbClr val="FFFFFF"/>
              </a:highlight>
              <a:latin typeface="Halant"/>
              <a:ea typeface="Halant"/>
              <a:cs typeface="Halant"/>
              <a:sym typeface="Halant"/>
            </a:endParaRPr>
          </a:p>
          <a:p>
            <a:pPr indent="0" lvl="0" marL="0" rtl="0" algn="l">
              <a:spcBef>
                <a:spcPts val="0"/>
              </a:spcBef>
              <a:spcAft>
                <a:spcPts val="0"/>
              </a:spcAft>
              <a:buNone/>
            </a:pPr>
            <a:r>
              <a:t/>
            </a:r>
            <a:endParaRPr b="1" sz="10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solidFill>
                  <a:schemeClr val="dk1"/>
                </a:solidFill>
                <a:latin typeface="Inter"/>
                <a:ea typeface="Inter"/>
                <a:cs typeface="Inter"/>
                <a:sym typeface="Inter"/>
              </a:rPr>
              <a:t>Novelist Chimamanda Adichie tells the story of how she found her authentic cultural voice -- and warns that if we hear only a single story about another person or country, we risk a critical misunderstanding.</a:t>
            </a:r>
            <a:endParaRPr sz="10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sp>
        <p:nvSpPr>
          <p:cNvPr id="142" name="Google Shape;142;p2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100">
                <a:solidFill>
                  <a:schemeClr val="dk1"/>
                </a:solidFill>
                <a:latin typeface="Plus Jakarta Sans Medium"/>
                <a:ea typeface="Plus Jakarta Sans Medium"/>
                <a:cs typeface="Plus Jakarta Sans Medium"/>
                <a:sym typeface="Plus Jakarta Sans Medium"/>
              </a:rPr>
              <a:t>Dangers of a Single Story</a:t>
            </a:r>
            <a:endParaRPr sz="21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3" name="Google Shape;143;p28"/>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4" name="Google Shape;144;p28"/>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45" name="Google Shape;145;p28"/>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6" name="Google Shape;146;p28"/>
          <p:cNvPicPr preferRelativeResize="0"/>
          <p:nvPr/>
        </p:nvPicPr>
        <p:blipFill>
          <a:blip r:embed="rId4">
            <a:alphaModFix/>
          </a:blip>
          <a:stretch>
            <a:fillRect/>
          </a:stretch>
        </p:blipFill>
        <p:spPr>
          <a:xfrm>
            <a:off x="216272" y="110272"/>
            <a:ext cx="1041739" cy="431978"/>
          </a:xfrm>
          <a:prstGeom prst="rect">
            <a:avLst/>
          </a:prstGeom>
          <a:noFill/>
          <a:ln>
            <a:noFill/>
          </a:ln>
        </p:spPr>
      </p:pic>
      <p:graphicFrame>
        <p:nvGraphicFramePr>
          <p:cNvPr id="147" name="Google Shape;147;p28"/>
          <p:cNvGraphicFramePr/>
          <p:nvPr/>
        </p:nvGraphicFramePr>
        <p:xfrm>
          <a:off x="324375" y="1136700"/>
          <a:ext cx="3000000" cy="3000000"/>
        </p:xfrm>
        <a:graphic>
          <a:graphicData uri="http://schemas.openxmlformats.org/drawingml/2006/table">
            <a:tbl>
              <a:tblPr>
                <a:noFill/>
                <a:tableStyleId>{65FDB7D2-6A7C-4FF6-8D69-FA936ED4F3A2}</a:tableStyleId>
              </a:tblPr>
              <a:tblGrid>
                <a:gridCol w="7140900"/>
              </a:tblGrid>
              <a:tr h="3974650">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b="1" lang="en" sz="1200">
                          <a:latin typeface="Halant"/>
                          <a:ea typeface="Halant"/>
                          <a:cs typeface="Halant"/>
                          <a:sym typeface="Halant"/>
                        </a:rPr>
                        <a:t> Continued</a:t>
                      </a:r>
                      <a:endParaRPr b="1" sz="1200">
                        <a:latin typeface="Halant"/>
                        <a:ea typeface="Halant"/>
                        <a:cs typeface="Halant"/>
                        <a:sym typeface="Halant"/>
                      </a:endParaRPr>
                    </a:p>
                    <a:p>
                      <a:pPr indent="0" lvl="0" marL="0" rtl="0" algn="l">
                        <a:lnSpc>
                          <a:spcPct val="100000"/>
                        </a:lnSpc>
                        <a:spcBef>
                          <a:spcPts val="0"/>
                        </a:spcBef>
                        <a:spcAft>
                          <a:spcPts val="0"/>
                        </a:spcAft>
                        <a:buNone/>
                      </a:pPr>
                      <a:r>
                        <a:rPr lang="en" sz="1200">
                          <a:latin typeface="Inter"/>
                          <a:ea typeface="Inter"/>
                          <a:cs typeface="Inter"/>
                          <a:sym typeface="Inter"/>
                        </a:rPr>
                        <a:t>And so, I began to realize that my American roommate must have throughout her life seen and heard different versions of this single story, as had a professor, who once told me that my novel was not “authentically African.” Now, I was quite willing to contend that there were a number of things wrong with the novel, that it had failed in a number of places, but I had not quite imagined that it had failed at achieving something called African authenticity. In fact, I did not know what African authenticity was. The professor told me that my characters were too much like him, an educated and middle-class man. My characters drove cars. They were not starving. Therefore they were not authentically African. But I must quickly add that I too am just as guilty in the question of the single story. A few years ago, I visited Mexico from the U.S. The political climate in the U.S. at the time was tense, and there were debates going on about immigration. And, as often happens in America, immigration became synonymous with Mexicans. There were endless stories of Mexicans as people who were fleecing the healthcare system, sneaking across the border, being arrested at the border, that sort of thing.I remember walking around on my first day in Guadalajara, watching the people going to work, rolling up tortillas in the marketplace, smoking, laughing. I remember first feeling slight surprise. And then, I was overwhelmed with shame. I realized that I had been so immersed in the media coverage of Mexicans that they had become one thing in my mind, the abject immigrant. I had bought into the single story of Mexicans and I could not have been more ashamed of myself. So that is how to create a single story: show a people as one thing, as only one thing, over and over again, and that is what they become. It is impossible to talk about the single story without talking about power.</a:t>
                      </a:r>
                      <a:endParaRPr sz="1200">
                        <a:latin typeface="Inter"/>
                        <a:ea typeface="Inter"/>
                        <a:cs typeface="Inter"/>
                        <a:sym typeface="Inter"/>
                      </a:endParaRPr>
                    </a:p>
                  </a:txBody>
                  <a:tcPr marT="91425" marB="91425" marR="91425" marL="91425"/>
                </a:tc>
              </a:tr>
            </a:tbl>
          </a:graphicData>
        </a:graphic>
      </p:graphicFrame>
      <p:sp>
        <p:nvSpPr>
          <p:cNvPr id="148" name="Google Shape;148;p28"/>
          <p:cNvSpPr txBox="1"/>
          <p:nvPr/>
        </p:nvSpPr>
        <p:spPr>
          <a:xfrm>
            <a:off x="288075" y="5235800"/>
            <a:ext cx="7213500" cy="33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2. Why did the professor believe the Adichie’s novel was not “authentically African,” and what does this reveal about the dangers of a single 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How does the Adichie’s experience in Mexico illustrate that anyone can fall into the trap of believing a single story?</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2" name="Shape 152"/>
        <p:cNvGrpSpPr/>
        <p:nvPr/>
      </p:nvGrpSpPr>
      <p:grpSpPr>
        <a:xfrm>
          <a:off x="0" y="0"/>
          <a:ext cx="0" cy="0"/>
          <a:chOff x="0" y="0"/>
          <a:chExt cx="0" cy="0"/>
        </a:xfrm>
      </p:grpSpPr>
      <p:sp>
        <p:nvSpPr>
          <p:cNvPr id="153" name="Google Shape;153;p29"/>
          <p:cNvSpPr txBox="1"/>
          <p:nvPr/>
        </p:nvSpPr>
        <p:spPr>
          <a:xfrm>
            <a:off x="518700" y="1282132"/>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154" name="Google Shape;154;p29"/>
          <p:cNvGraphicFramePr/>
          <p:nvPr/>
        </p:nvGraphicFramePr>
        <p:xfrm>
          <a:off x="518700" y="1843188"/>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a:solidFill>
                            <a:srgbClr val="1155CC"/>
                          </a:solidFill>
                          <a:uFill>
                            <a:noFill/>
                          </a:uFill>
                          <a:latin typeface="Inter"/>
                          <a:ea typeface="Inter"/>
                          <a:cs typeface="Inter"/>
                          <a:sym typeface="Inter"/>
                          <a:hlinkClick r:id="rId3">
                            <a:extLst>
                              <a:ext uri="{A12FA001-AC4F-418D-AE19-62706E023703}">
                                <ahyp:hlinkClr val="tx"/>
                              </a:ext>
                            </a:extLst>
                          </a:hlinkClick>
                        </a:rPr>
                        <a:t>Small Businesses Owners in Downtown Los Angeles Left with Damages Following Violent Protests</a:t>
                      </a:r>
                      <a:endParaRPr b="1"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155" name="Google Shape;155;p29"/>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Perspective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100">
                <a:latin typeface="Plus Jakarta Sans Medium"/>
                <a:ea typeface="Plus Jakarta Sans Medium"/>
                <a:cs typeface="Plus Jakarta Sans Medium"/>
                <a:sym typeface="Plus Jakarta Sans Medium"/>
              </a:rPr>
              <a:t>Rewriting Headlines: Set 1</a:t>
            </a:r>
            <a:endParaRPr sz="2100">
              <a:latin typeface="Plus Jakarta Sans Medium"/>
              <a:ea typeface="Plus Jakarta Sans Medium"/>
              <a:cs typeface="Plus Jakarta Sans Medium"/>
              <a:sym typeface="Plus Jakarta Sans Medium"/>
            </a:endParaRPr>
          </a:p>
        </p:txBody>
      </p:sp>
      <p:pic>
        <p:nvPicPr>
          <p:cNvPr id="156" name="Google Shape;156;p29"/>
          <p:cNvPicPr preferRelativeResize="0"/>
          <p:nvPr/>
        </p:nvPicPr>
        <p:blipFill>
          <a:blip r:embed="rId4">
            <a:alphaModFix/>
          </a:blip>
          <a:stretch>
            <a:fillRect/>
          </a:stretch>
        </p:blipFill>
        <p:spPr>
          <a:xfrm>
            <a:off x="140497" y="144222"/>
            <a:ext cx="1056536" cy="438114"/>
          </a:xfrm>
          <a:prstGeom prst="rect">
            <a:avLst/>
          </a:prstGeom>
          <a:noFill/>
          <a:ln>
            <a:noFill/>
          </a:ln>
        </p:spPr>
      </p:pic>
      <p:sp>
        <p:nvSpPr>
          <p:cNvPr id="157" name="Google Shape;157;p29"/>
          <p:cNvSpPr txBox="1"/>
          <p:nvPr/>
        </p:nvSpPr>
        <p:spPr>
          <a:xfrm>
            <a:off x="518700" y="3819607"/>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158" name="Google Shape;158;p29"/>
          <p:cNvGraphicFramePr/>
          <p:nvPr/>
        </p:nvGraphicFramePr>
        <p:xfrm>
          <a:off x="518700" y="4711700"/>
          <a:ext cx="3000000" cy="3000000"/>
        </p:xfrm>
        <a:graphic>
          <a:graphicData uri="http://schemas.openxmlformats.org/drawingml/2006/table">
            <a:tbl>
              <a:tblPr>
                <a:noFill/>
                <a:tableStyleId>{65FDB7D2-6A7C-4FF6-8D69-FA936ED4F3A2}</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ICE protests turn violent in downtown L.A., local officials blame Trump</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Everything We Need To Know About The Protests in LA and Other Cities </a:t>
                      </a:r>
                      <a:endParaRPr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pic>
        <p:nvPicPr>
          <p:cNvPr id="159" name="Google Shape;159;p29"/>
          <p:cNvPicPr preferRelativeResize="0"/>
          <p:nvPr/>
        </p:nvPicPr>
        <p:blipFill>
          <a:blip r:embed="rId7">
            <a:alphaModFix/>
          </a:blip>
          <a:stretch>
            <a:fillRect/>
          </a:stretch>
        </p:blipFill>
        <p:spPr>
          <a:xfrm>
            <a:off x="390144" y="9408021"/>
            <a:ext cx="431174" cy="431174"/>
          </a:xfrm>
          <a:prstGeom prst="rect">
            <a:avLst/>
          </a:prstGeom>
          <a:noFill/>
          <a:ln>
            <a:noFill/>
          </a:ln>
        </p:spPr>
      </p:pic>
      <p:sp>
        <p:nvSpPr>
          <p:cNvPr id="160" name="Google Shape;160;p29"/>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1" name="Google Shape;161;p29"/>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0"/>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2</a:t>
            </a:r>
            <a:endParaRPr sz="1500">
              <a:latin typeface="Halant"/>
              <a:ea typeface="Halant"/>
              <a:cs typeface="Halant"/>
              <a:sym typeface="Halant"/>
            </a:endParaRPr>
          </a:p>
        </p:txBody>
      </p:sp>
      <p:pic>
        <p:nvPicPr>
          <p:cNvPr id="167" name="Google Shape;167;p30"/>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168" name="Google Shape;168;p30"/>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169" name="Google Shape;169;p30"/>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30"/>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30"/>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172" name="Google Shape;172;p30"/>
          <p:cNvGraphicFramePr/>
          <p:nvPr/>
        </p:nvGraphicFramePr>
        <p:xfrm>
          <a:off x="527350" y="1748150"/>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a:latin typeface="Inter"/>
                          <a:ea typeface="Inter"/>
                          <a:cs typeface="Inter"/>
                          <a:sym typeface="Inter"/>
                        </a:rPr>
                        <a:t>Hijabs Are Oppressing Muslim Women</a:t>
                      </a:r>
                      <a:endParaRPr sz="15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173" name="Google Shape;173;p30"/>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174" name="Google Shape;174;p30"/>
          <p:cNvGraphicFramePr/>
          <p:nvPr/>
        </p:nvGraphicFramePr>
        <p:xfrm>
          <a:off x="527350" y="4616663"/>
          <a:ext cx="3000000" cy="3000000"/>
        </p:xfrm>
        <a:graphic>
          <a:graphicData uri="http://schemas.openxmlformats.org/drawingml/2006/table">
            <a:tbl>
              <a:tblPr>
                <a:noFill/>
                <a:tableStyleId>{65FDB7D2-6A7C-4FF6-8D69-FA936ED4F3A2}</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5">
                            <a:extLst>
                              <a:ext uri="{A12FA001-AC4F-418D-AE19-62706E023703}">
                                <ahyp:hlinkClr val="tx"/>
                              </a:ext>
                            </a:extLst>
                          </a:hlinkClick>
                        </a:rPr>
                        <a:t>Hijab Bans and Islamophobia: Religious Freedom</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For Many Women Wearing a Hijab is Not a Matter of Choice </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1"/>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3</a:t>
            </a:r>
            <a:endParaRPr sz="1500">
              <a:latin typeface="Halant"/>
              <a:ea typeface="Halant"/>
              <a:cs typeface="Halant"/>
              <a:sym typeface="Halant"/>
            </a:endParaRPr>
          </a:p>
        </p:txBody>
      </p:sp>
      <p:pic>
        <p:nvPicPr>
          <p:cNvPr id="180" name="Google Shape;180;p31"/>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181" name="Google Shape;181;p31"/>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182" name="Google Shape;182;p31"/>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31"/>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4" name="Google Shape;184;p31"/>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185" name="Google Shape;185;p31"/>
          <p:cNvGraphicFramePr/>
          <p:nvPr/>
        </p:nvGraphicFramePr>
        <p:xfrm>
          <a:off x="527350" y="1748150"/>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 </a:t>
                      </a:r>
                      <a:r>
                        <a:rPr b="1" lang="en" sz="1300" u="sng">
                          <a:solidFill>
                            <a:srgbClr val="1155CC"/>
                          </a:solidFill>
                          <a:latin typeface="Inter"/>
                          <a:ea typeface="Inter"/>
                          <a:cs typeface="Inter"/>
                          <a:sym typeface="Inter"/>
                          <a:hlinkClick r:id="rId5">
                            <a:extLst>
                              <a:ext uri="{A12FA001-AC4F-418D-AE19-62706E023703}">
                                <ahyp:hlinkClr val="tx"/>
                              </a:ext>
                            </a:extLst>
                          </a:hlinkClick>
                        </a:rPr>
                        <a:t>IDF Frees 4 Hostages After 8 Months of Captivity in Daring Daytime Raid</a:t>
                      </a:r>
                      <a:endParaRPr sz="16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186" name="Google Shape;186;p31"/>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187" name="Google Shape;187;p31"/>
          <p:cNvGraphicFramePr/>
          <p:nvPr/>
        </p:nvGraphicFramePr>
        <p:xfrm>
          <a:off x="527350" y="4616663"/>
          <a:ext cx="3000000" cy="3000000"/>
        </p:xfrm>
        <a:graphic>
          <a:graphicData uri="http://schemas.openxmlformats.org/drawingml/2006/table">
            <a:tbl>
              <a:tblPr>
                <a:noFill/>
                <a:tableStyleId>{65FDB7D2-6A7C-4FF6-8D69-FA936ED4F3A2}</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Inside Israel's Hostage Rescue</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Israel Hostage Rescue New Details Gaza Operation</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1" name="Shape 191"/>
        <p:cNvGrpSpPr/>
        <p:nvPr/>
      </p:nvGrpSpPr>
      <p:grpSpPr>
        <a:xfrm>
          <a:off x="0" y="0"/>
          <a:ext cx="0" cy="0"/>
          <a:chOff x="0" y="0"/>
          <a:chExt cx="0" cy="0"/>
        </a:xfrm>
      </p:grpSpPr>
      <p:sp>
        <p:nvSpPr>
          <p:cNvPr id="192" name="Google Shape;192;p32"/>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4</a:t>
            </a:r>
            <a:endParaRPr sz="1500">
              <a:latin typeface="Halant"/>
              <a:ea typeface="Halant"/>
              <a:cs typeface="Halant"/>
              <a:sym typeface="Halant"/>
            </a:endParaRPr>
          </a:p>
        </p:txBody>
      </p:sp>
      <p:pic>
        <p:nvPicPr>
          <p:cNvPr id="193" name="Google Shape;193;p32"/>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194" name="Google Shape;194;p32"/>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195" name="Google Shape;195;p32"/>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6" name="Google Shape;196;p32"/>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7" name="Google Shape;197;p32"/>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198" name="Google Shape;198;p32"/>
          <p:cNvGraphicFramePr/>
          <p:nvPr/>
        </p:nvGraphicFramePr>
        <p:xfrm>
          <a:off x="527350" y="1748150"/>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Trump and Harris Make Widely Different Claims on Crime</a:t>
                      </a:r>
                      <a:endParaRPr sz="18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199" name="Google Shape;199;p32"/>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00" name="Google Shape;200;p32"/>
          <p:cNvGraphicFramePr/>
          <p:nvPr/>
        </p:nvGraphicFramePr>
        <p:xfrm>
          <a:off x="527350" y="4616663"/>
          <a:ext cx="3000000" cy="3000000"/>
        </p:xfrm>
        <a:graphic>
          <a:graphicData uri="http://schemas.openxmlformats.org/drawingml/2006/table">
            <a:tbl>
              <a:tblPr>
                <a:noFill/>
                <a:tableStyleId>{65FDB7D2-6A7C-4FF6-8D69-FA936ED4F3A2}</a:tableStyleId>
              </a:tblPr>
              <a:tblGrid>
                <a:gridCol w="1098400"/>
                <a:gridCol w="5636600"/>
              </a:tblGrid>
              <a:tr h="38100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Donald Trump Said Violent Crime is Up 43%</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Violent Crime Rate Trump-Harris Fact Check</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4" name="Shape 204"/>
        <p:cNvGrpSpPr/>
        <p:nvPr/>
      </p:nvGrpSpPr>
      <p:grpSpPr>
        <a:xfrm>
          <a:off x="0" y="0"/>
          <a:ext cx="0" cy="0"/>
          <a:chOff x="0" y="0"/>
          <a:chExt cx="0" cy="0"/>
        </a:xfrm>
      </p:grpSpPr>
      <p:sp>
        <p:nvSpPr>
          <p:cNvPr id="205" name="Google Shape;205;p33"/>
          <p:cNvSpPr txBox="1"/>
          <p:nvPr/>
        </p:nvSpPr>
        <p:spPr>
          <a:xfrm>
            <a:off x="-52000" y="9475"/>
            <a:ext cx="7772400" cy="1057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Perspective</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Medium"/>
                <a:ea typeface="Plus Jakarta Sans Medium"/>
                <a:cs typeface="Plus Jakarta Sans Medium"/>
                <a:sym typeface="Plus Jakarta Sans Medium"/>
              </a:rPr>
              <a:t>Rewriting Headlines: Set 5</a:t>
            </a:r>
            <a:endParaRPr sz="1500">
              <a:latin typeface="Halant"/>
              <a:ea typeface="Halant"/>
              <a:cs typeface="Halant"/>
              <a:sym typeface="Halant"/>
            </a:endParaRPr>
          </a:p>
        </p:txBody>
      </p:sp>
      <p:pic>
        <p:nvPicPr>
          <p:cNvPr id="206" name="Google Shape;206;p33"/>
          <p:cNvPicPr preferRelativeResize="0"/>
          <p:nvPr/>
        </p:nvPicPr>
        <p:blipFill>
          <a:blip r:embed="rId3">
            <a:alphaModFix/>
          </a:blip>
          <a:stretch>
            <a:fillRect/>
          </a:stretch>
        </p:blipFill>
        <p:spPr>
          <a:xfrm>
            <a:off x="140497" y="144222"/>
            <a:ext cx="1056536" cy="438114"/>
          </a:xfrm>
          <a:prstGeom prst="rect">
            <a:avLst/>
          </a:prstGeom>
          <a:noFill/>
          <a:ln>
            <a:noFill/>
          </a:ln>
        </p:spPr>
      </p:pic>
      <p:pic>
        <p:nvPicPr>
          <p:cNvPr id="207" name="Google Shape;207;p33"/>
          <p:cNvPicPr preferRelativeResize="0"/>
          <p:nvPr/>
        </p:nvPicPr>
        <p:blipFill>
          <a:blip r:embed="rId4">
            <a:alphaModFix/>
          </a:blip>
          <a:stretch>
            <a:fillRect/>
          </a:stretch>
        </p:blipFill>
        <p:spPr>
          <a:xfrm>
            <a:off x="390144" y="9408021"/>
            <a:ext cx="431174" cy="431174"/>
          </a:xfrm>
          <a:prstGeom prst="rect">
            <a:avLst/>
          </a:prstGeom>
          <a:noFill/>
          <a:ln>
            <a:noFill/>
          </a:ln>
        </p:spPr>
      </p:pic>
      <p:sp>
        <p:nvSpPr>
          <p:cNvPr id="208" name="Google Shape;208;p33"/>
          <p:cNvSpPr txBox="1"/>
          <p:nvPr/>
        </p:nvSpPr>
        <p:spPr>
          <a:xfrm>
            <a:off x="5542366" y="953182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33"/>
          <p:cNvSpPr txBox="1"/>
          <p:nvPr/>
        </p:nvSpPr>
        <p:spPr>
          <a:xfrm>
            <a:off x="2974888" y="953182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0" name="Google Shape;210;p33"/>
          <p:cNvSpPr txBox="1"/>
          <p:nvPr/>
        </p:nvSpPr>
        <p:spPr>
          <a:xfrm>
            <a:off x="527350" y="1187095"/>
            <a:ext cx="6735000" cy="438000"/>
          </a:xfrm>
          <a:prstGeom prst="rect">
            <a:avLst/>
          </a:prstGeom>
          <a:solidFill>
            <a:srgbClr val="E5F9F1"/>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Halant"/>
                <a:ea typeface="Halant"/>
                <a:cs typeface="Halant"/>
                <a:sym typeface="Halant"/>
              </a:rPr>
              <a:t>Click on the link below to view the article, then answer the question that follows.</a:t>
            </a:r>
            <a:endParaRPr>
              <a:latin typeface="Halant"/>
              <a:ea typeface="Halant"/>
              <a:cs typeface="Halant"/>
              <a:sym typeface="Halant"/>
            </a:endParaRPr>
          </a:p>
        </p:txBody>
      </p:sp>
      <p:graphicFrame>
        <p:nvGraphicFramePr>
          <p:cNvPr id="211" name="Google Shape;211;p33"/>
          <p:cNvGraphicFramePr/>
          <p:nvPr/>
        </p:nvGraphicFramePr>
        <p:xfrm>
          <a:off x="527350" y="1748150"/>
          <a:ext cx="3000000" cy="3000000"/>
        </p:xfrm>
        <a:graphic>
          <a:graphicData uri="http://schemas.openxmlformats.org/drawingml/2006/table">
            <a:tbl>
              <a:tblPr>
                <a:noFill/>
                <a:tableStyleId>{65FDB7D2-6A7C-4FF6-8D69-FA936ED4F3A2}</a:tableStyleId>
              </a:tblPr>
              <a:tblGrid>
                <a:gridCol w="1295025"/>
                <a:gridCol w="5439975"/>
              </a:tblGrid>
              <a:tr h="811075">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Headline: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u="sng">
                          <a:solidFill>
                            <a:srgbClr val="1155CC"/>
                          </a:solidFill>
                          <a:latin typeface="Inter"/>
                          <a:ea typeface="Inter"/>
                          <a:cs typeface="Inter"/>
                          <a:sym typeface="Inter"/>
                          <a:hlinkClick r:id="rId5">
                            <a:extLst>
                              <a:ext uri="{A12FA001-AC4F-418D-AE19-62706E023703}">
                                <ahyp:hlinkClr val="tx"/>
                              </a:ext>
                            </a:extLst>
                          </a:hlinkClick>
                        </a:rPr>
                        <a:t>African Americans Became Equal Citizens with the 14th Amendment (1868)</a:t>
                      </a:r>
                      <a:endParaRPr sz="2000">
                        <a:latin typeface="Inter"/>
                        <a:ea typeface="Inter"/>
                        <a:cs typeface="Inter"/>
                        <a:sym typeface="Inter"/>
                      </a:endParaRPr>
                    </a:p>
                  </a:txBody>
                  <a:tcPr marT="91425" marB="91425" marR="91425" marL="91425">
                    <a:solidFill>
                      <a:srgbClr val="F3F3F3"/>
                    </a:solidFill>
                  </a:tcPr>
                </a:tc>
                <a:tc hMerge="1"/>
              </a:tr>
              <a:tr h="811075">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the current “vibe” of the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
        <p:nvSpPr>
          <p:cNvPr id="212" name="Google Shape;212;p33"/>
          <p:cNvSpPr txBox="1"/>
          <p:nvPr/>
        </p:nvSpPr>
        <p:spPr>
          <a:xfrm>
            <a:off x="527350" y="3724570"/>
            <a:ext cx="6735000" cy="752400"/>
          </a:xfrm>
          <a:prstGeom prst="rect">
            <a:avLst/>
          </a:prstGeom>
          <a:solidFill>
            <a:srgbClr val="E5F9F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Halant"/>
                <a:ea typeface="Halant"/>
                <a:cs typeface="Halant"/>
                <a:sym typeface="Halant"/>
              </a:rPr>
              <a:t>Using the sources below, rewrite the current headline in a way that expresses a countering view point while still remaining true. Then, answer the questions that follow.</a:t>
            </a:r>
            <a:endParaRPr>
              <a:latin typeface="Halant"/>
              <a:ea typeface="Halant"/>
              <a:cs typeface="Halant"/>
              <a:sym typeface="Halant"/>
            </a:endParaRPr>
          </a:p>
        </p:txBody>
      </p:sp>
      <p:graphicFrame>
        <p:nvGraphicFramePr>
          <p:cNvPr id="213" name="Google Shape;213;p33"/>
          <p:cNvGraphicFramePr/>
          <p:nvPr/>
        </p:nvGraphicFramePr>
        <p:xfrm>
          <a:off x="527350" y="4616663"/>
          <a:ext cx="3000000" cy="3000000"/>
        </p:xfrm>
        <a:graphic>
          <a:graphicData uri="http://schemas.openxmlformats.org/drawingml/2006/table">
            <a:tbl>
              <a:tblPr>
                <a:noFill/>
                <a:tableStyleId>{65FDB7D2-6A7C-4FF6-8D69-FA936ED4F3A2}</a:tableStyleId>
              </a:tblPr>
              <a:tblGrid>
                <a:gridCol w="1098400"/>
                <a:gridCol w="5636600"/>
              </a:tblGrid>
              <a:tr h="539925">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Sources to Consider</a:t>
                      </a:r>
                      <a:endParaRPr sz="1200">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6">
                            <a:extLst>
                              <a:ext uri="{A12FA001-AC4F-418D-AE19-62706E023703}">
                                <ahyp:hlinkClr val="tx"/>
                              </a:ext>
                            </a:extLst>
                          </a:hlinkClick>
                        </a:rPr>
                        <a:t>Facing History and Oursleves: The 14th Amendment and Plessy v. Ferguson</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b="1" lang="en" sz="1200" u="sng">
                          <a:solidFill>
                            <a:srgbClr val="1155CC"/>
                          </a:solidFill>
                          <a:latin typeface="Inter"/>
                          <a:ea typeface="Inter"/>
                          <a:cs typeface="Inter"/>
                          <a:sym typeface="Inter"/>
                          <a:hlinkClick r:id="rId7">
                            <a:extLst>
                              <a:ext uri="{A12FA001-AC4F-418D-AE19-62706E023703}">
                                <ahyp:hlinkClr val="tx"/>
                              </a:ext>
                            </a:extLst>
                          </a:hlinkClick>
                        </a:rPr>
                        <a:t>What Was Jim Crow</a:t>
                      </a:r>
                      <a:endParaRPr b="1" sz="1200">
                        <a:latin typeface="Inter"/>
                        <a:ea typeface="Inter"/>
                        <a:cs typeface="Inter"/>
                        <a:sym typeface="Inter"/>
                      </a:endParaRPr>
                    </a:p>
                  </a:txBody>
                  <a:tcPr marT="91425" marB="91425" marR="91425" marL="91425"/>
                </a:tc>
              </a:tr>
              <a:tr h="381000">
                <a:tc gridSpan="2">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New Headline: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tc>
                <a:tc hMerge="1"/>
              </a:tr>
              <a:tr h="381000">
                <a:tc gridSpan="2">
                  <a:txBody>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rewritten headline compare to the original headline?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Is the headline still true? Explain your answer.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