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FB1ED2E-C0D1-4017-A70F-519FC1ED6DF9}">
  <a:tblStyle styleId="{6FB1ED2E-C0D1-4017-A70F-519FC1ED6DF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72e66911bb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72e66911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iTw3sFHnAaZEV5OFnfoaao0J2tKxlAeMijrcssctZ3I/view" TargetMode="External"/><Relationship Id="rId11" Type="http://schemas.openxmlformats.org/officeDocument/2006/relationships/image" Target="../media/image1.png"/><Relationship Id="rId10" Type="http://schemas.openxmlformats.org/officeDocument/2006/relationships/hyperlink" Target="https://docs.google.com/presentation/d/1iTw3sFHnAaZEV5OFnfoaao0J2tKxlAeMijrcssctZ3I/view" TargetMode="External"/><Relationship Id="rId9" Type="http://schemas.openxmlformats.org/officeDocument/2006/relationships/hyperlink" Target="https://docs.google.com/presentation/d/1W-OPIdBCpotAOtCx7vGLo2uEI5t6fWAhIqiRXACBeQc/view" TargetMode="External"/><Relationship Id="rId5" Type="http://schemas.openxmlformats.org/officeDocument/2006/relationships/hyperlink" Target="https://docs.google.com/presentation/d/1_-o7sgOntqFEx3EbG0ncqP1erjLATo6qB8EPSc4aCMk/view" TargetMode="External"/><Relationship Id="rId6" Type="http://schemas.openxmlformats.org/officeDocument/2006/relationships/hyperlink" Target="https://docs.google.com/presentation/d/1e8yN8ev9jS6aHNjaIjKKd5QjNYWBhk2AatiuXCFILaI/view" TargetMode="External"/><Relationship Id="rId7" Type="http://schemas.openxmlformats.org/officeDocument/2006/relationships/hyperlink" Target="https://docs.google.com/presentation/d/1rTcecWFuSQVsUhDf3kjGi8C7LqpHM3QfTb4LcmvginI/view" TargetMode="External"/><Relationship Id="rId8" Type="http://schemas.openxmlformats.org/officeDocument/2006/relationships/hyperlink" Target="https://docs.google.com/presentation/d/1tIpzBaHkqRFNbmjhbODTPFK5hpds79tpdRlFs5WtnK4/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_-o7sgOntqFEx3EbG0ncqP1erjLATo6qB8EPSc4aCMk/view" TargetMode="External"/><Relationship Id="rId6" Type="http://schemas.openxmlformats.org/officeDocument/2006/relationships/hyperlink" Target="https://docs.google.com/presentation/d/1e8yN8ev9jS6aHNjaIjKKd5QjNYWBhk2AatiuXCFILaI/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rTcecWFuSQVsUhDf3kjGi8C7LqpHM3QfTb4LcmvginI/view" TargetMode="External"/><Relationship Id="rId5" Type="http://schemas.openxmlformats.org/officeDocument/2006/relationships/hyperlink" Target="https://www.thecorestandards.org/ELA-Literacy/RH/9-10/1/" TargetMode="External"/><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{6FB1ED2E-C0D1-4017-A70F-519FC1ED6DF9}</a:tableStyleId>
              </a:tblPr>
              <a:tblGrid>
                <a:gridCol w="1268650"/>
                <a:gridCol w="3874925"/>
                <a:gridCol w="3910450"/>
              </a:tblGrid>
              <a:tr h="1501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2: Competing Narratives of Beginnings</a:t>
                      </a:r>
                      <a:endParaRPr b="1" sz="1300">
                        <a:latin typeface="Inter"/>
                        <a:ea typeface="Inter"/>
                        <a:cs typeface="Inter"/>
                        <a:sym typeface="Inter"/>
                      </a:endParaRPr>
                    </a:p>
                  </a:txBody>
                  <a:tcPr marT="91425" marB="91425" marR="91425" marL="91425"/>
                </a:tc>
                <a:tc hMerge="1"/>
              </a:tr>
              <a:tr h="2194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can be learned by comparing dominant and non-dominant narratives about the origins of the universe?</a:t>
                      </a:r>
                      <a:endParaRPr sz="1200">
                        <a:solidFill>
                          <a:schemeClr val="dk1"/>
                        </a:solidFill>
                        <a:latin typeface="Inter"/>
                        <a:ea typeface="Inter"/>
                        <a:cs typeface="Inter"/>
                        <a:sym typeface="Inter"/>
                      </a:endParaRPr>
                    </a:p>
                  </a:txBody>
                  <a:tcPr marT="91425" marB="91425" marR="91425" marL="91425"/>
                </a:tc>
                <a:tc hMerge="1"/>
              </a:tr>
              <a:tr h="2194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 &amp; Sourcing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4898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Introduction to THINKS Presentation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Competing Narratives of Beginnings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44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Dominant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Quote Analysis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54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&amp; Ways of Knowing</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5" name="Google Shape;65;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6" name="Google Shape;66;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8" name="Google Shape;68;p14"/>
          <p:cNvGraphicFramePr/>
          <p:nvPr/>
        </p:nvGraphicFramePr>
        <p:xfrm>
          <a:off x="279838" y="582125"/>
          <a:ext cx="3000000" cy="3000000"/>
        </p:xfrm>
        <a:graphic>
          <a:graphicData uri="http://schemas.openxmlformats.org/drawingml/2006/table">
            <a:tbl>
              <a:tblPr>
                <a:noFill/>
                <a:tableStyleId>{6FB1ED2E-C0D1-4017-A70F-519FC1ED6DF9}</a:tableStyleId>
              </a:tblPr>
              <a:tblGrid>
                <a:gridCol w="1673200"/>
                <a:gridCol w="4057350"/>
                <a:gridCol w="3702950"/>
              </a:tblGrid>
              <a:tr h="251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Competing Narratives of Beginnings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44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Throughout the year, students will engage with several methods to analyze sources. The most commonly used protocol is “THINKS.” Take time to fully engage with the process as it will be a staple in the course. Using the </a:t>
                      </a:r>
                      <a:r>
                        <a:rPr lang="en" sz="1200" u="sng">
                          <a:solidFill>
                            <a:schemeClr val="hlink"/>
                          </a:solidFill>
                          <a:latin typeface="Inter"/>
                          <a:ea typeface="Inter"/>
                          <a:cs typeface="Inter"/>
                          <a:sym typeface="Inter"/>
                          <a:hlinkClick r:id="rId5"/>
                        </a:rPr>
                        <a:t>Introduction to THINKS Presentation</a:t>
                      </a:r>
                      <a:r>
                        <a:rPr lang="en" sz="1200">
                          <a:solidFill>
                            <a:srgbClr val="000000"/>
                          </a:solidFill>
                          <a:latin typeface="Inter"/>
                          <a:ea typeface="Inter"/>
                          <a:cs typeface="Inter"/>
                          <a:sym typeface="Inter"/>
                        </a:rPr>
                        <a:t>, guide students through the acronym and describe how it helps to more accurately interpret sources. Complete the first source (Big Bang Theory</a:t>
                      </a:r>
                      <a:r>
                        <a:rPr lang="en" sz="1200">
                          <a:latin typeface="Inter"/>
                          <a:ea typeface="Inter"/>
                          <a:cs typeface="Inter"/>
                          <a:sym typeface="Inter"/>
                        </a:rPr>
                        <a:t>) collectively as a class.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46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a:t>
                      </a:r>
                      <a:r>
                        <a:rPr lang="en" sz="1200" u="sng">
                          <a:solidFill>
                            <a:schemeClr val="hlink"/>
                          </a:solidFill>
                          <a:latin typeface="Inter"/>
                          <a:ea typeface="Inter"/>
                          <a:cs typeface="Inter"/>
                          <a:sym typeface="Inter"/>
                          <a:hlinkClick r:id="rId6"/>
                        </a:rPr>
                        <a:t>student worksheet</a:t>
                      </a:r>
                      <a:r>
                        <a:rPr lang="en" sz="1200">
                          <a:latin typeface="Inter"/>
                          <a:ea typeface="Inter"/>
                          <a:cs typeface="Inter"/>
                          <a:sym typeface="Inter"/>
                        </a:rPr>
                        <a:t> (or direct to Thinking Nation Platform)</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Present the Introduction to THINKS Slideshow</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Engage students in class discussion with prompts throughout the slides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Collectively read the source and answer the questions following the steps on slide 9</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on page 2 (without writing answers) with the presentation</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Engage in discussion about source analysis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reading (page 1) and questions (page 2)</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44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With a second</a:t>
                      </a:r>
                      <a:r>
                        <a:rPr lang="en" sz="1200">
                          <a:latin typeface="Inter"/>
                          <a:ea typeface="Inter"/>
                          <a:cs typeface="Inter"/>
                          <a:sym typeface="Inter"/>
                        </a:rPr>
                        <a:t> </a:t>
                      </a:r>
                      <a:r>
                        <a:rPr lang="en" sz="1200">
                          <a:solidFill>
                            <a:srgbClr val="000000"/>
                          </a:solidFill>
                          <a:latin typeface="Inter"/>
                          <a:ea typeface="Inter"/>
                          <a:cs typeface="Inter"/>
                          <a:sym typeface="Inter"/>
                        </a:rPr>
                        <a:t>source </a:t>
                      </a:r>
                      <a:r>
                        <a:rPr lang="en" sz="1200">
                          <a:latin typeface="Inter"/>
                          <a:ea typeface="Inter"/>
                          <a:cs typeface="Inter"/>
                          <a:sym typeface="Inter"/>
                        </a:rPr>
                        <a:t>from the Biblical book of Genesis,</a:t>
                      </a:r>
                      <a:r>
                        <a:rPr lang="en" sz="1200">
                          <a:solidFill>
                            <a:srgbClr val="000000"/>
                          </a:solidFill>
                          <a:latin typeface="Inter"/>
                          <a:ea typeface="Inter"/>
                          <a:cs typeface="Inter"/>
                          <a:sym typeface="Inter"/>
                        </a:rPr>
                        <a:t> students will further practice the THINKS Document Analysis worksheet. </a:t>
                      </a:r>
                      <a:r>
                        <a:rPr lang="en" sz="1200">
                          <a:latin typeface="Inter"/>
                          <a:ea typeface="Inter"/>
                          <a:cs typeface="Inter"/>
                          <a:sym typeface="Inter"/>
                        </a:rPr>
                        <a:t>Students should work in partners to complete the reading and questions on pages 3-4.</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669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Determine partners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pages 3-4 (or to the Thinking Nation Platform)</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academic and behavior expectations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sit by partner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source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clarifying questions if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questions on THINKS worksheet</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9" name="Google Shape;69;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&amp; Ways of Knowing: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0" name="Google Shape;70;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4" name="Shape 74"/>
        <p:cNvGrpSpPr/>
        <p:nvPr/>
      </p:nvGrpSpPr>
      <p:grpSpPr>
        <a:xfrm>
          <a:off x="0" y="0"/>
          <a:ext cx="0" cy="0"/>
          <a:chOff x="0" y="0"/>
          <a:chExt cx="0" cy="0"/>
        </a:xfrm>
      </p:grpSpPr>
      <p:pic>
        <p:nvPicPr>
          <p:cNvPr id="75" name="Google Shape;75;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6" name="Google Shape;76;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8" name="Google Shape;78;p15"/>
          <p:cNvGraphicFramePr/>
          <p:nvPr/>
        </p:nvGraphicFramePr>
        <p:xfrm>
          <a:off x="488388" y="620838"/>
          <a:ext cx="3000000" cy="3000000"/>
        </p:xfrm>
        <a:graphic>
          <a:graphicData uri="http://schemas.openxmlformats.org/drawingml/2006/table">
            <a:tbl>
              <a:tblPr>
                <a:noFill/>
                <a:tableStyleId>{6FB1ED2E-C0D1-4017-A70F-519FC1ED6DF9}</a:tableStyleId>
              </a:tblPr>
              <a:tblGrid>
                <a:gridCol w="1346925"/>
                <a:gridCol w="379665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Competing Narratives of Beginnings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Engage students in an “Expand It!” activity to help students consider multiple perspectives using page 5 of the student worksheet. Begin by having students shout out words that describe what they already know. Then, consider the text from the Big Bang Theory reading and have students write one sentence to describe the </a:t>
                      </a:r>
                      <a:r>
                        <a:rPr lang="en" sz="1200">
                          <a:solidFill>
                            <a:schemeClr val="dk1"/>
                          </a:solidFill>
                          <a:latin typeface="Inter"/>
                          <a:ea typeface="Inter"/>
                          <a:cs typeface="Inter"/>
                          <a:sym typeface="Inter"/>
                        </a:rPr>
                        <a:t>origin</a:t>
                      </a:r>
                      <a:r>
                        <a:rPr lang="en" sz="1200">
                          <a:solidFill>
                            <a:schemeClr val="dk1"/>
                          </a:solidFill>
                          <a:latin typeface="Inter"/>
                          <a:ea typeface="Inter"/>
                          <a:cs typeface="Inter"/>
                          <a:sym typeface="Inter"/>
                        </a:rPr>
                        <a:t> story. Then direct students to the middle row where they will compare the Big Bang Theory to Genesis 1. Finally, remind students of the Indigenous origin stories (Hopi &amp; Haudenosaunee) from the prior lesson and have them complete the final row of the Expand It! triangle.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06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Direct students to page 5</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Guide students through “Expand It” strategy </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a:t>
                      </a:r>
                      <a:r>
                        <a:rPr lang="en" sz="1200">
                          <a:latin typeface="Inter"/>
                          <a:ea typeface="Inter"/>
                          <a:cs typeface="Inter"/>
                          <a:sym typeface="Inter"/>
                        </a:rPr>
                        <a:t>s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Shout out words about origin stories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Write a sentence about the Big Bang Theory</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Make comparisons between the Big Bang Theory and Genesis 1</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Write a summarizing statement about diverse origin stories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conclude the lesson with a Quickwrite “Exit Ticket.” In this quickwrite, students will explain the roles and differences in dominant and non-dominant origin stories. Within their sentences, they will need to include three specific concepts.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t>
                      </a:r>
                      <a:r>
                        <a:rPr lang="en" sz="1200" u="sng">
                          <a:solidFill>
                            <a:schemeClr val="hlink"/>
                          </a:solidFill>
                          <a:latin typeface="Inter"/>
                          <a:ea typeface="Inter"/>
                          <a:cs typeface="Inter"/>
                          <a:sym typeface="Inter"/>
                          <a:hlinkClick r:id="rId4"/>
                        </a:rPr>
                        <a:t>Exit Ticket</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instructions and expectations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Exit Ticket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Historical Research, Evidence, and Point of View 3 -</a:t>
                      </a:r>
                      <a:r>
                        <a:rPr lang="en" sz="1200">
                          <a:solidFill>
                            <a:schemeClr val="dk1"/>
                          </a:solidFill>
                          <a:latin typeface="Inter"/>
                          <a:ea typeface="Inter"/>
                          <a:cs typeface="Inter"/>
                          <a:sym typeface="Inter"/>
                        </a:rPr>
                        <a:t> Students evaluate major debates among historians concerning alternative interpretations of the past, including an analysis of authors' use of evidence and the distinctions between sound generalizations and misleading oversimplifications.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uFill>
                            <a:noFill/>
                          </a:uFill>
                          <a:latin typeface="Inter"/>
                          <a:ea typeface="Inter"/>
                          <a:cs typeface="Inter"/>
                          <a:sym typeface="Inter"/>
                          <a:hlinkClick r:id="rId5">
                            <a:extLst>
                              <a:ext uri="{A12FA001-AC4F-418D-AE19-62706E023703}">
                                <ahyp:hlinkClr val="tx"/>
                              </a:ext>
                            </a:extLst>
                          </a:hlinkClick>
                        </a:rPr>
                        <a:t>CCSS.ELA-Literacy.RH.9-10.1</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Cite specific textual evidence to support analysis of primary and secondary sources, attending to such features as the date and origin of the information.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9" name="Google Shape;79;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&amp; Ways of Knowing: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0" name="Google Shape;80;p15"/>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