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2" r:id="rId5"/>
  </p:sldMasterIdLst>
  <p:notesMasterIdLst>
    <p:notesMasterId r:id="rId6"/>
  </p:notesMasterIdLst>
  <p:sldIdLst>
    <p:sldId id="256" r:id="rId7"/>
    <p:sldId id="257" r:id="rId8"/>
    <p:sldId id="258" r:id="rId9"/>
  </p:sldIdLst>
  <p:sldSz cy="5143500" cx="9144000"/>
  <p:notesSz cx="6858000" cy="9144000"/>
  <p:embeddedFontLst>
    <p:embeddedFont>
      <p:font typeface="Halant SemiBold"/>
      <p:regular r:id="rId10"/>
      <p:bold r:id="rId11"/>
    </p:embeddedFont>
    <p:embeddedFont>
      <p:font typeface="Inter SemiBold"/>
      <p:regular r:id="rId12"/>
      <p:bold r:id="rId13"/>
      <p:italic r:id="rId14"/>
      <p:boldItalic r:id="rId15"/>
    </p:embeddedFont>
    <p:embeddedFont>
      <p:font typeface="Inter"/>
      <p:regular r:id="rId16"/>
      <p:bold r:id="rId17"/>
      <p:italic r:id="rId18"/>
      <p:boldItalic r:id="rId19"/>
    </p:embeddedFont>
    <p:embeddedFont>
      <p:font typeface="Plus Jakarta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38A3EFC6-3BD1-4D4D-AE54-53EE49AB239C}">
  <a:tblStyle styleId="{38A3EFC6-3BD1-4D4D-AE54-53EE49AB239C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08263DDA-EC2C-44F8-BED6-F1121C4E8104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lusJakartaSans-regular.fntdata"/><Relationship Id="rId11" Type="http://schemas.openxmlformats.org/officeDocument/2006/relationships/font" Target="fonts/HalantSemiBold-bold.fntdata"/><Relationship Id="rId22" Type="http://schemas.openxmlformats.org/officeDocument/2006/relationships/font" Target="fonts/PlusJakartaSans-italic.fntdata"/><Relationship Id="rId10" Type="http://schemas.openxmlformats.org/officeDocument/2006/relationships/font" Target="fonts/HalantSemiBold-regular.fntdata"/><Relationship Id="rId21" Type="http://schemas.openxmlformats.org/officeDocument/2006/relationships/font" Target="fonts/PlusJakartaSans-bold.fntdata"/><Relationship Id="rId13" Type="http://schemas.openxmlformats.org/officeDocument/2006/relationships/font" Target="fonts/InterSemiBold-bold.fntdata"/><Relationship Id="rId12" Type="http://schemas.openxmlformats.org/officeDocument/2006/relationships/font" Target="fonts/InterSemiBold-regular.fntdata"/><Relationship Id="rId23" Type="http://schemas.openxmlformats.org/officeDocument/2006/relationships/font" Target="fonts/PlusJakartaSans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InterSemiBold-boldItalic.fntdata"/><Relationship Id="rId14" Type="http://schemas.openxmlformats.org/officeDocument/2006/relationships/font" Target="fonts/InterSemiBold-italic.fntdata"/><Relationship Id="rId17" Type="http://schemas.openxmlformats.org/officeDocument/2006/relationships/font" Target="fonts/Inter-bold.fntdata"/><Relationship Id="rId16" Type="http://schemas.openxmlformats.org/officeDocument/2006/relationships/font" Target="fonts/Inter-regular.fntdata"/><Relationship Id="rId5" Type="http://schemas.openxmlformats.org/officeDocument/2006/relationships/slideMaster" Target="slideMasters/slideMaster1.xml"/><Relationship Id="rId19" Type="http://schemas.openxmlformats.org/officeDocument/2006/relationships/font" Target="fonts/Inter-boldItalic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Inter-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372df51e504_0_67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g372df51e504_0_67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37314243ad5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g37314243ad5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72df51e504_0_9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72df51e504_0_9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_HEADER_1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9" name="Google Shape;59;p14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65" name="Google Shape;65;p15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1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3" name="Google Shape;73;p16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{38A3EFC6-3BD1-4D4D-AE54-53EE49AB239C}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Imp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74" name="Google Shape;74;p16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5" name="Google Shape;75;p16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0" name="Google Shape;80;p17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{38A3EFC6-3BD1-4D4D-AE54-53EE49AB239C}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a method of human communication in which knowledge and cultural material are received, preserved, and passed verbally from one generation to the next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“... all the North American Indians developed their cultures without writing. In an oral culture (a life in which nothing is written — today almost impossible to imagine) storytelling is enormously important and serves many complex and subtle but always practical functions.”</a:t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1115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300"/>
                        <a:buFont typeface="Inter"/>
                        <a:buChar char="-"/>
                      </a:pPr>
                      <a:r>
                        <a:rPr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Karl Kroeber, </a:t>
                      </a:r>
                      <a:r>
                        <a:rPr i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Native American Storytelling: </a:t>
                      </a:r>
                      <a:endParaRPr i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i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A Reader of Myths and Legends</a:t>
                      </a:r>
                      <a:r>
                        <a:rPr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, 2004.</a:t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Imp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81" name="Google Shape;81;p17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Oral History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2" name="Google Shape;82;p17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7" name="Google Shape;87;p18"/>
          <p:cNvGraphicFramePr/>
          <p:nvPr/>
        </p:nvGraphicFramePr>
        <p:xfrm>
          <a:off x="458125" y="1899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{08263DDA-EC2C-44F8-BED6-F1121C4E8104}</a:tableStyleId>
              </a:tblPr>
              <a:tblGrid>
                <a:gridCol w="2180350"/>
              </a:tblGrid>
              <a:tr h="6622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200">
                          <a:solidFill>
                            <a:schemeClr val="dk1"/>
                          </a:solidFill>
                          <a:latin typeface="Halant SemiBold"/>
                          <a:ea typeface="Halant SemiBold"/>
                          <a:cs typeface="Halant SemiBold"/>
                          <a:sym typeface="Halant SemiBold"/>
                        </a:rPr>
                        <a:t>Give One</a:t>
                      </a:r>
                      <a:endParaRPr>
                        <a:latin typeface="Halant SemiBold"/>
                        <a:ea typeface="Halant SemiBold"/>
                        <a:cs typeface="Halant SemiBold"/>
                        <a:sym typeface="Halant SemiBo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E0A3"/>
                    </a:solidFill>
                  </a:tcPr>
                </a:tc>
              </a:tr>
              <a:tr h="18664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 SemiBold"/>
                          <a:ea typeface="Inter SemiBold"/>
                          <a:cs typeface="Inter SemiBold"/>
                          <a:sym typeface="Inter SemiBold"/>
                        </a:rPr>
                        <a:t>PROMPT:</a:t>
                      </a:r>
                      <a:endParaRPr>
                        <a:solidFill>
                          <a:schemeClr val="dk1"/>
                        </a:solidFill>
                        <a:latin typeface="Inter SemiBold"/>
                        <a:ea typeface="Inter SemiBold"/>
                        <a:cs typeface="Inter SemiBold"/>
                        <a:sym typeface="Inter SemiBold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Inter"/>
                        <a:buAutoNum type="arabicPeriod"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Name</a:t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Inter"/>
                        <a:buAutoNum type="arabicPeriod"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What is one story you remember hearing as a child? Why did it stick with you?</a:t>
                      </a:r>
                      <a:endParaRPr>
                        <a:solidFill>
                          <a:schemeClr val="dk1"/>
                        </a:solidFill>
                        <a:latin typeface="Inter SemiBold"/>
                        <a:ea typeface="Inter SemiBold"/>
                        <a:cs typeface="Inter SemiBold"/>
                        <a:sym typeface="Inter SemiBo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7889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 SemiBold"/>
                          <a:ea typeface="Inter SemiBold"/>
                          <a:cs typeface="Inter SemiBold"/>
                          <a:sym typeface="Inter SemiBold"/>
                        </a:rPr>
                        <a:t>MY ANSWER:</a:t>
                      </a:r>
                      <a:endParaRPr>
                        <a:solidFill>
                          <a:schemeClr val="dk1"/>
                        </a:solidFill>
                        <a:latin typeface="Inter SemiBold"/>
                        <a:ea typeface="Inter SemiBold"/>
                        <a:cs typeface="Inter SemiBold"/>
                        <a:sym typeface="Inter SemiBold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88" name="Google Shape;88;p18"/>
          <p:cNvGraphicFramePr/>
          <p:nvPr/>
        </p:nvGraphicFramePr>
        <p:xfrm>
          <a:off x="2638500" y="1899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{08263DDA-EC2C-44F8-BED6-F1121C4E8104}</a:tableStyleId>
              </a:tblPr>
              <a:tblGrid>
                <a:gridCol w="2056775"/>
                <a:gridCol w="2056775"/>
                <a:gridCol w="2056775"/>
              </a:tblGrid>
              <a:tr h="669925">
                <a:tc gridSpan="3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200">
                          <a:solidFill>
                            <a:schemeClr val="dk1"/>
                          </a:solidFill>
                          <a:latin typeface="Halant SemiBold"/>
                          <a:ea typeface="Halant SemiBold"/>
                          <a:cs typeface="Halant SemiBold"/>
                          <a:sym typeface="Halant SemiBold"/>
                        </a:rPr>
                        <a:t>Get One</a:t>
                      </a:r>
                      <a:endParaRPr>
                        <a:latin typeface="Halant SemiBold"/>
                        <a:ea typeface="Halant SemiBold"/>
                        <a:cs typeface="Halant SemiBold"/>
                        <a:sym typeface="Halant SemiBo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E0A3"/>
                    </a:solidFill>
                  </a:tcPr>
                </a:tc>
                <a:tc hMerge="1"/>
                <a:tc hMerge="1"/>
              </a:tr>
              <a:tr h="1226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26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26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89" name="Google Shape;89;p18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