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y="10058400" cx="7772400"/>
  <p:notesSz cx="6858000" cy="9144000"/>
  <p:embeddedFontLst>
    <p:embeddedFont>
      <p:font typeface="Halant"/>
      <p:regular r:id="rId14"/>
      <p:bold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 Medium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A875AC8-E06B-4310-B67C-4B0F9D31BCF0}">
  <a:tblStyle styleId="{0A875AC8-E06B-4310-B67C-4B0F9D31BCF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regular.fntdata"/><Relationship Id="rId11" Type="http://schemas.openxmlformats.org/officeDocument/2006/relationships/slide" Target="slides/slide4.xml"/><Relationship Id="rId22" Type="http://schemas.openxmlformats.org/officeDocument/2006/relationships/font" Target="fonts/PlusJakartaSansMedium-italic.fntdata"/><Relationship Id="rId10" Type="http://schemas.openxmlformats.org/officeDocument/2006/relationships/slide" Target="slides/slide3.xml"/><Relationship Id="rId21" Type="http://schemas.openxmlformats.org/officeDocument/2006/relationships/font" Target="fonts/PlusJakartaSansMedium-bold.fnt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23" Type="http://schemas.openxmlformats.org/officeDocument/2006/relationships/font" Target="fonts/PlusJakartaSansMedium-bold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Halant-bold.fntdata"/><Relationship Id="rId14" Type="http://schemas.openxmlformats.org/officeDocument/2006/relationships/font" Target="fonts/Halant-regular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62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71ff7e2631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71ff7e26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7260266df9_0_2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7260266df9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7260266df9_0_4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7260266df9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7260266df9_0_55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37260266df9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7260266df9_0_68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7260266df9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7260266df9_0_81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7260266df9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800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cbsnews.com/losangeles/news/small-business-owners-downtown-los-angeles-damages-protests/" TargetMode="External"/><Relationship Id="rId4" Type="http://schemas.openxmlformats.org/officeDocument/2006/relationships/image" Target="../media/image1.png"/><Relationship Id="rId5" Type="http://schemas.openxmlformats.org/officeDocument/2006/relationships/hyperlink" Target="https://ktla.com/news/local-news/protestors-gather-as-more-ice-agents-arrive-in-southern-california-officials-urge-peace/" TargetMode="External"/><Relationship Id="rId6" Type="http://schemas.openxmlformats.org/officeDocument/2006/relationships/hyperlink" Target="https://www.bbc.com/news/articles/cj93d3r0zz0o" TargetMode="External"/><Relationship Id="rId7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observerdiplomat.com/hijab-bans-and-islamophobia-a-global-attack-on-religious-freedom/" TargetMode="External"/><Relationship Id="rId6" Type="http://schemas.openxmlformats.org/officeDocument/2006/relationships/hyperlink" Target="https://www.theguardian.com/society/2023/feb/03/for-many-women-wearing-a-hijab-is-not-a-matter-of-choice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www.timesofisrael.com/idf-frees-4-hostages-after-8-months-captivity-in-daring-daytime-raid-in-central-gaza/" TargetMode="External"/><Relationship Id="rId6" Type="http://schemas.openxmlformats.org/officeDocument/2006/relationships/hyperlink" Target="https://www.cnn.com/2024/06/10/middleeast/inside-israels-hostage-rescue-intl-dst" TargetMode="External"/><Relationship Id="rId7" Type="http://schemas.openxmlformats.org/officeDocument/2006/relationships/hyperlink" Target="https://www.nbcnews.com/news/world/israel-hostage-rescue-new-details-gaza-operation-nuseirat-rcna156273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www.nbcnewyork.com/decision-2024/crime-rate-statistics-trump-harris-biden-fact-check/5908874/" TargetMode="External"/><Relationship Id="rId6" Type="http://schemas.openxmlformats.org/officeDocument/2006/relationships/hyperlink" Target="https://www.politifact.com/factchecks/2024/sep/04/donald-trump/donald-trump-said-violent-crime-is-up-43-but-that/" TargetMode="External"/><Relationship Id="rId7" Type="http://schemas.openxmlformats.org/officeDocument/2006/relationships/hyperlink" Target="https://www.cbsnews.com/news/violent-crime-rate-trump-harris-fact-check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document/d/1YLU9l5uTxYiME_Bq7tFjk8OachMjeW559AXW-l7kEVg/edit?usp=sharing" TargetMode="External"/><Relationship Id="rId6" Type="http://schemas.openxmlformats.org/officeDocument/2006/relationships/hyperlink" Target="https://docs.google.com/document/d/1ZZPDSQk5B-qrMni3FcRXA80Vdr1K-aHv87hdADER1JE/edit?usp=sharing" TargetMode="External"/><Relationship Id="rId7" Type="http://schemas.openxmlformats.org/officeDocument/2006/relationships/hyperlink" Target="https://jimcrowmuseum.ferris.edu/what.htm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www.cnn.com/2019/12/18/politics/house-impeachment-vote" TargetMode="External"/><Relationship Id="rId6" Type="http://schemas.openxmlformats.org/officeDocument/2006/relationships/hyperlink" Target="https://www.npr.org/2019/12/18/789020525/president-trump-impeached-by-the-house-in-historic-rebuke" TargetMode="External"/><Relationship Id="rId7" Type="http://schemas.openxmlformats.org/officeDocument/2006/relationships/hyperlink" Target="https://www.bbc.com/news/world-us-canada-49800181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518700" y="1739332"/>
            <a:ext cx="6735000" cy="438000"/>
          </a:xfrm>
          <a:prstGeom prst="rect">
            <a:avLst/>
          </a:prstGeom>
          <a:solidFill>
            <a:srgbClr val="E5F9F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Click on the link below to view the article, then answer the question that follows.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00" name="Google Shape;100;p25"/>
          <p:cNvGraphicFramePr/>
          <p:nvPr/>
        </p:nvGraphicFramePr>
        <p:xfrm>
          <a:off x="518700" y="23003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{0A875AC8-E06B-4310-B67C-4B0F9D31BCF0}</a:tableStyleId>
              </a:tblPr>
              <a:tblGrid>
                <a:gridCol w="1295025"/>
                <a:gridCol w="5439975"/>
              </a:tblGrid>
              <a:tr h="81107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Headline: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rgbClr val="1155CC"/>
                          </a:solidFill>
                          <a:uFill>
                            <a:noFill/>
                          </a:uFill>
                          <a:latin typeface="Inter"/>
                          <a:ea typeface="Inter"/>
                          <a:cs typeface="Inter"/>
                          <a:sym typeface="Inter"/>
                          <a:hlinkClick r:id="rId3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Small Businesses Owners in Downtown Los Angeles Left with Damages Following Violent Protests</a:t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F3F3F3"/>
                    </a:solidFill>
                  </a:tcPr>
                </a:tc>
                <a:tc hMerge="1"/>
              </a:tr>
              <a:tr h="811075">
                <a:tc gridSpan="2"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the current “vibe” of the headline?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  <p:sp>
        <p:nvSpPr>
          <p:cNvPr id="101" name="Google Shape;101;p25"/>
          <p:cNvSpPr txBox="1"/>
          <p:nvPr/>
        </p:nvSpPr>
        <p:spPr>
          <a:xfrm>
            <a:off x="-52000" y="9475"/>
            <a:ext cx="7772400" cy="1057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Halant"/>
                <a:ea typeface="Halant"/>
                <a:cs typeface="Halant"/>
                <a:sym typeface="Halant"/>
              </a:rPr>
              <a:t>Perspective</a:t>
            </a:r>
            <a:endParaRPr sz="15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Rewriting Headlines: Set 1 (Teacher Model)</a:t>
            </a:r>
            <a:endParaRPr sz="20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02" name="Google Shape;10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0497" y="144222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5"/>
          <p:cNvSpPr txBox="1"/>
          <p:nvPr/>
        </p:nvSpPr>
        <p:spPr>
          <a:xfrm>
            <a:off x="518700" y="4276807"/>
            <a:ext cx="6735000" cy="752400"/>
          </a:xfrm>
          <a:prstGeom prst="rect">
            <a:avLst/>
          </a:prstGeom>
          <a:solidFill>
            <a:srgbClr val="E5F9F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the sources below, rewrite the current headline in a way that expresses a countering view point while still remaining true. Then, answer the questions that follow.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04" name="Google Shape;104;p25"/>
          <p:cNvGraphicFramePr/>
          <p:nvPr/>
        </p:nvGraphicFramePr>
        <p:xfrm>
          <a:off x="518700" y="5168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{0A875AC8-E06B-4310-B67C-4B0F9D31BCF0}</a:tableStyleId>
              </a:tblPr>
              <a:tblGrid>
                <a:gridCol w="1098400"/>
                <a:gridCol w="56366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Sources to Consider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b="1" lang="en" sz="1200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ICE protests turn violent in downtown L.A., local officials blame Trump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b="1" lang="en" sz="1200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Everything We Need To Know About The Protests in LA and Other Cities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New Headline: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81000">
                <a:tc gridSpan="2"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does the rewritten headline compare to the original headline?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Is the headline still partially true? Explain your answer.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  <p:pic>
        <p:nvPicPr>
          <p:cNvPr id="105" name="Google Shape;105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0144" y="940802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5"/>
          <p:cNvSpPr txBox="1"/>
          <p:nvPr/>
        </p:nvSpPr>
        <p:spPr>
          <a:xfrm>
            <a:off x="5542366" y="953182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7" name="Google Shape;107;p25"/>
          <p:cNvSpPr txBox="1"/>
          <p:nvPr/>
        </p:nvSpPr>
        <p:spPr>
          <a:xfrm>
            <a:off x="2974888" y="953182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8" name="Google Shape;108;p25"/>
          <p:cNvSpPr txBox="1"/>
          <p:nvPr/>
        </p:nvSpPr>
        <p:spPr>
          <a:xfrm>
            <a:off x="358294" y="1214151"/>
            <a:ext cx="70731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______________ Class: _____________</a:t>
            </a:r>
            <a:endParaRPr b="1"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6"/>
          <p:cNvSpPr txBox="1"/>
          <p:nvPr/>
        </p:nvSpPr>
        <p:spPr>
          <a:xfrm>
            <a:off x="-52000" y="9475"/>
            <a:ext cx="7772400" cy="1057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Halant"/>
                <a:ea typeface="Halant"/>
                <a:cs typeface="Halant"/>
                <a:sym typeface="Halant"/>
              </a:rPr>
              <a:t>Perspective</a:t>
            </a:r>
            <a:endParaRPr sz="15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Rewriting Headlines: Set 2</a:t>
            </a:r>
            <a:endParaRPr sz="20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14" name="Google Shape;11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497" y="144222"/>
            <a:ext cx="1056536" cy="438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144" y="940802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6"/>
          <p:cNvSpPr txBox="1"/>
          <p:nvPr/>
        </p:nvSpPr>
        <p:spPr>
          <a:xfrm>
            <a:off x="5542366" y="953182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26"/>
          <p:cNvSpPr txBox="1"/>
          <p:nvPr/>
        </p:nvSpPr>
        <p:spPr>
          <a:xfrm>
            <a:off x="2974888" y="953182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8" name="Google Shape;118;p26"/>
          <p:cNvSpPr txBox="1"/>
          <p:nvPr/>
        </p:nvSpPr>
        <p:spPr>
          <a:xfrm>
            <a:off x="358294" y="1214151"/>
            <a:ext cx="70731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______________ Class: _____________</a:t>
            </a:r>
            <a:endParaRPr b="1"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9" name="Google Shape;119;p26"/>
          <p:cNvSpPr txBox="1"/>
          <p:nvPr/>
        </p:nvSpPr>
        <p:spPr>
          <a:xfrm>
            <a:off x="527350" y="1644295"/>
            <a:ext cx="6735000" cy="438000"/>
          </a:xfrm>
          <a:prstGeom prst="rect">
            <a:avLst/>
          </a:prstGeom>
          <a:solidFill>
            <a:srgbClr val="E5F9F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Click on the link below to view the article, then answer the question that follows.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20" name="Google Shape;120;p26"/>
          <p:cNvGraphicFramePr/>
          <p:nvPr/>
        </p:nvGraphicFramePr>
        <p:xfrm>
          <a:off x="527350" y="2205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{0A875AC8-E06B-4310-B67C-4B0F9D31BCF0}</a:tableStyleId>
              </a:tblPr>
              <a:tblGrid>
                <a:gridCol w="1295025"/>
                <a:gridCol w="5439975"/>
              </a:tblGrid>
              <a:tr h="81107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Headline: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Hijabs Are Oppressing Muslim Women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F3F3F3"/>
                    </a:solidFill>
                  </a:tcPr>
                </a:tc>
                <a:tc hMerge="1"/>
              </a:tr>
              <a:tr h="811075">
                <a:tc gridSpan="2"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the current “vibe” of the headline?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  <p:sp>
        <p:nvSpPr>
          <p:cNvPr id="121" name="Google Shape;121;p26"/>
          <p:cNvSpPr txBox="1"/>
          <p:nvPr/>
        </p:nvSpPr>
        <p:spPr>
          <a:xfrm>
            <a:off x="527350" y="4181770"/>
            <a:ext cx="6735000" cy="752400"/>
          </a:xfrm>
          <a:prstGeom prst="rect">
            <a:avLst/>
          </a:prstGeom>
          <a:solidFill>
            <a:srgbClr val="E5F9F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the sources below, rewrite the current headline in a way that expresses a countering view point while still remaining true. Then, answer the questions that follow.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22" name="Google Shape;122;p26"/>
          <p:cNvGraphicFramePr/>
          <p:nvPr/>
        </p:nvGraphicFramePr>
        <p:xfrm>
          <a:off x="527350" y="50738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{0A875AC8-E06B-4310-B67C-4B0F9D31BCF0}</a:tableStyleId>
              </a:tblPr>
              <a:tblGrid>
                <a:gridCol w="1098400"/>
                <a:gridCol w="56366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Sources to Consider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b="1" lang="en" sz="1200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Hijab Bans and Islamophobia: Religious Freedom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b="1" lang="en" sz="1200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For Many Women Wearing a Hijab is Not a Matter of Choice 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New Headline: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81000">
                <a:tc gridSpan="2"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does the rewritten headline compare to the original headline?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Is the headline still partially true? Explain your answer.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7"/>
          <p:cNvSpPr txBox="1"/>
          <p:nvPr/>
        </p:nvSpPr>
        <p:spPr>
          <a:xfrm>
            <a:off x="-52000" y="9475"/>
            <a:ext cx="7772400" cy="1057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Halant"/>
                <a:ea typeface="Halant"/>
                <a:cs typeface="Halant"/>
                <a:sym typeface="Halant"/>
              </a:rPr>
              <a:t>Perspective</a:t>
            </a:r>
            <a:endParaRPr sz="15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Rewriting Headlines: Set 3</a:t>
            </a:r>
            <a:endParaRPr sz="20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28" name="Google Shape;12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497" y="144222"/>
            <a:ext cx="1056536" cy="438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144" y="940802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7"/>
          <p:cNvSpPr txBox="1"/>
          <p:nvPr/>
        </p:nvSpPr>
        <p:spPr>
          <a:xfrm>
            <a:off x="5542366" y="953182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1" name="Google Shape;131;p27"/>
          <p:cNvSpPr txBox="1"/>
          <p:nvPr/>
        </p:nvSpPr>
        <p:spPr>
          <a:xfrm>
            <a:off x="2974888" y="953182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2" name="Google Shape;132;p27"/>
          <p:cNvSpPr txBox="1"/>
          <p:nvPr/>
        </p:nvSpPr>
        <p:spPr>
          <a:xfrm>
            <a:off x="358294" y="1214151"/>
            <a:ext cx="70731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______________ Class: _____________</a:t>
            </a:r>
            <a:endParaRPr b="1"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3" name="Google Shape;133;p27"/>
          <p:cNvSpPr txBox="1"/>
          <p:nvPr/>
        </p:nvSpPr>
        <p:spPr>
          <a:xfrm>
            <a:off x="527350" y="1644295"/>
            <a:ext cx="6735000" cy="438000"/>
          </a:xfrm>
          <a:prstGeom prst="rect">
            <a:avLst/>
          </a:prstGeom>
          <a:solidFill>
            <a:srgbClr val="E5F9F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Click on the link below to view the article, then answer the question that follows.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34" name="Google Shape;134;p27"/>
          <p:cNvGraphicFramePr/>
          <p:nvPr/>
        </p:nvGraphicFramePr>
        <p:xfrm>
          <a:off x="527350" y="2205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{0A875AC8-E06B-4310-B67C-4B0F9D31BCF0}</a:tableStyleId>
              </a:tblPr>
              <a:tblGrid>
                <a:gridCol w="1295025"/>
                <a:gridCol w="5439975"/>
              </a:tblGrid>
              <a:tr h="81107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Headline: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b="1" lang="en" sz="1300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IDF Frees 4 Hostages After 8 Months of Captivity in Daring Daytime Raid</a:t>
                      </a:r>
                      <a:endParaRPr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F3F3F3"/>
                    </a:solidFill>
                  </a:tcPr>
                </a:tc>
                <a:tc hMerge="1"/>
              </a:tr>
              <a:tr h="811075">
                <a:tc gridSpan="2"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the current “vibe” of the headline?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  <p:sp>
        <p:nvSpPr>
          <p:cNvPr id="135" name="Google Shape;135;p27"/>
          <p:cNvSpPr txBox="1"/>
          <p:nvPr/>
        </p:nvSpPr>
        <p:spPr>
          <a:xfrm>
            <a:off x="527350" y="4181770"/>
            <a:ext cx="6735000" cy="752400"/>
          </a:xfrm>
          <a:prstGeom prst="rect">
            <a:avLst/>
          </a:prstGeom>
          <a:solidFill>
            <a:srgbClr val="E5F9F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the sources below, rewrite the current headline in a way that expresses a countering view point while still remaining true. Then, answer the questions that follow.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36" name="Google Shape;136;p27"/>
          <p:cNvGraphicFramePr/>
          <p:nvPr/>
        </p:nvGraphicFramePr>
        <p:xfrm>
          <a:off x="527350" y="50738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{0A875AC8-E06B-4310-B67C-4B0F9D31BCF0}</a:tableStyleId>
              </a:tblPr>
              <a:tblGrid>
                <a:gridCol w="1098400"/>
                <a:gridCol w="56366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Sources to Consider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b="1" lang="en" sz="1200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Inside Israel's Hostage Rescue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b="1" lang="en" sz="1200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Israel Hostage Rescue New Details Gaza Operation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New Headline: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81000">
                <a:tc gridSpan="2"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does the rewritten headline compare to the original headline?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Is the headline still partially true? Explain your answer.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8"/>
          <p:cNvSpPr txBox="1"/>
          <p:nvPr/>
        </p:nvSpPr>
        <p:spPr>
          <a:xfrm>
            <a:off x="-52000" y="9475"/>
            <a:ext cx="7772400" cy="1057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Halant"/>
                <a:ea typeface="Halant"/>
                <a:cs typeface="Halant"/>
                <a:sym typeface="Halant"/>
              </a:rPr>
              <a:t>Perspective</a:t>
            </a:r>
            <a:endParaRPr sz="15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Rewriting Headlines: Set 4</a:t>
            </a:r>
            <a:endParaRPr sz="20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42" name="Google Shape;14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497" y="144222"/>
            <a:ext cx="1056536" cy="438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144" y="940802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8"/>
          <p:cNvSpPr txBox="1"/>
          <p:nvPr/>
        </p:nvSpPr>
        <p:spPr>
          <a:xfrm>
            <a:off x="5542366" y="953182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8"/>
          <p:cNvSpPr txBox="1"/>
          <p:nvPr/>
        </p:nvSpPr>
        <p:spPr>
          <a:xfrm>
            <a:off x="2974888" y="953182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6" name="Google Shape;146;p28"/>
          <p:cNvSpPr txBox="1"/>
          <p:nvPr/>
        </p:nvSpPr>
        <p:spPr>
          <a:xfrm>
            <a:off x="358294" y="1214151"/>
            <a:ext cx="70731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______________ Class: _____________</a:t>
            </a:r>
            <a:endParaRPr b="1"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28"/>
          <p:cNvSpPr txBox="1"/>
          <p:nvPr/>
        </p:nvSpPr>
        <p:spPr>
          <a:xfrm>
            <a:off x="527350" y="1644295"/>
            <a:ext cx="6735000" cy="438000"/>
          </a:xfrm>
          <a:prstGeom prst="rect">
            <a:avLst/>
          </a:prstGeom>
          <a:solidFill>
            <a:srgbClr val="E5F9F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Click on the link below to view the article, then answer the question that follows.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48" name="Google Shape;148;p28"/>
          <p:cNvGraphicFramePr/>
          <p:nvPr/>
        </p:nvGraphicFramePr>
        <p:xfrm>
          <a:off x="527350" y="2205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{0A875AC8-E06B-4310-B67C-4B0F9D31BCF0}</a:tableStyleId>
              </a:tblPr>
              <a:tblGrid>
                <a:gridCol w="1295025"/>
                <a:gridCol w="5439975"/>
              </a:tblGrid>
              <a:tr h="81107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Headline: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Trump and Harris Make Widely Different Claims on Crime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F3F3F3"/>
                    </a:solidFill>
                  </a:tcPr>
                </a:tc>
                <a:tc hMerge="1"/>
              </a:tr>
              <a:tr h="811075">
                <a:tc gridSpan="2"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the current “vibe” of the headline?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527350" y="4181770"/>
            <a:ext cx="6735000" cy="752400"/>
          </a:xfrm>
          <a:prstGeom prst="rect">
            <a:avLst/>
          </a:prstGeom>
          <a:solidFill>
            <a:srgbClr val="E5F9F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the sources below, rewrite the current headline in a way that expresses a countering view point while still remaining true. Then, answer the questions that follow.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50" name="Google Shape;150;p28"/>
          <p:cNvGraphicFramePr/>
          <p:nvPr/>
        </p:nvGraphicFramePr>
        <p:xfrm>
          <a:off x="527350" y="50738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{0A875AC8-E06B-4310-B67C-4B0F9D31BCF0}</a:tableStyleId>
              </a:tblPr>
              <a:tblGrid>
                <a:gridCol w="1098400"/>
                <a:gridCol w="56366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Sources to Consider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b="1" lang="en" sz="1200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Donald Trump Said Violent Crime is Up 43%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b="1" lang="en" sz="1200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Violent Crime Rate Trump-Harris Fact Check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New Headline: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81000">
                <a:tc gridSpan="2"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does the rewritten headline compare to the original headline?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Is the headline still partially true? Explain your answer.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/>
        </p:nvSpPr>
        <p:spPr>
          <a:xfrm>
            <a:off x="-52000" y="9475"/>
            <a:ext cx="7772400" cy="1057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Halant"/>
                <a:ea typeface="Halant"/>
                <a:cs typeface="Halant"/>
                <a:sym typeface="Halant"/>
              </a:rPr>
              <a:t>Perspective</a:t>
            </a:r>
            <a:endParaRPr sz="15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Rewriting Headlines: Set 5</a:t>
            </a:r>
            <a:endParaRPr sz="20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56" name="Google Shape;15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497" y="144222"/>
            <a:ext cx="1056536" cy="438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144" y="940802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9"/>
          <p:cNvSpPr txBox="1"/>
          <p:nvPr/>
        </p:nvSpPr>
        <p:spPr>
          <a:xfrm>
            <a:off x="5542366" y="953182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9" name="Google Shape;159;p29"/>
          <p:cNvSpPr txBox="1"/>
          <p:nvPr/>
        </p:nvSpPr>
        <p:spPr>
          <a:xfrm>
            <a:off x="2974888" y="953182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0" name="Google Shape;160;p29"/>
          <p:cNvSpPr txBox="1"/>
          <p:nvPr/>
        </p:nvSpPr>
        <p:spPr>
          <a:xfrm>
            <a:off x="358294" y="1214151"/>
            <a:ext cx="70731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______________ Class: _____________</a:t>
            </a:r>
            <a:endParaRPr b="1"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1" name="Google Shape;161;p29"/>
          <p:cNvSpPr txBox="1"/>
          <p:nvPr/>
        </p:nvSpPr>
        <p:spPr>
          <a:xfrm>
            <a:off x="527350" y="1644295"/>
            <a:ext cx="6735000" cy="438000"/>
          </a:xfrm>
          <a:prstGeom prst="rect">
            <a:avLst/>
          </a:prstGeom>
          <a:solidFill>
            <a:srgbClr val="E5F9F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Click on the link below to view the article, then answer the question that follows.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62" name="Google Shape;162;p29"/>
          <p:cNvGraphicFramePr/>
          <p:nvPr/>
        </p:nvGraphicFramePr>
        <p:xfrm>
          <a:off x="527350" y="2205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{0A875AC8-E06B-4310-B67C-4B0F9D31BCF0}</a:tableStyleId>
              </a:tblPr>
              <a:tblGrid>
                <a:gridCol w="1295025"/>
                <a:gridCol w="5439975"/>
              </a:tblGrid>
              <a:tr h="81107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Headline: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African Americans Became Equal Citizens with the 14th Amendment (1868)</a:t>
                      </a:r>
                      <a:endParaRPr sz="2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F3F3F3"/>
                    </a:solidFill>
                  </a:tcPr>
                </a:tc>
                <a:tc hMerge="1"/>
              </a:tr>
              <a:tr h="811075">
                <a:tc gridSpan="2"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the current “vibe” of the headline?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  <p:sp>
        <p:nvSpPr>
          <p:cNvPr id="163" name="Google Shape;163;p29"/>
          <p:cNvSpPr txBox="1"/>
          <p:nvPr/>
        </p:nvSpPr>
        <p:spPr>
          <a:xfrm>
            <a:off x="527350" y="4181770"/>
            <a:ext cx="6735000" cy="752400"/>
          </a:xfrm>
          <a:prstGeom prst="rect">
            <a:avLst/>
          </a:prstGeom>
          <a:solidFill>
            <a:srgbClr val="E5F9F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the sources below, rewrite the current headline in a way that expresses a countering view point while still remaining true. Then, answer the questions that follow.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64" name="Google Shape;164;p29"/>
          <p:cNvGraphicFramePr/>
          <p:nvPr/>
        </p:nvGraphicFramePr>
        <p:xfrm>
          <a:off x="527350" y="50738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{0A875AC8-E06B-4310-B67C-4B0F9D31BCF0}</a:tableStyleId>
              </a:tblPr>
              <a:tblGrid>
                <a:gridCol w="1098400"/>
                <a:gridCol w="5636600"/>
              </a:tblGrid>
              <a:tr h="539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Sources to Consider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b="1" lang="en" sz="1200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Facing History and Oursleves: The 14th Amendment and Plessy v. Ferguson</a:t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b="1" lang="en" sz="1200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What Was Jim Crow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New Headline: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81000">
                <a:tc gridSpan="2"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does the rewritten headline compare to the original headline?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Is the headline still partially true? Explain your answer.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0"/>
          <p:cNvSpPr txBox="1"/>
          <p:nvPr/>
        </p:nvSpPr>
        <p:spPr>
          <a:xfrm>
            <a:off x="-52000" y="9475"/>
            <a:ext cx="7772400" cy="1057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Halant"/>
                <a:ea typeface="Halant"/>
                <a:cs typeface="Halant"/>
                <a:sym typeface="Halant"/>
              </a:rPr>
              <a:t>Perspective</a:t>
            </a:r>
            <a:endParaRPr sz="15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Rewriting Headlines: Set 6</a:t>
            </a:r>
            <a:endParaRPr sz="20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170" name="Google Shape;17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497" y="144222"/>
            <a:ext cx="1056536" cy="4381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0144" y="940802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0"/>
          <p:cNvSpPr txBox="1"/>
          <p:nvPr/>
        </p:nvSpPr>
        <p:spPr>
          <a:xfrm>
            <a:off x="5542366" y="953182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3" name="Google Shape;173;p30"/>
          <p:cNvSpPr txBox="1"/>
          <p:nvPr/>
        </p:nvSpPr>
        <p:spPr>
          <a:xfrm>
            <a:off x="2974888" y="953182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4" name="Google Shape;174;p30"/>
          <p:cNvSpPr txBox="1"/>
          <p:nvPr/>
        </p:nvSpPr>
        <p:spPr>
          <a:xfrm>
            <a:off x="358294" y="1214151"/>
            <a:ext cx="70731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______________ Class: _____________</a:t>
            </a:r>
            <a:endParaRPr b="1"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5" name="Google Shape;175;p30"/>
          <p:cNvSpPr txBox="1"/>
          <p:nvPr/>
        </p:nvSpPr>
        <p:spPr>
          <a:xfrm>
            <a:off x="527350" y="1644295"/>
            <a:ext cx="6735000" cy="438000"/>
          </a:xfrm>
          <a:prstGeom prst="rect">
            <a:avLst/>
          </a:prstGeom>
          <a:solidFill>
            <a:srgbClr val="E5F9F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Click on the link below to view the article, then answer the question that follows.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76" name="Google Shape;176;p30"/>
          <p:cNvGraphicFramePr/>
          <p:nvPr/>
        </p:nvGraphicFramePr>
        <p:xfrm>
          <a:off x="527350" y="2205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{0A875AC8-E06B-4310-B67C-4B0F9D31BCF0}</a:tableStyleId>
              </a:tblPr>
              <a:tblGrid>
                <a:gridCol w="1295025"/>
                <a:gridCol w="5439975"/>
              </a:tblGrid>
              <a:tr h="81107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Headline: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u="sng">
                          <a:solidFill>
                            <a:srgbClr val="1155CC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House of Representatives Impeaches President Donald Trump</a:t>
                      </a:r>
                      <a:endParaRPr sz="2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solidFill>
                      <a:srgbClr val="F3F3F3"/>
                    </a:solidFill>
                  </a:tcPr>
                </a:tc>
                <a:tc hMerge="1"/>
              </a:tr>
              <a:tr h="811075">
                <a:tc gridSpan="2"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the current “vibe” of the headline?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  <p:sp>
        <p:nvSpPr>
          <p:cNvPr id="177" name="Google Shape;177;p30"/>
          <p:cNvSpPr txBox="1"/>
          <p:nvPr/>
        </p:nvSpPr>
        <p:spPr>
          <a:xfrm>
            <a:off x="527350" y="4181770"/>
            <a:ext cx="6735000" cy="752400"/>
          </a:xfrm>
          <a:prstGeom prst="rect">
            <a:avLst/>
          </a:prstGeom>
          <a:solidFill>
            <a:srgbClr val="E5F9F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Using the sources below, rewrite the current headline in a way that expresses a countering view point while still remaining true. Then, answer the questions that follow.</a:t>
            </a:r>
            <a:endParaRPr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78" name="Google Shape;178;p30"/>
          <p:cNvGraphicFramePr/>
          <p:nvPr/>
        </p:nvGraphicFramePr>
        <p:xfrm>
          <a:off x="527350" y="50738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{0A875AC8-E06B-4310-B67C-4B0F9D31BCF0}</a:tableStyleId>
              </a:tblPr>
              <a:tblGrid>
                <a:gridCol w="1098400"/>
                <a:gridCol w="56366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Sources to Consider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b="1" lang="en" sz="1200">
                          <a:solidFill>
                            <a:srgbClr val="1155CC"/>
                          </a:solidFill>
                          <a:uFill>
                            <a:noFill/>
                          </a:u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Trump Impeached by the House in Historic Rebuke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b="1" lang="en" sz="1200">
                          <a:solidFill>
                            <a:srgbClr val="1155CC"/>
                          </a:solidFill>
                          <a:uFill>
                            <a:noFill/>
                          </a:uFill>
                          <a:latin typeface="Inter"/>
                          <a:ea typeface="Inter"/>
                          <a:cs typeface="Inter"/>
                          <a:sym typeface="Inter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Trump Impeachment 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381000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New Headline: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81000">
                <a:tc gridSpan="2">
                  <a:txBody>
                    <a:bodyPr/>
                    <a:lstStyle/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does the rewritten headline compare to the original headline?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Is the headline still partially true? Explain your answer.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