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10287000" cx="18288000"/>
  <p:notesSz cx="6858000" cy="9144000"/>
  <p:embeddedFontLst>
    <p:embeddedFont>
      <p:font typeface="Halant"/>
      <p:bold r:id="rId17"/>
    </p:embeddedFont>
    <p:embeddedFont>
      <p:font typeface="Inter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Inter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Halant-bold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Inter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7887b8a58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Google Shape;357;g27887b8a58a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786918eaf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2786918eafd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7887b8a58a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7887b8a58a_0_3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7887b8a58a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27887b8a58a_0_2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7887b8a58a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27887b8a58a_0_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7887b8a58a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27887b8a58a_0_2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7887b8a58a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27887b8a58a_0_3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7887b8a58a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27887b8a58a_0_3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7887b8a58a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27887b8a58a_0_3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263" y="2614916"/>
            <a:ext cx="14079900" cy="40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“THINKS”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208275" y="6608513"/>
            <a:ext cx="140799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6" name="Google Shape;176;p25"/>
          <p:cNvSpPr txBox="1"/>
          <p:nvPr/>
        </p:nvSpPr>
        <p:spPr>
          <a:xfrm>
            <a:off x="5117425" y="6596600"/>
            <a:ext cx="122616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 Stories and Ways of Knowing</a:t>
            </a:r>
            <a:endParaRPr sz="2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4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60" name="Google Shape;360;p34"/>
          <p:cNvGrpSpPr/>
          <p:nvPr/>
        </p:nvGrpSpPr>
        <p:grpSpPr>
          <a:xfrm>
            <a:off x="1704735" y="2909569"/>
            <a:ext cx="9948368" cy="1900800"/>
            <a:chOff x="1704735" y="2909569"/>
            <a:chExt cx="9948368" cy="1900800"/>
          </a:xfrm>
        </p:grpSpPr>
        <p:grpSp>
          <p:nvGrpSpPr>
            <p:cNvPr id="361" name="Google Shape;361;p34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362" name="Google Shape;362;p34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363" name="Google Shape;363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65" name="Google Shape;365;p34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66" name="Google Shape;366;p34"/>
            <p:cNvSpPr txBox="1"/>
            <p:nvPr/>
          </p:nvSpPr>
          <p:spPr>
            <a:xfrm>
              <a:off x="2988503" y="2909569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/>
            </a:p>
          </p:txBody>
        </p:sp>
      </p:grpSp>
      <p:grpSp>
        <p:nvGrpSpPr>
          <p:cNvPr id="367" name="Google Shape;367;p34"/>
          <p:cNvGrpSpPr/>
          <p:nvPr/>
        </p:nvGrpSpPr>
        <p:grpSpPr>
          <a:xfrm>
            <a:off x="1704735" y="5218100"/>
            <a:ext cx="9502565" cy="1425600"/>
            <a:chOff x="1704735" y="4702876"/>
            <a:chExt cx="9502565" cy="1425600"/>
          </a:xfrm>
        </p:grpSpPr>
        <p:grpSp>
          <p:nvGrpSpPr>
            <p:cNvPr id="368" name="Google Shape;368;p34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369" name="Google Shape;369;p34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370" name="Google Shape;370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2" name="Google Shape;372;p34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73" name="Google Shape;373;p34"/>
            <p:cNvSpPr txBox="1"/>
            <p:nvPr/>
          </p:nvSpPr>
          <p:spPr>
            <a:xfrm>
              <a:off x="2988500" y="4702876"/>
              <a:ext cx="8218800" cy="142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/>
            </a:p>
          </p:txBody>
        </p:sp>
      </p:grpSp>
      <p:grpSp>
        <p:nvGrpSpPr>
          <p:cNvPr id="374" name="Google Shape;374;p34"/>
          <p:cNvGrpSpPr/>
          <p:nvPr/>
        </p:nvGrpSpPr>
        <p:grpSpPr>
          <a:xfrm>
            <a:off x="1704735" y="7051447"/>
            <a:ext cx="9948368" cy="1900800"/>
            <a:chOff x="1704735" y="7051447"/>
            <a:chExt cx="9948368" cy="1900800"/>
          </a:xfrm>
        </p:grpSpPr>
        <p:grpSp>
          <p:nvGrpSpPr>
            <p:cNvPr id="375" name="Google Shape;375;p34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76" name="Google Shape;376;p34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77" name="Google Shape;377;p34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8" name="Google Shape;378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9" name="Google Shape;379;p34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80" name="Google Shape;380;p34"/>
            <p:cNvSpPr txBox="1"/>
            <p:nvPr/>
          </p:nvSpPr>
          <p:spPr>
            <a:xfrm>
              <a:off x="2988503" y="7051447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/>
            </a:p>
          </p:txBody>
        </p:sp>
      </p:grpSp>
      <p:grpSp>
        <p:nvGrpSpPr>
          <p:cNvPr id="381" name="Google Shape;381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82" name="Google Shape;382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83" name="Google Shape;383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5" name="Google Shape;385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86" name="Google Shape;386;p34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34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8" name="Google Shape;388;p3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389" name="Google Shape;389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90" name="Google Shape;390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1" name="Google Shape;391;p3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202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5</a:t>
            </a:r>
            <a:endParaRPr/>
          </a:p>
        </p:txBody>
      </p:sp>
      <p:cxnSp>
        <p:nvCxnSpPr>
          <p:cNvPr id="392" name="Google Shape;392;p3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3" name="Google Shape;393;p3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4" name="Google Shape;394;p34"/>
          <p:cNvPicPr preferRelativeResize="0"/>
          <p:nvPr/>
        </p:nvPicPr>
        <p:blipFill rotWithShape="1">
          <a:blip r:embed="rId4">
            <a:alphaModFix/>
          </a:blip>
          <a:srcRect b="0" l="24439" r="24388" t="0"/>
          <a:stretch/>
        </p:blipFill>
        <p:spPr>
          <a:xfrm>
            <a:off x="11371000" y="2303512"/>
            <a:ext cx="4360750" cy="5679977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95" name="Google Shape;395;p34"/>
          <p:cNvPicPr preferRelativeResize="0"/>
          <p:nvPr/>
        </p:nvPicPr>
        <p:blipFill rotWithShape="1">
          <a:blip r:embed="rId5">
            <a:alphaModFix/>
          </a:blip>
          <a:srcRect b="0" l="24310" r="24520" t="0"/>
          <a:stretch/>
        </p:blipFill>
        <p:spPr>
          <a:xfrm>
            <a:off x="12652000" y="3670475"/>
            <a:ext cx="4360750" cy="567998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6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2" name="Google Shape;182;p26"/>
          <p:cNvSpPr txBox="1"/>
          <p:nvPr/>
        </p:nvSpPr>
        <p:spPr>
          <a:xfrm>
            <a:off x="6266900" y="3429000"/>
            <a:ext cx="11038500" cy="55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THINKS Document Analysis is a tool to help read, understand, and interpret sources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acronym provides questions for consideration to help guide thinking: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T: Target Audience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H: Historical Context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I: Intended Purpose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N: New Vocabulary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K: Key Perspective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S: Significance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3" name="Google Shape;183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4" name="Google Shape;184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5" name="Google Shape;185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7" name="Google Shape;187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/>
            </a:p>
          </p:txBody>
        </p:sp>
      </p:grpSp>
      <p:sp>
        <p:nvSpPr>
          <p:cNvPr id="188" name="Google Shape;188;p26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26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0" name="Google Shape;190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1" name="Google Shape;191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2" name="Google Shape;192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3" name="Google Shape;193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4" name="Google Shape;194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195" name="Google Shape;195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6" name="Google Shape;196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97" name="Google Shape;197;p26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813000" y="3429000"/>
            <a:ext cx="4280724" cy="562189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3" name="Google Shape;203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4" name="Google Shape;204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5" name="Google Shape;205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6" name="Google Shape;206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7" name="Google Shape;207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08" name="Google Shape;208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9" name="Google Shape;209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10" name="Google Shape;210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1" name="Google Shape;211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2" name="Google Shape;212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4" name="Google Shape;214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5" name="Google Shape;215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27"/>
          <p:cNvSpPr txBox="1"/>
          <p:nvPr/>
        </p:nvSpPr>
        <p:spPr>
          <a:xfrm>
            <a:off x="989100" y="2608150"/>
            <a:ext cx="16309800" cy="46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How could each of these categories (THINKS) impact the interpretation of a source? </a:t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 with an imaginary letter from the school.</a:t>
            </a:r>
            <a:endParaRPr i="1" sz="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Google Shape;221;p28"/>
          <p:cNvPicPr preferRelativeResize="0"/>
          <p:nvPr/>
        </p:nvPicPr>
        <p:blipFill rotWithShape="1">
          <a:blip r:embed="rId3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2" name="Google Shape;222;p28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3" name="Google Shape;223;p28"/>
          <p:cNvSpPr txBox="1"/>
          <p:nvPr/>
        </p:nvSpPr>
        <p:spPr>
          <a:xfrm>
            <a:off x="6266900" y="3429000"/>
            <a:ext cx="103512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“Target Audience”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Students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Parents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Other principals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State Education Department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Newspaper Editor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(target audience)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4" name="Google Shape;224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5" name="Google Shape;225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6" name="Google Shape;226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8" name="Google Shape;228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29" name="Google Shape;229;p28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28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1" name="Google Shape;231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2" name="Google Shape;232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3" name="Google Shape;233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4" name="Google Shape;234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5" name="Google Shape;235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36" name="Google Shape;236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7" name="Google Shape;237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38" name="Google Shape;238;p28"/>
          <p:cNvPicPr preferRelativeResize="0"/>
          <p:nvPr/>
        </p:nvPicPr>
        <p:blipFill rotWithShape="1">
          <a:blip r:embed="rId5">
            <a:alphaModFix/>
          </a:blip>
          <a:srcRect b="24994" l="27583" r="53067" t="31024"/>
          <a:stretch/>
        </p:blipFill>
        <p:spPr>
          <a:xfrm>
            <a:off x="3457575" y="5143500"/>
            <a:ext cx="2351452" cy="3562350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39" name="Google Shape;239;p28"/>
          <p:cNvCxnSpPr/>
          <p:nvPr/>
        </p:nvCxnSpPr>
        <p:spPr>
          <a:xfrm>
            <a:off x="1114425" y="4333875"/>
            <a:ext cx="2438400" cy="11811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5" name="Google Shape;245;p29"/>
          <p:cNvSpPr txBox="1"/>
          <p:nvPr/>
        </p:nvSpPr>
        <p:spPr>
          <a:xfrm>
            <a:off x="6266900" y="3429000"/>
            <a:ext cx="10217700" cy="42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“Historical Context”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in: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1940’s- End of child labor in U.S.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1954- Supreme Court ruling to desegregate schools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1990’s- Emergence of the Internet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2020- Start of COVID-19 Pandemic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(historical context)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6" name="Google Shape;246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7" name="Google Shape;247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8" name="Google Shape;248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0" name="Google Shape;250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51" name="Google Shape;251;p29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2" name="Google Shape;252;p29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3" name="Google Shape;253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4" name="Google Shape;254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5" name="Google Shape;255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6" name="Google Shape;256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7" name="Google Shape;257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58" name="Google Shape;258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9" name="Google Shape;259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60" name="Google Shape;260;p29"/>
          <p:cNvPicPr preferRelativeResize="0"/>
          <p:nvPr/>
        </p:nvPicPr>
        <p:blipFill rotWithShape="1">
          <a:blip r:embed="rId4">
            <a:alphaModFix/>
          </a:blip>
          <a:srcRect b="24648" l="47613" r="28423" t="30777"/>
          <a:stretch/>
        </p:blipFill>
        <p:spPr>
          <a:xfrm>
            <a:off x="3400325" y="4375150"/>
            <a:ext cx="2343352" cy="290512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1" name="Google Shape;261;p29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2" name="Google Shape;262;p29"/>
          <p:cNvCxnSpPr/>
          <p:nvPr/>
        </p:nvCxnSpPr>
        <p:spPr>
          <a:xfrm>
            <a:off x="1504950" y="4086225"/>
            <a:ext cx="2219400" cy="651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0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68" name="Google Shape;268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9" name="Google Shape;269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70" name="Google Shape;270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1" name="Google Shape;271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2" name="Google Shape;272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73" name="Google Shape;273;p30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4" name="Google Shape;274;p30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5" name="Google Shape;275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6" name="Google Shape;276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7" name="Google Shape;277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8" name="Google Shape;278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9" name="Google Shape;279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280" name="Google Shape;280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1" name="Google Shape;281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82" name="Google Shape;282;p30"/>
          <p:cNvPicPr preferRelativeResize="0"/>
          <p:nvPr/>
        </p:nvPicPr>
        <p:blipFill rotWithShape="1">
          <a:blip r:embed="rId4">
            <a:alphaModFix/>
          </a:blip>
          <a:srcRect b="24648" l="72215" r="6057" t="30777"/>
          <a:stretch/>
        </p:blipFill>
        <p:spPr>
          <a:xfrm>
            <a:off x="3448050" y="4432299"/>
            <a:ext cx="2438400" cy="333416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3" name="Google Shape;283;p30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4" name="Google Shape;284;p30"/>
          <p:cNvCxnSpPr/>
          <p:nvPr/>
        </p:nvCxnSpPr>
        <p:spPr>
          <a:xfrm>
            <a:off x="2190750" y="4098925"/>
            <a:ext cx="1495500" cy="762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5" name="Google Shape;285;p30"/>
          <p:cNvSpPr txBox="1"/>
          <p:nvPr/>
        </p:nvSpPr>
        <p:spPr>
          <a:xfrm>
            <a:off x="6266900" y="3429000"/>
            <a:ext cx="102177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“Intended Purpose”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Imaginary quote: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“In these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unprecedented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times, we have to make new decisions that will impact all students.”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support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oppose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(intended purpose)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31"/>
          <p:cNvPicPr preferRelativeResize="0"/>
          <p:nvPr/>
        </p:nvPicPr>
        <p:blipFill rotWithShape="1">
          <a:blip r:embed="rId3">
            <a:alphaModFix/>
          </a:blip>
          <a:srcRect b="24058" l="29834" r="51956" t="35426"/>
          <a:stretch/>
        </p:blipFill>
        <p:spPr>
          <a:xfrm>
            <a:off x="3473450" y="5099050"/>
            <a:ext cx="2248187" cy="333417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1" name="Google Shape;291;p31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92" name="Google Shape;292;p31"/>
          <p:cNvSpPr txBox="1"/>
          <p:nvPr/>
        </p:nvSpPr>
        <p:spPr>
          <a:xfrm>
            <a:off x="6266900" y="3429000"/>
            <a:ext cx="92271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“New Vocabulary”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Potential term: Compulsory Education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someone believed compulsory education meant: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Mandated Attendance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Voluntary Participation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(new vocabulary)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93" name="Google Shape;293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94" name="Google Shape;294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95" name="Google Shape;295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7" name="Google Shape;297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5575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98" name="Google Shape;298;p31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9" name="Google Shape;299;p31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00" name="Google Shape;300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01" name="Google Shape;301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02" name="Google Shape;302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3" name="Google Shape;303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4" name="Google Shape;304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05" name="Google Shape;305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6" name="Google Shape;306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07" name="Google Shape;307;p31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8" name="Google Shape;308;p31"/>
          <p:cNvCxnSpPr/>
          <p:nvPr/>
        </p:nvCxnSpPr>
        <p:spPr>
          <a:xfrm>
            <a:off x="1165225" y="4949825"/>
            <a:ext cx="2381400" cy="4953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2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14" name="Google Shape;314;p32"/>
          <p:cNvSpPr txBox="1"/>
          <p:nvPr/>
        </p:nvSpPr>
        <p:spPr>
          <a:xfrm>
            <a:off x="6266900" y="3429000"/>
            <a:ext cx="97986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“Key Perspective”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by: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principal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teacher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student leader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school counselor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activities director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(key perspective)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5" name="Google Shape;315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16" name="Google Shape;316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7" name="Google Shape;317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8" name="Google Shape;318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9" name="Google Shape;319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20" name="Google Shape;320;p32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1" name="Google Shape;321;p32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2" name="Google Shape;322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23" name="Google Shape;323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4" name="Google Shape;324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5" name="Google Shape;325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6" name="Google Shape;326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27" name="Google Shape;327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8" name="Google Shape;328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29" name="Google Shape;329;p32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30" name="Google Shape;330;p32"/>
          <p:cNvPicPr preferRelativeResize="0"/>
          <p:nvPr/>
        </p:nvPicPr>
        <p:blipFill rotWithShape="1">
          <a:blip r:embed="rId5">
            <a:alphaModFix/>
          </a:blip>
          <a:srcRect b="26296" l="49139" r="7824" t="35835"/>
          <a:stretch/>
        </p:blipFill>
        <p:spPr>
          <a:xfrm>
            <a:off x="2324975" y="5898650"/>
            <a:ext cx="4136151" cy="2425677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1" name="Google Shape;331;p32"/>
          <p:cNvCxnSpPr/>
          <p:nvPr/>
        </p:nvCxnSpPr>
        <p:spPr>
          <a:xfrm>
            <a:off x="2009775" y="4899025"/>
            <a:ext cx="1460400" cy="11937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33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7" name="Google Shape;337;p33"/>
          <p:cNvSpPr txBox="1"/>
          <p:nvPr/>
        </p:nvSpPr>
        <p:spPr>
          <a:xfrm>
            <a:off x="6266900" y="3429000"/>
            <a:ext cx="101160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“Significance”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an understanding of significance help with: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main idea or claim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credibility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influence of a source, historical development, or time period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similarities and differences to life today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38" name="Google Shape;338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9" name="Google Shape;339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40" name="Google Shape;340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1" name="Google Shape;341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2" name="Google Shape;342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/>
            </a:p>
          </p:txBody>
        </p:sp>
      </p:grpSp>
      <p:sp>
        <p:nvSpPr>
          <p:cNvPr id="343" name="Google Shape;343;p33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4" name="Google Shape;344;p33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5" name="Google Shape;345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6" name="Google Shape;346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7" name="Google Shape;347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8" name="Google Shape;348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9" name="Google Shape;349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  <p:cxnSp>
          <p:nvCxnSpPr>
            <p:cNvPr id="350" name="Google Shape;350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1" name="Google Shape;351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52" name="Google Shape;352;p33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3" name="Google Shape;353;p33"/>
          <p:cNvPicPr preferRelativeResize="0"/>
          <p:nvPr/>
        </p:nvPicPr>
        <p:blipFill rotWithShape="1">
          <a:blip r:embed="rId5">
            <a:alphaModFix/>
          </a:blip>
          <a:srcRect b="26399" l="29577" r="8648" t="42262"/>
          <a:stretch/>
        </p:blipFill>
        <p:spPr>
          <a:xfrm>
            <a:off x="1323975" y="6915151"/>
            <a:ext cx="5238748" cy="1771275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54" name="Google Shape;354;p33"/>
          <p:cNvCxnSpPr/>
          <p:nvPr/>
        </p:nvCxnSpPr>
        <p:spPr>
          <a:xfrm>
            <a:off x="2028825" y="5764600"/>
            <a:ext cx="1279500" cy="13092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