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10058400" cx="7772400"/>
  <p:notesSz cx="6858000" cy="9144000"/>
  <p:embeddedFontLst>
    <p:embeddedFont>
      <p:font typeface="Halant"/>
      <p:regular r:id="rId13"/>
      <p:bold r:id="rId14"/>
    </p:embeddedFont>
    <p:embeddedFont>
      <p:font typeface="Inter"/>
      <p:regular r:id="rId15"/>
      <p:bold r:id="rId16"/>
      <p:italic r:id="rId17"/>
      <p:boldItalic r:id="rId18"/>
    </p:embeddedFont>
    <p:embeddedFont>
      <p:font typeface="Plus Jakarta Sans Medium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88D2144-3E9C-40BE-8F23-3A76CD7875CB}">
  <a:tblStyle styleId="{F88D2144-3E9C-40BE-8F23-3A76CD7875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.fntdata"/><Relationship Id="rId11" Type="http://schemas.openxmlformats.org/officeDocument/2006/relationships/slide" Target="slides/slide5.xml"/><Relationship Id="rId22" Type="http://schemas.openxmlformats.org/officeDocument/2006/relationships/font" Target="fonts/PlusJakartaSansMedium-boldItalic.fntdata"/><Relationship Id="rId10" Type="http://schemas.openxmlformats.org/officeDocument/2006/relationships/slide" Target="slides/slide4.xml"/><Relationship Id="rId21" Type="http://schemas.openxmlformats.org/officeDocument/2006/relationships/font" Target="fonts/PlusJakartaSansMedium-italic.fntdata"/><Relationship Id="rId13" Type="http://schemas.openxmlformats.org/officeDocument/2006/relationships/font" Target="fonts/Halant-regular.fntdata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regular.fntdata"/><Relationship Id="rId14" Type="http://schemas.openxmlformats.org/officeDocument/2006/relationships/font" Target="fonts/Halant-bold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2db6034bc_0_24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2db6034bc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72db6034bc_0_12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72db6034bc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2db6034bc_0_18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2db6034bc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72db6034bc_0_20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72db6034bc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2db6034bc_0_21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72db6034bc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72db6034bc_0_23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72db6034bc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s://www.metmuseum.org/perspectives/sahel-sunjata-stories-songs" TargetMode="External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hyperlink" Target="https://www.jpl.nasa.gov/edu/resources/video/nasas-earth-minute-sea-level-rise/" TargetMode="External"/><Relationship Id="rId5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hyperlink" Target="https://www.stjo.org/native-american-culture/important-animals/buffalo-tatanka/#:~:text=T%C8%9Fat%C8%9F%C3%A1%C5%8Bka%20are%20respected%20as%20the,%E2%80%9Cbanquet%E2%80%9D%20for%20the%20people." TargetMode="External"/><Relationship Id="rId5" Type="http://schemas.openxmlformats.org/officeDocument/2006/relationships/hyperlink" Target="https://aktalakota.stjo.org/seven-sacred-rites/thapa-wankayeyapi-the-throwing-of-the-ball/#:~:text=Seven%20Sacred%20Rites,-Keeping%20of%20the&amp;text=The%20original%20ball%20was%20made,people%20receive%20or%20catch%20it." TargetMode="External"/><Relationship Id="rId6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hyperlink" Target="https://smarthistory.org/mexico-diego-rivera-murals-national-palace/" TargetMode="External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hyperlink" Target="https://www.youtube.com/watch?v=m8bDCaPhOek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8679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Guided Notes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Ways of Knowing</a:t>
            </a:r>
            <a:endParaRPr sz="2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42353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131" y="934814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74875" y="947194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670050" y="944088"/>
            <a:ext cx="64323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71900" y="1735650"/>
            <a:ext cx="6828600" cy="1114200"/>
          </a:xfrm>
          <a:prstGeom prst="rect">
            <a:avLst/>
          </a:prstGeom>
          <a:noFill/>
          <a:ln cap="flat" cmpd="sng" w="9525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your own words, define “Way of Knowing” (Slide 2)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11027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471900" y="3174950"/>
            <a:ext cx="6828600" cy="2575500"/>
          </a:xfrm>
          <a:prstGeom prst="rect">
            <a:avLst/>
          </a:prstGeom>
          <a:noFill/>
          <a:ln cap="flat" cmpd="sng" w="9525">
            <a:solidFill>
              <a:srgbClr val="38E0A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the 5 types of “Way of Knowing”? Provide examples for each. </a:t>
            </a: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(Slide 2)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71900" y="6075550"/>
            <a:ext cx="6828600" cy="2008800"/>
          </a:xfrm>
          <a:prstGeom prst="rect">
            <a:avLst/>
          </a:prstGeom>
          <a:noFill/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 the 4 types of mediums? Provide examples for each. (Slide 3)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80525" y="1320363"/>
            <a:ext cx="713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presentation, answer the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questions below.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480525" y="8409450"/>
            <a:ext cx="6828600" cy="867900"/>
          </a:xfrm>
          <a:prstGeom prst="rect">
            <a:avLst/>
          </a:prstGeom>
          <a:noFill/>
          <a:ln cap="flat" cmpd="sng" w="9525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09725" lIns="109725" spcFirstLastPara="1" rIns="109725" wrap="square" tIns="1097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Say-it-in-Six → How do we know what we know?</a:t>
            </a:r>
            <a:endParaRPr b="1"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/>
        </p:nvSpPr>
        <p:spPr>
          <a:xfrm>
            <a:off x="0" y="0"/>
            <a:ext cx="7772400" cy="661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WebQuest: Way of Knowing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25" y="152400"/>
            <a:ext cx="1039823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317600" y="1100025"/>
            <a:ext cx="713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links included, explore the following topics and answer the questions that follow.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330050" y="6611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330050" y="1430663"/>
            <a:ext cx="6813600" cy="7389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1: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West African Griot Storytelling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Visit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website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and read about West African Griot Storytelling,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then answer the questions below.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906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5560128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2984025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231225" y="2289050"/>
            <a:ext cx="6861900" cy="1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“Way of Knowing”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Scientific Method 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Spiritual Insight         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Art Expression		⬜ Ancestral Knowledge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1340225" y="2373575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4"/>
          <p:cNvSpPr txBox="1"/>
          <p:nvPr/>
        </p:nvSpPr>
        <p:spPr>
          <a:xfrm>
            <a:off x="380575" y="3718463"/>
            <a:ext cx="68619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2.  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medium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Visual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	     ⬜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Written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       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Performance Based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  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Explain your choices above.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0" name="Google Shape;80;p14"/>
          <p:cNvSpPr/>
          <p:nvPr/>
        </p:nvSpPr>
        <p:spPr>
          <a:xfrm>
            <a:off x="1340225" y="3796625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1" name="Google Shape;81;p14"/>
          <p:cNvGraphicFramePr/>
          <p:nvPr/>
        </p:nvGraphicFramePr>
        <p:xfrm>
          <a:off x="294300" y="564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{F88D2144-3E9C-40BE-8F23-3A76CD7875CB}</a:tableStyleId>
              </a:tblPr>
              <a:tblGrid>
                <a:gridCol w="2032425"/>
                <a:gridCol w="4703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kind of knowledge is being passed down?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values or beliefs are shared?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would you describe the perspective of the person or community sharing this knowledge?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biases might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/>
        </p:nvSpPr>
        <p:spPr>
          <a:xfrm>
            <a:off x="0" y="0"/>
            <a:ext cx="7772400" cy="661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WebQuest: Way of Knowing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87" name="Google Shape;8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25" y="152400"/>
            <a:ext cx="1039823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/>
        </p:nvSpPr>
        <p:spPr>
          <a:xfrm>
            <a:off x="330050" y="837075"/>
            <a:ext cx="6813600" cy="5541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2: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Climate Scientists Measuring Sea Level Rise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website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watch the video about sea level rise.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hen answer the questions below.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906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5560128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2984025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30050" y="1567050"/>
            <a:ext cx="6861900" cy="1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“Way of Knowing”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Scientific Method 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Spiritual Insight         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Art Expression		⬜ Ancestral Knowledge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5"/>
          <p:cNvSpPr/>
          <p:nvPr/>
        </p:nvSpPr>
        <p:spPr>
          <a:xfrm>
            <a:off x="1439050" y="1651575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479400" y="2996463"/>
            <a:ext cx="68619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2.  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medium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Visual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	     ⬜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Written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       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Performance Based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   Explain your choices above.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5"/>
          <p:cNvSpPr/>
          <p:nvPr/>
        </p:nvSpPr>
        <p:spPr>
          <a:xfrm>
            <a:off x="1439050" y="3074625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96" name="Google Shape;96;p15"/>
          <p:cNvGraphicFramePr/>
          <p:nvPr/>
        </p:nvGraphicFramePr>
        <p:xfrm>
          <a:off x="393125" y="5368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{F88D2144-3E9C-40BE-8F23-3A76CD7875CB}</a:tableStyleId>
              </a:tblPr>
              <a:tblGrid>
                <a:gridCol w="2032425"/>
                <a:gridCol w="4703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kind of knowledge is being passed down?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values or beliefs are shared?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would you describe the perspective of the person or community sharing this knowledge?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biases might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/>
        </p:nvSpPr>
        <p:spPr>
          <a:xfrm>
            <a:off x="0" y="0"/>
            <a:ext cx="7772400" cy="661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WebQuest: Way of Knowing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25" y="152400"/>
            <a:ext cx="1039823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/>
        </p:nvSpPr>
        <p:spPr>
          <a:xfrm>
            <a:off x="313025" y="834988"/>
            <a:ext cx="6813600" cy="11082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3: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Lakota Buffalo Ceremony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the two websites below, read about the Lakota Buffalo Ceremony.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Then answer the questions. </a:t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Site 1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|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Site 2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4" name="Google Shape;10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07906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6"/>
          <p:cNvSpPr txBox="1"/>
          <p:nvPr/>
        </p:nvSpPr>
        <p:spPr>
          <a:xfrm>
            <a:off x="5560128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2984025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288875" y="1897625"/>
            <a:ext cx="6861900" cy="1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“Way of Knowing”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Scientific Method 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Spiritual Insight         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Art Expression		⬜ Ancestral Knowledge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1397875" y="198215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38225" y="3327038"/>
            <a:ext cx="68619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2.  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medium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Visual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	     ⬜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Written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       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Performance Based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   Explain your choices above.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1397875" y="34052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11" name="Google Shape;111;p16"/>
          <p:cNvGraphicFramePr/>
          <p:nvPr/>
        </p:nvGraphicFramePr>
        <p:xfrm>
          <a:off x="351950" y="5249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{F88D2144-3E9C-40BE-8F23-3A76CD7875CB}</a:tableStyleId>
              </a:tblPr>
              <a:tblGrid>
                <a:gridCol w="2032425"/>
                <a:gridCol w="4703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kind of knowledge is being passed down?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values or beliefs are shared?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would you describe the perspective of the person or community sharing this knowledge?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biases might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/>
        </p:nvSpPr>
        <p:spPr>
          <a:xfrm>
            <a:off x="0" y="0"/>
            <a:ext cx="7772400" cy="661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WebQuest: Way of Knowing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25" y="152400"/>
            <a:ext cx="1039823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404725" y="837200"/>
            <a:ext cx="6813600" cy="7389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4: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Diego Rivera’s Labor Mural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Using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website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view the first mural by Diego Rivera titled ““From the Conquest to 1930,”.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Then answer the questions below.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906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5560128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2984025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380575" y="1676375"/>
            <a:ext cx="6861900" cy="1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“Way of Knowing”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Scientific Method 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Spiritual Insight         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Art Expression		⬜ Ancestral Knowledge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3" name="Google Shape;123;p17"/>
          <p:cNvSpPr/>
          <p:nvPr/>
        </p:nvSpPr>
        <p:spPr>
          <a:xfrm>
            <a:off x="1489575" y="17609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529925" y="3105788"/>
            <a:ext cx="68619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2.  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medium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Visual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	     ⬜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Written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       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Performance Based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   Explain your choices above.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17"/>
          <p:cNvSpPr/>
          <p:nvPr/>
        </p:nvSpPr>
        <p:spPr>
          <a:xfrm>
            <a:off x="1489575" y="318395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26" name="Google Shape;126;p17"/>
          <p:cNvGraphicFramePr/>
          <p:nvPr/>
        </p:nvGraphicFramePr>
        <p:xfrm>
          <a:off x="443650" y="502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{F88D2144-3E9C-40BE-8F23-3A76CD7875CB}</a:tableStyleId>
              </a:tblPr>
              <a:tblGrid>
                <a:gridCol w="2032425"/>
                <a:gridCol w="4703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kind of knowledge is being passed down?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6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values or beliefs are shared?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would you describe the perspective of the person or community sharing this knowledge?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biases might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/>
        </p:nvSpPr>
        <p:spPr>
          <a:xfrm>
            <a:off x="0" y="0"/>
            <a:ext cx="7772400" cy="661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9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WebQuest: Way of Knowing</a:t>
            </a:r>
            <a:endParaRPr sz="15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25" y="152400"/>
            <a:ext cx="1039823" cy="4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404725" y="786150"/>
            <a:ext cx="6813600" cy="7389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Topic 5: 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Polynesian Navigation by Stars and Swells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Watch this </a:t>
            </a:r>
            <a:r>
              <a:rPr lang="en" sz="12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video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about how Polynesian wayfinders navigated the Pacific Ocean. Then answer the questions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34" name="Google Shape;134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7906" y="9627096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8"/>
          <p:cNvSpPr txBox="1"/>
          <p:nvPr/>
        </p:nvSpPr>
        <p:spPr>
          <a:xfrm>
            <a:off x="5560128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2984025" y="9705899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8"/>
          <p:cNvSpPr txBox="1"/>
          <p:nvPr/>
        </p:nvSpPr>
        <p:spPr>
          <a:xfrm>
            <a:off x="380575" y="1625325"/>
            <a:ext cx="6861900" cy="14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“Way of Knowing”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	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Scientific Method 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Spiritual Insight          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Art Expression		⬜ Ancestral Knowledge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18"/>
          <p:cNvSpPr/>
          <p:nvPr/>
        </p:nvSpPr>
        <p:spPr>
          <a:xfrm>
            <a:off x="1489575" y="170985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 txBox="1"/>
          <p:nvPr/>
        </p:nvSpPr>
        <p:spPr>
          <a:xfrm>
            <a:off x="529925" y="3054738"/>
            <a:ext cx="68619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2.    </a:t>
            </a:r>
            <a:r>
              <a:rPr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Place a       next to the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type of medium represented with this form of storytelling.</a:t>
            </a:r>
            <a:endParaRPr i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Visual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	     ⬜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Written       </a:t>
            </a:r>
            <a:r>
              <a:rPr b="1" lang="en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 ⬜ </a:t>
            </a:r>
            <a:r>
              <a:rPr b="1" lang="en">
                <a:latin typeface="Inter"/>
                <a:ea typeface="Inter"/>
                <a:cs typeface="Inter"/>
                <a:sym typeface="Inter"/>
              </a:rPr>
              <a:t>Oral         </a:t>
            </a: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⬜ Performance Based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3.    Explain your choices above.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0" name="Google Shape;140;p18"/>
          <p:cNvSpPr/>
          <p:nvPr/>
        </p:nvSpPr>
        <p:spPr>
          <a:xfrm>
            <a:off x="1489575" y="3132900"/>
            <a:ext cx="224700" cy="236400"/>
          </a:xfrm>
          <a:prstGeom prst="mathMultiply">
            <a:avLst>
              <a:gd fmla="val 23520" name="adj1"/>
            </a:avLst>
          </a:prstGeom>
          <a:solidFill>
            <a:srgbClr val="E95C3D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41" name="Google Shape;141;p18"/>
          <p:cNvGraphicFramePr/>
          <p:nvPr/>
        </p:nvGraphicFramePr>
        <p:xfrm>
          <a:off x="443650" y="4977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{F88D2144-3E9C-40BE-8F23-3A76CD7875CB}</a:tableStyleId>
              </a:tblPr>
              <a:tblGrid>
                <a:gridCol w="2032425"/>
                <a:gridCol w="47033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kind of knowledge is being passed down?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values or beliefs are shared?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would you describe the perspective of the person or community sharing this knowledge?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biases might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