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77DD8EB-3109-4207-AC5B-4B4AAD2AC1AC}">
  <a:tblStyle styleId="{077DD8EB-3109-4207-AC5B-4B4AAD2AC1A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72e66911b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72e66911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iTw3sFHnAaZEV5OFnfoaao0J2tKxlAeMijrcssctZ3I/view" TargetMode="External"/><Relationship Id="rId10" Type="http://schemas.openxmlformats.org/officeDocument/2006/relationships/image" Target="../media/image3.png"/><Relationship Id="rId9" Type="http://schemas.openxmlformats.org/officeDocument/2006/relationships/hyperlink" Target="https://docs.google.com/presentation/d/1iTw3sFHnAaZEV5OFnfoaao0J2tKxlAeMijrcssctZ3I/view" TargetMode="External"/><Relationship Id="rId5" Type="http://schemas.openxmlformats.org/officeDocument/2006/relationships/hyperlink" Target="https://docs.google.com/presentation/d/1p2u36DeTv_JZjgbdrLUN3E6yMxTPsLKvPOuoL_kIi2o/view" TargetMode="External"/><Relationship Id="rId6" Type="http://schemas.openxmlformats.org/officeDocument/2006/relationships/hyperlink" Target="https://docs.google.com/presentation/d/16JThFKkW193KPgMbd1ZnfxAqifoGOs1J2c2m2mmyCfw/view" TargetMode="External"/><Relationship Id="rId7" Type="http://schemas.openxmlformats.org/officeDocument/2006/relationships/hyperlink" Target="https://docs.google.com/presentation/d/1wuipLG45mn6yXjVeEfknRY0QCnZzDIYI5EGzV3B_-N0/view" TargetMode="External"/><Relationship Id="rId8" Type="http://schemas.openxmlformats.org/officeDocument/2006/relationships/hyperlink" Target="https://docs.google.com/presentation/d/1bxuCAFrrqIFBVNy8zcbAbKqiYilh5Ai6ap_W0fmPHU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p2u36DeTv_JZjgbdrLUN3E6yMxTPsLKvPOuoL_kIi2o/view" TargetMode="External"/><Relationship Id="rId6" Type="http://schemas.openxmlformats.org/officeDocument/2006/relationships/hyperlink" Target="https://docs.google.com/presentation/d/16JThFKkW193KPgMbd1ZnfxAqifoGOs1J2c2m2mmyCfw/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XyMAJUqGxMKn9WPNvdnQytWhJv7oZgF0_NoxDoXzqOU/view" TargetMode="External"/><Relationship Id="rId5" Type="http://schemas.openxmlformats.org/officeDocument/2006/relationships/hyperlink" Target="https://www.thecorestandards.org/ELA-Literacy/SL/9-10/4/" TargetMode="External"/><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{077DD8EB-3109-4207-AC5B-4B4AAD2AC1AC}</a:tableStyleId>
              </a:tblPr>
              <a:tblGrid>
                <a:gridCol w="1268650"/>
                <a:gridCol w="3874925"/>
                <a:gridCol w="3910450"/>
              </a:tblGrid>
              <a:tr h="150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4: Ways of Knowing</a:t>
                      </a:r>
                      <a:endParaRPr b="1" sz="1300">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we know what we know—and why does that matter across cultures and communities?</a:t>
                      </a:r>
                      <a:endParaRPr sz="1200">
                        <a:solidFill>
                          <a:schemeClr val="dk1"/>
                        </a:solidFill>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898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Ways of Knowing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Ways of Knowing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r>
                        <a:rPr lang="en" sz="1200">
                          <a:latin typeface="Inter"/>
                          <a:ea typeface="Inter"/>
                          <a:cs typeface="Inter"/>
                          <a:sym typeface="Inter"/>
                        </a:rPr>
                        <a:t> (View printing information in Activity 2)</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44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Oral History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54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0">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5" name="Google Shape;65;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6" name="Google Shape;66;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8" name="Google Shape;68;p14"/>
          <p:cNvGraphicFramePr/>
          <p:nvPr/>
        </p:nvGraphicFramePr>
        <p:xfrm>
          <a:off x="279838" y="582125"/>
          <a:ext cx="3000000" cy="3000000"/>
        </p:xfrm>
        <a:graphic>
          <a:graphicData uri="http://schemas.openxmlformats.org/drawingml/2006/table">
            <a:tbl>
              <a:tblPr>
                <a:noFill/>
                <a:tableStyleId>{077DD8EB-3109-4207-AC5B-4B4AAD2AC1AC}</a:tableStyleId>
              </a:tblPr>
              <a:tblGrid>
                <a:gridCol w="1673200"/>
                <a:gridCol w="4057350"/>
                <a:gridCol w="3702950"/>
              </a:tblGrid>
              <a:tr h="251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Ways of Knowing</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With the </a:t>
                      </a:r>
                      <a:r>
                        <a:rPr lang="en" sz="1200" u="sng">
                          <a:solidFill>
                            <a:schemeClr val="hlink"/>
                          </a:solidFill>
                          <a:latin typeface="Inter"/>
                          <a:ea typeface="Inter"/>
                          <a:cs typeface="Inter"/>
                          <a:sym typeface="Inter"/>
                          <a:hlinkClick r:id="rId5"/>
                        </a:rPr>
                        <a:t>Ways of Knowing Presentation</a:t>
                      </a:r>
                      <a:r>
                        <a:rPr lang="en" sz="1200">
                          <a:solidFill>
                            <a:schemeClr val="dk1"/>
                          </a:solidFill>
                          <a:latin typeface="Inter"/>
                          <a:ea typeface="Inter"/>
                          <a:cs typeface="Inter"/>
                          <a:sym typeface="Inter"/>
                        </a:rPr>
                        <a:t>, provide introductory and contextual information to students. Use slides 1-3 to guide students through the information while students will follow along using page 1 of the </a:t>
                      </a:r>
                      <a:r>
                        <a:rPr lang="en" sz="1200" u="sng">
                          <a:solidFill>
                            <a:schemeClr val="hlink"/>
                          </a:solidFill>
                          <a:latin typeface="Inter"/>
                          <a:ea typeface="Inter"/>
                          <a:cs typeface="Inter"/>
                          <a:sym typeface="Inter"/>
                          <a:hlinkClick r:id="rId6"/>
                        </a:rPr>
                        <a:t>Ways of Knowing Student Worksheet</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6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Handout student worksheet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Present information about</a:t>
                      </a:r>
                      <a:r>
                        <a:rPr lang="en" sz="1200">
                          <a:latin typeface="Inter"/>
                          <a:ea typeface="Inter"/>
                          <a:cs typeface="Inter"/>
                          <a:sym typeface="Inter"/>
                        </a:rPr>
                        <a:t> ways of knowing</a:t>
                      </a:r>
                      <a:r>
                        <a:rPr lang="en" sz="1200">
                          <a:solidFill>
                            <a:srgbClr val="000000"/>
                          </a:solidFill>
                          <a:latin typeface="Inter"/>
                          <a:ea typeface="Inter"/>
                          <a:cs typeface="Inter"/>
                          <a:sym typeface="Inter"/>
                        </a:rPr>
                        <a:t> and support students with their guided notes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a:t>
                      </a:r>
                      <a:r>
                        <a:rPr lang="en" sz="1200">
                          <a:solidFill>
                            <a:srgbClr val="000000"/>
                          </a:solidFill>
                          <a:latin typeface="Inter"/>
                          <a:ea typeface="Inter"/>
                          <a:cs typeface="Inter"/>
                          <a:sym typeface="Inter"/>
                        </a:rPr>
                        <a:t>nswer questions on page </a:t>
                      </a:r>
                      <a:r>
                        <a:rPr lang="en" sz="1200">
                          <a:latin typeface="Inter"/>
                          <a:ea typeface="Inter"/>
                          <a:cs typeface="Inter"/>
                          <a:sym typeface="Inter"/>
                        </a:rPr>
                        <a:t>1</a:t>
                      </a:r>
                      <a:r>
                        <a:rPr lang="en" sz="1200">
                          <a:solidFill>
                            <a:srgbClr val="000000"/>
                          </a:solidFill>
                          <a:latin typeface="Inter"/>
                          <a:ea typeface="Inter"/>
                          <a:cs typeface="Inter"/>
                          <a:sym typeface="Inter"/>
                        </a:rPr>
                        <a:t> while listening to teacher presentation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Students will explore one of the five types and methods of “Ways of Knowing” through a webquest. Divide the class into five groups, assigning each group one of the Webquest Topics. Provide each student with the corresponding worksheet page for their group’s topic. After completing their investigation, students will work together to create a simple presentation to share their findings with the class. Encourage students to present their information using the same medium as the way of knowing they studied—for example, using performance, oral storytelling, or visual art when appropriate.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669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Divide students into five groups and direct to corresponding worksheet page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access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behavior and academic expectations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Facilitate group presentations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group</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discuss with peers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Create presentation and share findings with class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pic>
        <p:nvPicPr>
          <p:cNvPr id="75" name="Google Shape;75;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6" name="Google Shape;76;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88388" y="544638"/>
          <a:ext cx="3000000" cy="3000000"/>
        </p:xfrm>
        <a:graphic>
          <a:graphicData uri="http://schemas.openxmlformats.org/drawingml/2006/table">
            <a:tbl>
              <a:tblPr>
                <a:noFill/>
                <a:tableStyleId>{077DD8EB-3109-4207-AC5B-4B4AAD2AC1AC}</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Ways of Knowing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55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Students will be answering the Compelling Question for Topic 1 as the conclusion for this lesson. Use the CER Template on page 6 of the Inquiry Journal to guide this process. Support students in constructing a strong, evidence-based paragraph by breaking down their argument into three clear parts: Claim, Evidence, and Reasoning.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Introduce the CER Template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Consider possible scaffolds: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Provide a exemplar paragraph and use rainbow highlighting for the various parts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Provide sentence starters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Use partners to pair and share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students to complete the graphic organizer on page 6 with their ideas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Ask clarifying questions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the CER Template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4"/>
                        </a:rPr>
                        <a:t>Unit 2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2</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4 -</a:t>
                      </a:r>
                      <a:r>
                        <a:rPr lang="en" sz="1200">
                          <a:solidFill>
                            <a:schemeClr val="dk1"/>
                          </a:solidFill>
                          <a:latin typeface="Inter"/>
                          <a:ea typeface="Inter"/>
                          <a:cs typeface="Inter"/>
                          <a:sym typeface="Inter"/>
                        </a:rPr>
                        <a:t> </a:t>
                      </a:r>
                      <a:r>
                        <a:rPr lang="en" sz="1200">
                          <a:solidFill>
                            <a:schemeClr val="dk1"/>
                          </a:solidFill>
                          <a:highlight>
                            <a:srgbClr val="FFFFFF"/>
                          </a:highlight>
                          <a:latin typeface="Inter"/>
                          <a:ea typeface="Inter"/>
                          <a:cs typeface="Inter"/>
                          <a:sym typeface="Inter"/>
                        </a:rPr>
                        <a:t>Students construct and test hypotheses; collect, evaluate, and employ information from multiple primary and secondary sources; and apply it in oral and written presentations.</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b="1" lang="en" sz="1200">
                          <a:solidFill>
                            <a:schemeClr val="dk1"/>
                          </a:solidFill>
                          <a:uFill>
                            <a:noFill/>
                          </a:uFill>
                          <a:latin typeface="Inter"/>
                          <a:ea typeface="Inter"/>
                          <a:cs typeface="Inter"/>
                          <a:sym typeface="Inter"/>
                          <a:hlinkClick r:id="rId5">
                            <a:extLst>
                              <a:ext uri="{A12FA001-AC4F-418D-AE19-62706E023703}">
                                <ahyp:hlinkClr val="tx"/>
                              </a:ext>
                            </a:extLst>
                          </a:hlinkClick>
                        </a:rPr>
                        <a:t>CCSS.ELA-Literacy.SL.9-10.4</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Present information, findings, and supporting evidence clearly, concisely, and logically such that listeners can follow the line of reasoning and the organization, development, substance, and style are appropriate to purpose, audience, and task.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9" name="Google Shape;79;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