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Lst>
  <p:sldSz cy="10058400" cx="7772400"/>
  <p:notesSz cx="6858000" cy="9144000"/>
  <p:embeddedFontLst>
    <p:embeddedFont>
      <p:font typeface="Halant"/>
      <p:regular r:id="rId29"/>
      <p:bold r:id="rId30"/>
    </p:embeddedFont>
    <p:embeddedFont>
      <p:font typeface="Inter"/>
      <p:regular r:id="rId31"/>
      <p:bold r:id="rId32"/>
      <p:italic r:id="rId33"/>
      <p:boldItalic r:id="rId34"/>
    </p:embeddedFont>
    <p:embeddedFont>
      <p:font typeface="Plus Jakarta Sans"/>
      <p:regular r:id="rId35"/>
      <p:bold r:id="rId36"/>
      <p:italic r:id="rId37"/>
      <p:boldItalic r:id="rId38"/>
    </p:embeddedFont>
    <p:embeddedFont>
      <p:font typeface="Plus Jakarta Sans Medium"/>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A2B63B1-2D52-4257-889F-3391D3BD828D}">
  <a:tblStyle styleId="{8A2B63B1-2D52-4257-889F-3391D3BD828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Medium-bold.fntdata"/><Relationship Id="rId20" Type="http://schemas.openxmlformats.org/officeDocument/2006/relationships/slide" Target="slides/slide12.xml"/><Relationship Id="rId42" Type="http://schemas.openxmlformats.org/officeDocument/2006/relationships/font" Target="fonts/PlusJakartaSansMedium-boldItalic.fntdata"/><Relationship Id="rId41" Type="http://schemas.openxmlformats.org/officeDocument/2006/relationships/font" Target="fonts/PlusJakartaSansMedium-italic.fntdata"/><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Halant-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Inter-regular.fntdata"/><Relationship Id="rId30" Type="http://schemas.openxmlformats.org/officeDocument/2006/relationships/font" Target="fonts/Halant-bold.fntdata"/><Relationship Id="rId11" Type="http://schemas.openxmlformats.org/officeDocument/2006/relationships/slide" Target="slides/slide3.xml"/><Relationship Id="rId33" Type="http://schemas.openxmlformats.org/officeDocument/2006/relationships/font" Target="fonts/Inter-italic.fntdata"/><Relationship Id="rId10" Type="http://schemas.openxmlformats.org/officeDocument/2006/relationships/slide" Target="slides/slide2.xml"/><Relationship Id="rId32" Type="http://schemas.openxmlformats.org/officeDocument/2006/relationships/font" Target="fonts/Inter-bold.fntdata"/><Relationship Id="rId13" Type="http://schemas.openxmlformats.org/officeDocument/2006/relationships/slide" Target="slides/slide5.xml"/><Relationship Id="rId35" Type="http://schemas.openxmlformats.org/officeDocument/2006/relationships/font" Target="fonts/PlusJakartaSans-regular.fntdata"/><Relationship Id="rId12" Type="http://schemas.openxmlformats.org/officeDocument/2006/relationships/slide" Target="slides/slide4.xml"/><Relationship Id="rId34" Type="http://schemas.openxmlformats.org/officeDocument/2006/relationships/font" Target="fonts/Inter-boldItalic.fntdata"/><Relationship Id="rId15" Type="http://schemas.openxmlformats.org/officeDocument/2006/relationships/slide" Target="slides/slide7.xml"/><Relationship Id="rId37" Type="http://schemas.openxmlformats.org/officeDocument/2006/relationships/font" Target="fonts/PlusJakartaSans-italic.fntdata"/><Relationship Id="rId14" Type="http://schemas.openxmlformats.org/officeDocument/2006/relationships/slide" Target="slides/slide6.xml"/><Relationship Id="rId36" Type="http://schemas.openxmlformats.org/officeDocument/2006/relationships/font" Target="fonts/PlusJakartaSans-bold.fntdata"/><Relationship Id="rId17" Type="http://schemas.openxmlformats.org/officeDocument/2006/relationships/slide" Target="slides/slide9.xml"/><Relationship Id="rId39" Type="http://schemas.openxmlformats.org/officeDocument/2006/relationships/font" Target="fonts/PlusJakartaSansMedium-regular.fntdata"/><Relationship Id="rId16" Type="http://schemas.openxmlformats.org/officeDocument/2006/relationships/slide" Target="slides/slide8.xml"/><Relationship Id="rId38" Type="http://schemas.openxmlformats.org/officeDocument/2006/relationships/font" Target="fonts/PlusJakartaSans-boldItalic.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66a3c66ed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66a3c66e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730e81be18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3730e81be1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766a3c66ed_0_1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766a3c66ed_0_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3730e81be1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3730e81be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3730e81be18_0_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3730e81be18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3730e81be18_0_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730e81be18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3730e81be18_0_1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3730e81be18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3730e81be18_0_1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3730e81be18_0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3730e81be18_0_20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3730e81be18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3730e81be18_0_2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7" name="Google Shape;367;g3730e81be18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8" name="Shape 378"/>
        <p:cNvGrpSpPr/>
        <p:nvPr/>
      </p:nvGrpSpPr>
      <p:grpSpPr>
        <a:xfrm>
          <a:off x="0" y="0"/>
          <a:ext cx="0" cy="0"/>
          <a:chOff x="0" y="0"/>
          <a:chExt cx="0" cy="0"/>
        </a:xfrm>
      </p:grpSpPr>
      <p:sp>
        <p:nvSpPr>
          <p:cNvPr id="379" name="Google Shape;379;g3730e81be18_0_2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80" name="Google Shape;380;g3730e81be18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7260266df9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7260266df9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3730e81be18_0_2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3730e81be18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7260266df9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7260266df9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728463e63c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728463e63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30e81be1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730e81be1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730e81be18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730e81be18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730e81be18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730e81be18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730e81be18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3730e81be18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730e81be18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3730e81be1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a4h377tK6AU?feature=shar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cnn.com/2019/12/18/politics/house-impeachment-vote" TargetMode="External"/><Relationship Id="rId6" Type="http://schemas.openxmlformats.org/officeDocument/2006/relationships/hyperlink" Target="https://www.npr.org/2019/12/18/789020525/president-trump-impeached-by-the-house-in-historic-rebuke" TargetMode="External"/><Relationship Id="rId7" Type="http://schemas.openxmlformats.org/officeDocument/2006/relationships/hyperlink" Target="https://www.bbc.com/news/world-us-canada-4980018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a4h377tK6AU?feature=share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D9Ihs241zeg?feature=shared&amp;t=251"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D9Ihs241zeg?feature=shared&amp;t=251"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hyperlink" Target="https://www.cbsnews.com/losangeles/news/small-business-owners-downtown-los-angeles-damages-protests/" TargetMode="External"/><Relationship Id="rId4" Type="http://schemas.openxmlformats.org/officeDocument/2006/relationships/image" Target="../media/image7.png"/><Relationship Id="rId5" Type="http://schemas.openxmlformats.org/officeDocument/2006/relationships/hyperlink" Target="https://ktla.com/news/local-news/protestors-gather-as-more-ice-agents-arrive-in-southern-california-officials-urge-peace/" TargetMode="External"/><Relationship Id="rId6" Type="http://schemas.openxmlformats.org/officeDocument/2006/relationships/hyperlink" Target="https://www.bbc.com/news/articles/cj93d3r0zz0o" TargetMode="External"/><Relationship Id="rId7"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observerdiplomat.com/hijab-bans-and-islamophobia-a-global-attack-on-religious-freedom/" TargetMode="External"/><Relationship Id="rId6" Type="http://schemas.openxmlformats.org/officeDocument/2006/relationships/hyperlink" Target="https://www.theguardian.com/society/2023/feb/03/for-many-women-wearing-a-hijab-is-not-a-matter-of-choic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timesofisrael.com/idf-frees-4-hostages-after-8-months-captivity-in-daring-daytime-raid-in-central-gaza/" TargetMode="External"/><Relationship Id="rId6" Type="http://schemas.openxmlformats.org/officeDocument/2006/relationships/hyperlink" Target="https://www.cnn.com/2024/06/10/middleeast/inside-israels-hostage-rescue-intl-dst" TargetMode="External"/><Relationship Id="rId7" Type="http://schemas.openxmlformats.org/officeDocument/2006/relationships/hyperlink" Target="https://www.nbcnews.com/news/world/israel-hostage-rescue-new-details-gaza-operation-nuseirat-rcna156273"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nbcnewyork.com/decision-2024/crime-rate-statistics-trump-harris-biden-fact-check/5908874/" TargetMode="External"/><Relationship Id="rId6" Type="http://schemas.openxmlformats.org/officeDocument/2006/relationships/hyperlink" Target="https://www.politifact.com/factchecks/2024/sep/04/donald-trump/donald-trump-said-violent-crime-is-up-43-but-that/" TargetMode="External"/><Relationship Id="rId7" Type="http://schemas.openxmlformats.org/officeDocument/2006/relationships/hyperlink" Target="https://www.cbsnews.com/news/violent-crime-rate-trump-harris-fact-check/"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docs.google.com/document/d/1YLU9l5uTxYiME_Bq7tFjk8OachMjeW559AXW-l7kEVg/edit?usp=sharing" TargetMode="External"/><Relationship Id="rId6" Type="http://schemas.openxmlformats.org/officeDocument/2006/relationships/hyperlink" Target="https://docs.google.com/document/d/1ZZPDSQk5B-qrMni3FcRXA80Vdr1K-aHv87hdADER1JE/edit?usp=sharing" TargetMode="External"/><Relationship Id="rId7" Type="http://schemas.openxmlformats.org/officeDocument/2006/relationships/hyperlink" Target="https://jimcrowmuseum.ferris.edu/what.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cnn.com/2019/12/18/politics/house-impeachment-vote" TargetMode="External"/><Relationship Id="rId6" Type="http://schemas.openxmlformats.org/officeDocument/2006/relationships/hyperlink" Target="https://www.npr.org/2019/12/18/789020525/president-trump-impeached-by-the-house-in-historic-rebuke" TargetMode="External"/><Relationship Id="rId7" Type="http://schemas.openxmlformats.org/officeDocument/2006/relationships/hyperlink" Target="https://www.bbc.com/news/world-us-canada-4980018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D9Ihs241zeg?feature=shared&amp;t=25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youtu.be/D9Ihs241zeg?feature=shared&amp;t=25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s://www.cbsnews.com/losangeles/news/small-business-owners-downtown-los-angeles-damages-protests/" TargetMode="External"/><Relationship Id="rId4" Type="http://schemas.openxmlformats.org/officeDocument/2006/relationships/image" Target="../media/image7.png"/><Relationship Id="rId5" Type="http://schemas.openxmlformats.org/officeDocument/2006/relationships/hyperlink" Target="https://ktla.com/news/local-news/protestors-gather-as-more-ice-agents-arrive-in-southern-california-officials-urge-peace/" TargetMode="External"/><Relationship Id="rId6" Type="http://schemas.openxmlformats.org/officeDocument/2006/relationships/hyperlink" Target="https://www.bbc.com/news/articles/cj93d3r0zz0o" TargetMode="External"/><Relationship Id="rId7"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observerdiplomat.com/hijab-bans-and-islamophobia-a-global-attack-on-religious-freedom/" TargetMode="External"/><Relationship Id="rId6" Type="http://schemas.openxmlformats.org/officeDocument/2006/relationships/hyperlink" Target="https://www.theguardian.com/society/2023/feb/03/for-many-women-wearing-a-hijab-is-not-a-matter-of-choic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timesofisrael.com/idf-frees-4-hostages-after-8-months-captivity-in-daring-daytime-raid-in-central-gaza/" TargetMode="External"/><Relationship Id="rId6" Type="http://schemas.openxmlformats.org/officeDocument/2006/relationships/hyperlink" Target="https://www.cnn.com/2024/06/10/middleeast/inside-israels-hostage-rescue-intl-dst" TargetMode="External"/><Relationship Id="rId7" Type="http://schemas.openxmlformats.org/officeDocument/2006/relationships/hyperlink" Target="https://www.nbcnews.com/news/world/israel-hostage-rescue-new-details-gaza-operation-nuseirat-rcna15627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png"/><Relationship Id="rId5" Type="http://schemas.openxmlformats.org/officeDocument/2006/relationships/hyperlink" Target="https://www.nbcnewyork.com/decision-2024/crime-rate-statistics-trump-harris-biden-fact-check/5908874/" TargetMode="External"/><Relationship Id="rId6" Type="http://schemas.openxmlformats.org/officeDocument/2006/relationships/hyperlink" Target="https://www.politifact.com/factchecks/2024/sep/04/donald-trump/donald-trump-said-violent-crime-is-up-43-but-that/" TargetMode="External"/><Relationship Id="rId7" Type="http://schemas.openxmlformats.org/officeDocument/2006/relationships/hyperlink" Target="https://www.cbsnews.com/news/violent-crime-rate-trump-harris-fact-chec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hyperlink" Target="https://jimcrowmuseum.ferris.edu/what.htm" TargetMode="External"/><Relationship Id="rId5" Type="http://schemas.openxmlformats.org/officeDocument/2006/relationships/hyperlink" Target="https://docs.google.com/document/d/1YLU9l5uTxYiME_Bq7tFjk8OachMjeW559AXW-l7kEVg/edit?usp=sharing" TargetMode="External"/><Relationship Id="rId6" Type="http://schemas.openxmlformats.org/officeDocument/2006/relationships/hyperlink" Target="https://docs.google.com/document/d/1ZZPDSQk5B-qrMni3FcRXA80Vdr1K-aHv87hdADER1JE/edit?usp=sharing" TargetMode="External"/><Relationship Id="rId7" Type="http://schemas.openxmlformats.org/officeDocument/2006/relationships/hyperlink" Target="https://docs.google.com/document/d/1ZZPDSQk5B-qrMni3FcRXA80Vdr1K-aHv87hdADER1JE/edit?usp=sharing" TargetMode="External"/><Relationship Id="rId8" Type="http://schemas.openxmlformats.org/officeDocument/2006/relationships/hyperlink" Target="https://docs.google.com/document/d/1ZZPDSQk5B-qrMni3FcRXA80Vdr1K-aHv87hdADER1JE/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Perspective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50" name="Google Shape;150;p37"/>
          <p:cNvGraphicFramePr/>
          <p:nvPr/>
        </p:nvGraphicFramePr>
        <p:xfrm>
          <a:off x="315750" y="1408150"/>
          <a:ext cx="3000000" cy="3000000"/>
        </p:xfrm>
        <a:graphic>
          <a:graphicData uri="http://schemas.openxmlformats.org/drawingml/2006/table">
            <a:tbl>
              <a:tblPr>
                <a:noFill/>
                <a:tableStyleId>{8A2B63B1-2D52-4257-889F-3391D3BD828D}</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65100" rtl="0" algn="l">
                        <a:lnSpc>
                          <a:spcPct val="100000"/>
                        </a:lnSpc>
                        <a:spcBef>
                          <a:spcPts val="0"/>
                        </a:spcBef>
                        <a:spcAft>
                          <a:spcPts val="1900"/>
                        </a:spcAft>
                        <a:buNone/>
                      </a:pPr>
                      <a:r>
                        <a:rPr lang="en" sz="1100">
                          <a:solidFill>
                            <a:srgbClr val="0F0F0F"/>
                          </a:solidFill>
                          <a:highlight>
                            <a:srgbClr val="FFFFFF"/>
                          </a:highlight>
                          <a:latin typeface="Inter"/>
                          <a:ea typeface="Inter"/>
                          <a:cs typeface="Inter"/>
                          <a:sym typeface="Inter"/>
                        </a:rPr>
                        <a:t>Hi, I'm Zach Coté of Thinking Nation and in this video we're going to explore the historical thinking skill of historical perspective. Now one thing that we should start off by acknowledging is that history is a people centered subject and this means two things: 1) history is the study of people in the past and this people centered uh subject necessitates understanding perspective and 2) history is also a people centered subject in the way we tell stories of the past. Historians are people studying people and this acknowledgment of personhood makes this historical thinking skill of historical perspective critical for better understanding history. So to start let's dive in to the definition. 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 There's a few things that we can consider when it comes to one's personhood. So some questions that we can ask about the historical figures that we study are: Where did they live? What was their age at the time that they lived? What was the era like that they lived in? What beliefs may they have held? And what what was their status in society? What maybe what was their socioeconomic status or their race or their gender? How did they fit in with the society that they lived in? These types of questions give us a better glimpse into the personhood of the people that we read and engage with when we study the past. And that allows us to evaluate perspective in a really productive way as scholars. We also need to be aware of the perspectives that maybe we're not seeing right away. And so part of evaluating perspective is it also means seeking out diverse viewpoints and experiences in history. And so when we're seeking out these diverse perspectives, there's a few questions that we can ask. We can ask whose perspective is missing? What might be a counterclaim to a particular perspective that we're engaging with? What might have caused people to draw different conclusions about a past event or idea? And now this last question doesn't just involve the people that we study in the past, but it also involves us as scholars of the past. And so when we talk about this term historiography in our study of the past, which is the history of history or the history of historical writing, it's an acknowledgement of the dialogue that scholars and historians are having about the past. Those two are examples of how people can draw different conclusions about the past that they studied. So when we're looking at a historical event, we may see two perspectives of that historical event that may be different from each other and that's okay. Just like with primary sources, secondary sources also have diverse perspectives. We all bring our own personal contexts into our study of the past. We have to acknowledge that people can read evidence and and come to different conclusions and that's okay, right? There are some big “capital T” truths that we need to acknowledge, but there's also a lot of room for nuance in the study of history. And when we exhibit that intellectual humility and think through perspectives in that way, that allows us to really do history better. And you know, one thing I like to think about when evaluating perspective is that when we understand how people come to their perspective of the past events and ideas that we study, we can talk and we can write about the past more accurately. Respecting those who we study and respecting the past is a critical component of doing history well.</a:t>
                      </a:r>
                      <a:endParaRPr sz="1100">
                        <a:latin typeface="Inter"/>
                        <a:ea typeface="Inter"/>
                        <a:cs typeface="Inter"/>
                        <a:sym typeface="Inter"/>
                      </a:endParaRPr>
                    </a:p>
                  </a:txBody>
                  <a:tcPr marT="91425" marB="91425" marR="91425" marL="91425">
                    <a:lnL cap="flat" cmpd="sng" w="10075">
                      <a:solidFill>
                        <a:srgbClr val="000000"/>
                      </a:solidFill>
                      <a:prstDash val="solid"/>
                      <a:round/>
                      <a:headEnd len="sm" w="sm" type="none"/>
                      <a:tailEnd len="sm" w="sm" type="none"/>
                    </a:lnL>
                    <a:lnR cap="flat" cmpd="sng" w="10075">
                      <a:solidFill>
                        <a:srgbClr val="000000"/>
                      </a:solidFill>
                      <a:prstDash val="solid"/>
                      <a:round/>
                      <a:headEnd len="sm" w="sm" type="none"/>
                      <a:tailEnd len="sm" w="sm" type="none"/>
                    </a:lnR>
                    <a:lnT cap="flat" cmpd="sng" w="10075">
                      <a:solidFill>
                        <a:srgbClr val="000000"/>
                      </a:solidFill>
                      <a:prstDash val="solid"/>
                      <a:round/>
                      <a:headEnd len="sm" w="sm" type="none"/>
                      <a:tailEnd len="sm" w="sm" type="none"/>
                    </a:lnT>
                    <a:lnB cap="flat" cmpd="sng" w="10075">
                      <a:solidFill>
                        <a:srgbClr val="000000"/>
                      </a:solidFill>
                      <a:prstDash val="solid"/>
                      <a:round/>
                      <a:headEnd len="sm" w="sm" type="none"/>
                      <a:tailEnd len="sm" w="sm" type="none"/>
                    </a:lnB>
                  </a:tcPr>
                </a:tc>
              </a:tr>
            </a:tbl>
          </a:graphicData>
        </a:graphic>
      </p:graphicFrame>
      <p:sp>
        <p:nvSpPr>
          <p:cNvPr id="151" name="Google Shape;151;p37"/>
          <p:cNvSpPr txBox="1"/>
          <p:nvPr/>
        </p:nvSpPr>
        <p:spPr>
          <a:xfrm>
            <a:off x="315748" y="8079264"/>
            <a:ext cx="71409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does it mean to think historically using historical perspective?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consider different viewpoints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2" name="Shape 262"/>
        <p:cNvGrpSpPr/>
        <p:nvPr/>
      </p:nvGrpSpPr>
      <p:grpSpPr>
        <a:xfrm>
          <a:off x="0" y="0"/>
          <a:ext cx="0" cy="0"/>
          <a:chOff x="0" y="0"/>
          <a:chExt cx="0" cy="0"/>
        </a:xfrm>
      </p:grpSpPr>
      <p:sp>
        <p:nvSpPr>
          <p:cNvPr id="263" name="Google Shape;263;p46"/>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6</a:t>
            </a:r>
            <a:endParaRPr sz="1500">
              <a:latin typeface="Halant"/>
              <a:ea typeface="Halant"/>
              <a:cs typeface="Halant"/>
              <a:sym typeface="Halant"/>
            </a:endParaRPr>
          </a:p>
        </p:txBody>
      </p:sp>
      <p:pic>
        <p:nvPicPr>
          <p:cNvPr id="264" name="Google Shape;264;p46"/>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65" name="Google Shape;265;p46"/>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66" name="Google Shape;266;p46"/>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7" name="Google Shape;267;p46"/>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8" name="Google Shape;268;p46"/>
          <p:cNvSpPr txBox="1"/>
          <p:nvPr/>
        </p:nvSpPr>
        <p:spPr>
          <a:xfrm>
            <a:off x="527350" y="12632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69" name="Google Shape;269;p46"/>
          <p:cNvGraphicFramePr/>
          <p:nvPr/>
        </p:nvGraphicFramePr>
        <p:xfrm>
          <a:off x="527350" y="18243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u="sng">
                          <a:solidFill>
                            <a:srgbClr val="1155CC"/>
                          </a:solidFill>
                          <a:latin typeface="Inter"/>
                          <a:ea typeface="Inter"/>
                          <a:cs typeface="Inter"/>
                          <a:sym typeface="Inter"/>
                          <a:hlinkClick r:id="rId5">
                            <a:extLst>
                              <a:ext uri="{A12FA001-AC4F-418D-AE19-62706E023703}">
                                <ahyp:hlinkClr val="tx"/>
                              </a:ext>
                            </a:extLst>
                          </a:hlinkClick>
                        </a:rPr>
                        <a:t>House of Representatives Impeaches President Donald Trump</a:t>
                      </a:r>
                      <a:endParaRPr sz="22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70" name="Google Shape;270;p46"/>
          <p:cNvSpPr txBox="1"/>
          <p:nvPr/>
        </p:nvSpPr>
        <p:spPr>
          <a:xfrm>
            <a:off x="527350" y="38007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71" name="Google Shape;271;p46"/>
          <p:cNvGraphicFramePr/>
          <p:nvPr/>
        </p:nvGraphicFramePr>
        <p:xfrm>
          <a:off x="527350" y="46928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6">
                            <a:extLst>
                              <a:ext uri="{A12FA001-AC4F-418D-AE19-62706E023703}">
                                <ahyp:hlinkClr val="tx"/>
                              </a:ext>
                            </a:extLst>
                          </a:hlinkClick>
                        </a:rPr>
                        <a:t>Trump Impeached by the House in Historic Rebuke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7">
                            <a:extLst>
                              <a:ext uri="{A12FA001-AC4F-418D-AE19-62706E023703}">
                                <ahyp:hlinkClr val="tx"/>
                              </a:ext>
                            </a:extLst>
                          </a:hlinkClick>
                        </a:rPr>
                        <a:t>Trump Impeachment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sp>
        <p:nvSpPr>
          <p:cNvPr id="276" name="Google Shape;276;p4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Perspective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77" name="Google Shape;277;p4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78" name="Google Shape;278;p4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279" name="Google Shape;279;p4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0" name="Google Shape;280;p47"/>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81" name="Google Shape;281;p47"/>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282" name="Google Shape;282;p47"/>
          <p:cNvGraphicFramePr/>
          <p:nvPr/>
        </p:nvGraphicFramePr>
        <p:xfrm>
          <a:off x="315750" y="1408150"/>
          <a:ext cx="3000000" cy="3000000"/>
        </p:xfrm>
        <a:graphic>
          <a:graphicData uri="http://schemas.openxmlformats.org/drawingml/2006/table">
            <a:tbl>
              <a:tblPr>
                <a:noFill/>
                <a:tableStyleId>{8A2B63B1-2D52-4257-889F-3391D3BD828D}</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65100" rtl="0" algn="l">
                        <a:lnSpc>
                          <a:spcPct val="100000"/>
                        </a:lnSpc>
                        <a:spcBef>
                          <a:spcPts val="0"/>
                        </a:spcBef>
                        <a:spcAft>
                          <a:spcPts val="1900"/>
                        </a:spcAft>
                        <a:buNone/>
                      </a:pPr>
                      <a:r>
                        <a:rPr lang="en" sz="1100">
                          <a:solidFill>
                            <a:srgbClr val="0F0F0F"/>
                          </a:solidFill>
                          <a:highlight>
                            <a:srgbClr val="FFFFFF"/>
                          </a:highlight>
                          <a:latin typeface="Inter"/>
                          <a:ea typeface="Inter"/>
                          <a:cs typeface="Inter"/>
                          <a:sym typeface="Inter"/>
                        </a:rPr>
                        <a:t>Hi, I'm Zach Coté of Thinking Nation and in this video we're going to explore the historical thinking skill of historical perspective. Now one thing that we should start off by acknowledging is that history is a people centered subject and this means two things: 1) history is the study of people in the past and this people centered uh subject necessitates understanding perspective and 2) history is also a people centered subject in the way we tell stories of the past. Historians are people studying people and this acknowledgment of personhood makes this historical thinking skill of historical perspective critical for better understanding history. So to start let's dive in to the definition. 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 There's a few things that we can consider when it comes to one's personhood. So some questions that we can ask about the historical figures that we study are: Where did they live? What was their age at the time that they lived? What was the era like that they lived in? What beliefs may they have held? And what what was their status in society? What maybe what was their socioeconomic status or their race or their gender? How did they fit in with the society that they lived in? These types of questions give us a better glimpse into the personhood of the people that we read and engage with when we study the past. And that allows us to evaluate perspective in a really productive way as scholars. We also need to be aware of the perspectives that maybe we're not seeing right away. And so part of evaluating perspective is it also means seeking out diverse viewpoints and experiences in history. And so when we're seeking out these diverse perspectives, there's a few questions that we can ask. We can ask whose perspective is missing? What might be a counterclaim to a particular perspective that we're engaging with? What might have caused people to draw different conclusions about a past event or idea? And now this last question doesn't just involve the people that we study in the past, but it also involves us as scholars of the past. And so when we talk about this term historiography in our study of the past, which is the history of history or the history of historical writing, it's an acknowledgement of the dialogue that scholars and historians are having about the past. Those two are examples of how people can draw different conclusions about the past that they studied. So when we're looking at a historical event, we may see two perspectives of that historical event that may be different from each other and that's okay. Just like with primary sources, secondary sources also have diverse perspectives. We all bring our own personal contexts into our study of the past. We have to acknowledge that people can read evidence and and come to different conclusions and that's okay, right? There are some big “capital T” truths that we need to acknowledge, but there's also a lot of room for nuance in the study of history. And when we exhibit that intellectual humility and think through perspectives in that way, that allows us to really do history better. And you know, one thing I like to think about when evaluating perspective is that when we understand how people come to their perspective of the past events and ideas that we study, we can talk and we can write about the past more accurately. Respecting those who we study and respecting the past is a critical component of doing history well.</a:t>
                      </a:r>
                      <a:endParaRPr sz="1100">
                        <a:latin typeface="Inter"/>
                        <a:ea typeface="Inter"/>
                        <a:cs typeface="Inter"/>
                        <a:sym typeface="Inter"/>
                      </a:endParaRPr>
                    </a:p>
                  </a:txBody>
                  <a:tcPr marT="91425" marB="91425" marR="91425" marL="91425">
                    <a:lnL cap="flat" cmpd="sng" w="10075">
                      <a:solidFill>
                        <a:srgbClr val="000000"/>
                      </a:solidFill>
                      <a:prstDash val="solid"/>
                      <a:round/>
                      <a:headEnd len="sm" w="sm" type="none"/>
                      <a:tailEnd len="sm" w="sm" type="none"/>
                    </a:lnL>
                    <a:lnR cap="flat" cmpd="sng" w="10075">
                      <a:solidFill>
                        <a:srgbClr val="000000"/>
                      </a:solidFill>
                      <a:prstDash val="solid"/>
                      <a:round/>
                      <a:headEnd len="sm" w="sm" type="none"/>
                      <a:tailEnd len="sm" w="sm" type="none"/>
                    </a:lnR>
                    <a:lnT cap="flat" cmpd="sng" w="10075">
                      <a:solidFill>
                        <a:srgbClr val="000000"/>
                      </a:solidFill>
                      <a:prstDash val="solid"/>
                      <a:round/>
                      <a:headEnd len="sm" w="sm" type="none"/>
                      <a:tailEnd len="sm" w="sm" type="none"/>
                    </a:lnT>
                    <a:lnB cap="flat" cmpd="sng" w="10075">
                      <a:solidFill>
                        <a:srgbClr val="000000"/>
                      </a:solidFill>
                      <a:prstDash val="solid"/>
                      <a:round/>
                      <a:headEnd len="sm" w="sm" type="none"/>
                      <a:tailEnd len="sm" w="sm" type="none"/>
                    </a:lnB>
                  </a:tcPr>
                </a:tc>
              </a:tr>
            </a:tbl>
          </a:graphicData>
        </a:graphic>
      </p:graphicFrame>
      <p:sp>
        <p:nvSpPr>
          <p:cNvPr id="283" name="Google Shape;283;p47"/>
          <p:cNvSpPr txBox="1"/>
          <p:nvPr/>
        </p:nvSpPr>
        <p:spPr>
          <a:xfrm>
            <a:off x="315748" y="8079264"/>
            <a:ext cx="7140900" cy="1877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does it mean to think historically using historical perspective?</a:t>
            </a:r>
            <a:endParaRPr sz="11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It means understanding how a person's background, like where they lived or their beliefs, influenced how they saw events in the past.</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consider different viewpoints in history?</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Because people have different experiences, and looking at many perspectives helps us understand the past more fully and fairly.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7" name="Shape 287"/>
        <p:cNvGrpSpPr/>
        <p:nvPr/>
      </p:nvGrpSpPr>
      <p:grpSpPr>
        <a:xfrm>
          <a:off x="0" y="0"/>
          <a:ext cx="0" cy="0"/>
          <a:chOff x="0" y="0"/>
          <a:chExt cx="0" cy="0"/>
        </a:xfrm>
      </p:grpSpPr>
      <p:sp>
        <p:nvSpPr>
          <p:cNvPr id="288" name="Google Shape;288;p4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 (Exemplar)</a:t>
            </a:r>
            <a:endParaRPr sz="1700">
              <a:solidFill>
                <a:schemeClr val="dk1"/>
              </a:solidFill>
              <a:latin typeface="Halant"/>
              <a:ea typeface="Halant"/>
              <a:cs typeface="Halant"/>
              <a:sym typeface="Halant"/>
            </a:endParaRPr>
          </a:p>
        </p:txBody>
      </p:sp>
      <p:sp>
        <p:nvSpPr>
          <p:cNvPr id="289" name="Google Shape;289;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0" name="Google Shape;290;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1" name="Google Shape;291;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2" name="Google Shape;292;p48"/>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293" name="Google Shape;293;p48"/>
          <p:cNvGraphicFramePr/>
          <p:nvPr/>
        </p:nvGraphicFramePr>
        <p:xfrm>
          <a:off x="381550" y="2885500"/>
          <a:ext cx="3000000" cy="3000000"/>
        </p:xfrm>
        <a:graphic>
          <a:graphicData uri="http://schemas.openxmlformats.org/drawingml/2006/table">
            <a:tbl>
              <a:tblPr>
                <a:noFill/>
                <a:tableStyleId>{8A2B63B1-2D52-4257-889F-3391D3BD828D}</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94" name="Google Shape;294;p48"/>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295" name="Google Shape;295;p48"/>
          <p:cNvCxnSpPr>
            <a:endCxn id="294"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296" name="Google Shape;296;p48"/>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297" name="Google Shape;297;p48"/>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298" name="Google Shape;298;p48"/>
          <p:cNvGraphicFramePr/>
          <p:nvPr/>
        </p:nvGraphicFramePr>
        <p:xfrm>
          <a:off x="465188" y="7204775"/>
          <a:ext cx="3000000" cy="3000000"/>
        </p:xfrm>
        <a:graphic>
          <a:graphicData uri="http://schemas.openxmlformats.org/drawingml/2006/table">
            <a:tbl>
              <a:tblPr>
                <a:noFill/>
                <a:tableStyleId>{8A2B63B1-2D52-4257-889F-3391D3BD828D}</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 live in a big city.</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 am a teenager in a high school.</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 come from a working-class family.</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I’m part of a multi-racial household. </a:t>
                      </a:r>
                      <a:endParaRPr b="1" sz="10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000">
                          <a:solidFill>
                            <a:srgbClr val="E95C3D"/>
                          </a:solidFill>
                          <a:latin typeface="Inter"/>
                          <a:ea typeface="Inter"/>
                          <a:cs typeface="Inter"/>
                          <a:sym typeface="Inter"/>
                        </a:rPr>
                        <a:t>I speak two languages at home.</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000">
                          <a:solidFill>
                            <a:srgbClr val="E95C3D"/>
                          </a:solidFill>
                          <a:latin typeface="Inter"/>
                          <a:ea typeface="Inter"/>
                          <a:cs typeface="Inter"/>
                          <a:sym typeface="Inter"/>
                        </a:rPr>
                        <a:t>We learn how people’s beliefs and decisions were shaped. This helps us avoid judging the past by today’s standards. It also helps us understand why people acted the way they did and how different groups experienced events differently. This matters because it leads to a fuller, more accurate picture of history.</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99" name="Google Shape;299;p48"/>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300" name="Google Shape;300;p48"/>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301" name="Google Shape;301;p48"/>
          <p:cNvGraphicFramePr/>
          <p:nvPr/>
        </p:nvGraphicFramePr>
        <p:xfrm>
          <a:off x="381550" y="4847475"/>
          <a:ext cx="3000000" cy="3000000"/>
        </p:xfrm>
        <a:graphic>
          <a:graphicData uri="http://schemas.openxmlformats.org/drawingml/2006/table">
            <a:tbl>
              <a:tblPr>
                <a:noFill/>
                <a:tableStyleId>{8A2B63B1-2D52-4257-889F-3391D3BD828D}</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302" name="Google Shape;302;p48"/>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6" name="Shape 306"/>
        <p:cNvGrpSpPr/>
        <p:nvPr/>
      </p:nvGrpSpPr>
      <p:grpSpPr>
        <a:xfrm>
          <a:off x="0" y="0"/>
          <a:ext cx="0" cy="0"/>
          <a:chOff x="0" y="0"/>
          <a:chExt cx="0" cy="0"/>
        </a:xfrm>
      </p:grpSpPr>
      <p:sp>
        <p:nvSpPr>
          <p:cNvPr id="307" name="Google Shape;307;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 </a:t>
            </a:r>
            <a:r>
              <a:rPr lang="en" sz="2100">
                <a:solidFill>
                  <a:schemeClr val="dk1"/>
                </a:solidFill>
                <a:latin typeface="Plus Jakarta Sans Medium"/>
                <a:ea typeface="Plus Jakarta Sans Medium"/>
                <a:cs typeface="Plus Jakarta Sans Medium"/>
                <a:sym typeface="Plus Jakarta Sans Medium"/>
              </a:rPr>
              <a:t>(Exemplar)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308" name="Google Shape;308;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09" name="Google Shape;309;p49"/>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310" name="Google Shape;310;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1" name="Google Shape;311;p49"/>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312" name="Google Shape;312;p49"/>
          <p:cNvGraphicFramePr/>
          <p:nvPr/>
        </p:nvGraphicFramePr>
        <p:xfrm>
          <a:off x="324375" y="1898700"/>
          <a:ext cx="3000000" cy="3000000"/>
        </p:xfrm>
        <a:graphic>
          <a:graphicData uri="http://schemas.openxmlformats.org/drawingml/2006/table">
            <a:tbl>
              <a:tblPr>
                <a:noFill/>
                <a:tableStyleId>{8A2B63B1-2D52-4257-889F-3391D3BD828D}</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Start at 4:12-9:42</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Years later, I thought about this when I left Nigeria to go to university in the United States. I was 19. My American roommate was shocked by me. She asked where I had learned to speak English so well, and was confused when I said that Nigeria happened to have English as its official language. She asked if she could listen to what she called my "tribal music," and was consequently very disappointed when I produced my tape of Mariah Carey. She assumed that I did not know how to use a stove. What struck me was this: She had felt sorry for me even before she saw me. Her default position toward me, as an African, was a kind of patronizing, well-meaning pity. My roommate had a single story of Africa: a single story of catastrophe. In this single story, there was no possibility of Africans being similar to her in any way, no possibility of feelings more complex than pity, no possibility of a connection as human equals.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I must say that before I went to the U.S., I didn’t consciously identify as African. But in the U.S., whenever Africa came up, people turned to me. Never mind that I knew nothing about places like Namibia. But I did come to embrace this new identity, and in many ways I think of myself now as African. Although I still get quite irritable when Africa is referred to as a country, the most recent example being my otherwise wonderful flight from Lagos two days ago, in which there was an announcement on the Virgin flight about the charity work in “India, Africa and other countries.” So, after I had spent some years in the U.S. as an African, I began to understand my roommate’s response to me. If I had not grown up in Nigeria, and if all I knew about Africa were from popular images, I too would think that Africa was a place of beautiful landscapes, beautiful animals, and incomprehensible people, fighting senseless wars, dying of poverty and AIDS, unable to speak for themselves and waiting to be saved by a kind, white foreigner. I would see Africans in the same way that I, as a child, had seen Fide’s family. This single story of Africa ultimately comes, I think, from Western literature. Now, here is a quote from the writing of a London merchant called John Lok, who sailed to west Africa in 1561 and kept a fascinating account of his voyage. After referring to the black Africans as “beasts who have no houses,” he writes, “They are also people without heads, having their mouth and eyes in their breasts.”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Now, I’ve laughed every time I’ve read this. And one must admire the imagination of John Lok. But what is important about his writing is that it represents the beginning of a tradition of telling African stories in the West: a tradition of Sub-Saharan Africa as a place of negatives, of difference, of darkness, of people who, in the words of the wonderful poet Rudyard Kipling, are “half devil, half child.”</a:t>
                      </a:r>
                      <a:endParaRPr sz="1200">
                        <a:latin typeface="Inter"/>
                        <a:ea typeface="Inter"/>
                        <a:cs typeface="Inter"/>
                        <a:sym typeface="Inter"/>
                      </a:endParaRPr>
                    </a:p>
                  </a:txBody>
                  <a:tcPr marT="91425" marB="91425" marR="91425" marL="91425"/>
                </a:tc>
              </a:tr>
            </a:tbl>
          </a:graphicData>
        </a:graphic>
      </p:graphicFrame>
      <p:sp>
        <p:nvSpPr>
          <p:cNvPr id="313" name="Google Shape;313;p49"/>
          <p:cNvSpPr txBox="1"/>
          <p:nvPr/>
        </p:nvSpPr>
        <p:spPr>
          <a:xfrm>
            <a:off x="288075" y="7936675"/>
            <a:ext cx="7213500" cy="1570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assumptions did Adichie's American roommate make about her, and how do those assumptions reflect the “single story” of Africa?</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Adichie’s American roommate assumed that because she was African, she wouldn’t speak English well, wouldn’t know how to use a stove, and would only listen to tribal music. These assumptions show how the roommate had learned a single, narrow story about Africa (poor, primitive, and in need of saving). This reflects how powerful narratives can reduce a whole continent to stereotypes.</a:t>
            </a:r>
            <a:endParaRPr b="1" sz="1200">
              <a:solidFill>
                <a:srgbClr val="E95C3D"/>
              </a:solidFill>
              <a:latin typeface="Inter"/>
              <a:ea typeface="Inter"/>
              <a:cs typeface="Inter"/>
              <a:sym typeface="Inter"/>
            </a:endParaRPr>
          </a:p>
        </p:txBody>
      </p:sp>
      <p:sp>
        <p:nvSpPr>
          <p:cNvPr id="314" name="Google Shape;314;p49"/>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lnSpc>
                <a:spcPct val="115000"/>
              </a:lnSpc>
              <a:spcBef>
                <a:spcPts val="0"/>
              </a:spcBef>
              <a:spcAft>
                <a:spcPts val="0"/>
              </a:spcAft>
              <a:buNone/>
            </a:pPr>
            <a:r>
              <a:rPr lang="en" sz="1200">
                <a:solidFill>
                  <a:srgbClr val="0F0F0F"/>
                </a:solidFill>
                <a:highlight>
                  <a:srgbClr val="FFFFFF"/>
                </a:highlight>
                <a:latin typeface="Halant"/>
                <a:ea typeface="Halant"/>
                <a:cs typeface="Halant"/>
                <a:sym typeface="Halant"/>
              </a:rPr>
              <a:t>Source: Chimamanda Ngozi Adichie, “The Danger of a Single Story,” TED, October 7, 2009.</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b="1" sz="10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Novelist Chimamanda Adichie tells the story of how she found her authentic cultural voice -- and warns that if we hear only a single story about another person or country, we risk a critical misunderstanding.</a:t>
            </a:r>
            <a:endParaRPr sz="10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8" name="Shape 318"/>
        <p:cNvGrpSpPr/>
        <p:nvPr/>
      </p:nvGrpSpPr>
      <p:grpSpPr>
        <a:xfrm>
          <a:off x="0" y="0"/>
          <a:ext cx="0" cy="0"/>
          <a:chOff x="0" y="0"/>
          <a:chExt cx="0" cy="0"/>
        </a:xfrm>
      </p:grpSpPr>
      <p:sp>
        <p:nvSpPr>
          <p:cNvPr id="319" name="Google Shape;319;p5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a:t>
            </a:r>
            <a:r>
              <a:rPr lang="en" sz="2100">
                <a:solidFill>
                  <a:schemeClr val="dk1"/>
                </a:solidFill>
                <a:latin typeface="Plus Jakarta Sans Medium"/>
                <a:ea typeface="Plus Jakarta Sans Medium"/>
                <a:cs typeface="Plus Jakarta Sans Medium"/>
                <a:sym typeface="Plus Jakarta Sans Medium"/>
              </a:rPr>
              <a:t> (Exemplar)</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320" name="Google Shape;320;p5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21" name="Google Shape;321;p50"/>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322" name="Google Shape;322;p5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3" name="Google Shape;323;p50"/>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324" name="Google Shape;324;p50"/>
          <p:cNvGraphicFramePr/>
          <p:nvPr/>
        </p:nvGraphicFramePr>
        <p:xfrm>
          <a:off x="324375" y="1136700"/>
          <a:ext cx="3000000" cy="3000000"/>
        </p:xfrm>
        <a:graphic>
          <a:graphicData uri="http://schemas.openxmlformats.org/drawingml/2006/table">
            <a:tbl>
              <a:tblPr>
                <a:noFill/>
                <a:tableStyleId>{8A2B63B1-2D52-4257-889F-3391D3BD828D}</a:tableStyleId>
              </a:tblPr>
              <a:tblGrid>
                <a:gridCol w="7140900"/>
              </a:tblGrid>
              <a:tr h="401115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Continued</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And so, I began to realize that my American roommate must have throughout her life seen and heard different versions of this single story, as had a professor, who once told me that my novel was not “authentically African.” Now, I was quite willing to contend that there were a number of things wrong with the novel, that it had failed in a number of places, but I had not quite imagined that it had failed at achieving something called African authenticity. In fact, I did not know what African authenticity was. The professor told me that my characters were too much like him, an educated and middle-class man. My characters drove cars. They were not starving. Therefore they were not authentically African. But I must quickly add that I too am just as guilty in the question of the single story. A few years ago, I visited Mexico from the U.S. The political climate in the U.S. at the time was tense, and there were debates going on about immigration. And, as often happens in America, immigration became synonymous with Mexicans. There were endless stories of Mexicans as people who were fleecing the healthcare system, sneaking across the border, being arrested at the border, that sort of thing.I remember walking around on my first day in Guadalajara, watching the people going to work, rolling up tortillas in the marketplace, smoking, laughing. I remember first feeling slight surprise. And then, I was overwhelmed with shame. I realized that I had been so immersed in the media coverage of Mexicans that they had become one thing in my mind, the abject immigrant. I had bought into the single story of Mexicans and I could not have been more ashamed of myself. So that is how to create a single story: show a people as one thing, as only one thing, over and over again, and that is what they become. It is impossible to talk about the single story without talking about power. </a:t>
                      </a:r>
                      <a:endParaRPr sz="1200">
                        <a:latin typeface="Inter"/>
                        <a:ea typeface="Inter"/>
                        <a:cs typeface="Inter"/>
                        <a:sym typeface="Inter"/>
                      </a:endParaRPr>
                    </a:p>
                  </a:txBody>
                  <a:tcPr marT="91425" marB="91425" marR="91425" marL="91425"/>
                </a:tc>
              </a:tr>
            </a:tbl>
          </a:graphicData>
        </a:graphic>
      </p:graphicFrame>
      <p:sp>
        <p:nvSpPr>
          <p:cNvPr id="325" name="Google Shape;325;p50"/>
          <p:cNvSpPr txBox="1"/>
          <p:nvPr/>
        </p:nvSpPr>
        <p:spPr>
          <a:xfrm>
            <a:off x="288075" y="5235800"/>
            <a:ext cx="7213500" cy="33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2. Why did the professor believe the Adichie’s novel was not “authentically African,” and what does this reveal about the dangers of a single story?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professor believed the novel was not “authentically African” because the characters were educated and middle class, which did not fit his idea of what African life should look like. This shows the danger of a single story because it creates a fixed and limited view of people, leaving no room for diversity within a culture or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does the Adichie’s experience in Mexico illustrate that anyone can fall into the trap of believing a single story?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Adichie admits that she believed a single story about Mexicans, seeing them only as poor or connected to immigration issues. When she visited Mexico and saw people laughing, shopping, and living regular lives, she felt ashamed. This shows that even people who have been stereotyped can also fall into the trap of believing stereotypes about others, which proves that the single story is powerful and dangerous for everyone.</a:t>
            </a:r>
            <a:endParaRPr b="1" sz="1200">
              <a:solidFill>
                <a:srgbClr val="E95C3D"/>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9" name="Shape 329"/>
        <p:cNvGrpSpPr/>
        <p:nvPr/>
      </p:nvGrpSpPr>
      <p:grpSpPr>
        <a:xfrm>
          <a:off x="0" y="0"/>
          <a:ext cx="0" cy="0"/>
          <a:chOff x="0" y="0"/>
          <a:chExt cx="0" cy="0"/>
        </a:xfrm>
      </p:grpSpPr>
      <p:sp>
        <p:nvSpPr>
          <p:cNvPr id="330" name="Google Shape;330;p51"/>
          <p:cNvSpPr txBox="1"/>
          <p:nvPr/>
        </p:nvSpPr>
        <p:spPr>
          <a:xfrm>
            <a:off x="518700" y="1282132"/>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331" name="Google Shape;331;p51"/>
          <p:cNvGraphicFramePr/>
          <p:nvPr/>
        </p:nvGraphicFramePr>
        <p:xfrm>
          <a:off x="518700" y="1843188"/>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rgbClr val="1155CC"/>
                          </a:solidFill>
                          <a:uFill>
                            <a:noFill/>
                          </a:uFill>
                          <a:latin typeface="Inter"/>
                          <a:ea typeface="Inter"/>
                          <a:cs typeface="Inter"/>
                          <a:sym typeface="Inter"/>
                          <a:hlinkClick r:id="rId3">
                            <a:extLst>
                              <a:ext uri="{A12FA001-AC4F-418D-AE19-62706E023703}">
                                <ahyp:hlinkClr val="tx"/>
                              </a:ext>
                            </a:extLst>
                          </a:hlinkClick>
                        </a:rPr>
                        <a:t>Small Businesses Owners in Downtown Los Angeles Left with Damages Following Violent Protests</a:t>
                      </a:r>
                      <a:endParaRPr b="1"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emphasizes destruction and frames the protests as violent and harmful to small businesses, possibly creating fear or blame.</a:t>
                      </a:r>
                      <a:endParaRPr b="1" sz="1200">
                        <a:solidFill>
                          <a:srgbClr val="E95C3D"/>
                        </a:solidFill>
                        <a:latin typeface="Inter"/>
                        <a:ea typeface="Inter"/>
                        <a:cs typeface="Inter"/>
                        <a:sym typeface="Inter"/>
                      </a:endParaRPr>
                    </a:p>
                  </a:txBody>
                  <a:tcPr marT="91425" marB="91425" marR="91425" marL="91425"/>
                </a:tc>
                <a:tc hMerge="1"/>
              </a:tr>
            </a:tbl>
          </a:graphicData>
        </a:graphic>
      </p:graphicFrame>
      <p:sp>
        <p:nvSpPr>
          <p:cNvPr id="332" name="Google Shape;332;p51"/>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Perspective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100">
                <a:latin typeface="Plus Jakarta Sans Medium"/>
                <a:ea typeface="Plus Jakarta Sans Medium"/>
                <a:cs typeface="Plus Jakarta Sans Medium"/>
                <a:sym typeface="Plus Jakarta Sans Medium"/>
              </a:rPr>
              <a:t>Rewriting Headlines: Set 1 (Exemplar)</a:t>
            </a:r>
            <a:endParaRPr sz="2100">
              <a:latin typeface="Plus Jakarta Sans Medium"/>
              <a:ea typeface="Plus Jakarta Sans Medium"/>
              <a:cs typeface="Plus Jakarta Sans Medium"/>
              <a:sym typeface="Plus Jakarta Sans Medium"/>
            </a:endParaRPr>
          </a:p>
        </p:txBody>
      </p:sp>
      <p:pic>
        <p:nvPicPr>
          <p:cNvPr id="333" name="Google Shape;333;p51"/>
          <p:cNvPicPr preferRelativeResize="0"/>
          <p:nvPr/>
        </p:nvPicPr>
        <p:blipFill>
          <a:blip r:embed="rId4">
            <a:alphaModFix/>
          </a:blip>
          <a:stretch>
            <a:fillRect/>
          </a:stretch>
        </p:blipFill>
        <p:spPr>
          <a:xfrm>
            <a:off x="140497" y="144222"/>
            <a:ext cx="1056536" cy="438114"/>
          </a:xfrm>
          <a:prstGeom prst="rect">
            <a:avLst/>
          </a:prstGeom>
          <a:noFill/>
          <a:ln>
            <a:noFill/>
          </a:ln>
        </p:spPr>
      </p:pic>
      <p:sp>
        <p:nvSpPr>
          <p:cNvPr id="334" name="Google Shape;334;p51"/>
          <p:cNvSpPr txBox="1"/>
          <p:nvPr/>
        </p:nvSpPr>
        <p:spPr>
          <a:xfrm>
            <a:off x="518700" y="3819607"/>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335" name="Google Shape;335;p51"/>
          <p:cNvGraphicFramePr/>
          <p:nvPr/>
        </p:nvGraphicFramePr>
        <p:xfrm>
          <a:off x="518700" y="4711700"/>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ICE protests turn violent in downtown L.A., local officials blame Trump</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Everything We Need To Know About The Protests in LA and Other Cities </a:t>
                      </a:r>
                      <a:endParaRPr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i="1" lang="en" sz="1300">
                          <a:solidFill>
                            <a:srgbClr val="E95C3D"/>
                          </a:solidFill>
                          <a:latin typeface="Inter"/>
                          <a:ea typeface="Inter"/>
                          <a:cs typeface="Inter"/>
                          <a:sym typeface="Inter"/>
                        </a:rPr>
                        <a:t>“Protesters Demand Justice as Downtown Businesses Report Damages Amid Tensions over ICE Policies”</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new headline keeps the damage but adds context about why the protests happened, shifting the tone to be more explanatory than accusatory.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businesses were affected, but the rewritten headline adds important context about the motivation behind the protests.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pic>
        <p:nvPicPr>
          <p:cNvPr id="336" name="Google Shape;336;p51"/>
          <p:cNvPicPr preferRelativeResize="0"/>
          <p:nvPr/>
        </p:nvPicPr>
        <p:blipFill>
          <a:blip r:embed="rId7">
            <a:alphaModFix/>
          </a:blip>
          <a:stretch>
            <a:fillRect/>
          </a:stretch>
        </p:blipFill>
        <p:spPr>
          <a:xfrm>
            <a:off x="390144" y="9408021"/>
            <a:ext cx="431174" cy="431174"/>
          </a:xfrm>
          <a:prstGeom prst="rect">
            <a:avLst/>
          </a:prstGeom>
          <a:noFill/>
          <a:ln>
            <a:noFill/>
          </a:ln>
        </p:spPr>
      </p:pic>
      <p:sp>
        <p:nvSpPr>
          <p:cNvPr id="337" name="Google Shape;337;p51"/>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8" name="Google Shape;338;p51"/>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2" name="Shape 342"/>
        <p:cNvGrpSpPr/>
        <p:nvPr/>
      </p:nvGrpSpPr>
      <p:grpSpPr>
        <a:xfrm>
          <a:off x="0" y="0"/>
          <a:ext cx="0" cy="0"/>
          <a:chOff x="0" y="0"/>
          <a:chExt cx="0" cy="0"/>
        </a:xfrm>
      </p:grpSpPr>
      <p:sp>
        <p:nvSpPr>
          <p:cNvPr id="343" name="Google Shape;343;p52"/>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Rewriting Headlines: Set 2 (Exemplar)</a:t>
            </a:r>
            <a:endParaRPr sz="1500">
              <a:latin typeface="Halant"/>
              <a:ea typeface="Halant"/>
              <a:cs typeface="Halant"/>
              <a:sym typeface="Halant"/>
            </a:endParaRPr>
          </a:p>
        </p:txBody>
      </p:sp>
      <p:pic>
        <p:nvPicPr>
          <p:cNvPr id="344" name="Google Shape;344;p52"/>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345" name="Google Shape;345;p52"/>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346" name="Google Shape;346;p52"/>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7" name="Google Shape;347;p52"/>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8" name="Google Shape;348;p52"/>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349" name="Google Shape;349;p52"/>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a:latin typeface="Inter"/>
                          <a:ea typeface="Inter"/>
                          <a:cs typeface="Inter"/>
                          <a:sym typeface="Inter"/>
                        </a:rPr>
                        <a:t>Hijabs Are Oppressing Muslim Women</a:t>
                      </a:r>
                      <a:endParaRPr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headline suggests that hijabs are always a form of oppression, portraying Muslim culture in a negative, judgmental way.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350" name="Google Shape;350;p52"/>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351" name="Google Shape;351;p52"/>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Hijab Bans and Islamophobia: Religious Freedom</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For Many Women Wearing a Hijab is Not a Matter of Choice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i="1" lang="en" sz="1300">
                          <a:solidFill>
                            <a:srgbClr val="E95C3D"/>
                          </a:solidFill>
                          <a:latin typeface="Inter"/>
                          <a:ea typeface="Inter"/>
                          <a:cs typeface="Inter"/>
                          <a:sym typeface="Inter"/>
                        </a:rPr>
                        <a:t>“Hijab Represents Both Freedom and Struggle for Muslim Women Around the World”</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broadens the story to acknowledge different experiences with the hijab, recognizing agency while still allowing for complexity.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some women feel forced to wear it, but the new headline shows that others freely choose it as an expression of identity or faith.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5" name="Shape 355"/>
        <p:cNvGrpSpPr/>
        <p:nvPr/>
      </p:nvGrpSpPr>
      <p:grpSpPr>
        <a:xfrm>
          <a:off x="0" y="0"/>
          <a:ext cx="0" cy="0"/>
          <a:chOff x="0" y="0"/>
          <a:chExt cx="0" cy="0"/>
        </a:xfrm>
      </p:grpSpPr>
      <p:sp>
        <p:nvSpPr>
          <p:cNvPr id="356" name="Google Shape;356;p53"/>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Rewriting Headlines: Set 3 (Exemplar)</a:t>
            </a:r>
            <a:endParaRPr sz="1500">
              <a:latin typeface="Halant"/>
              <a:ea typeface="Halant"/>
              <a:cs typeface="Halant"/>
              <a:sym typeface="Halant"/>
            </a:endParaRPr>
          </a:p>
        </p:txBody>
      </p:sp>
      <p:pic>
        <p:nvPicPr>
          <p:cNvPr id="357" name="Google Shape;357;p53"/>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358" name="Google Shape;358;p53"/>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359" name="Google Shape;359;p53"/>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0" name="Google Shape;360;p53"/>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1" name="Google Shape;361;p53"/>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362" name="Google Shape;362;p53"/>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 </a:t>
                      </a:r>
                      <a:r>
                        <a:rPr b="1" lang="en" sz="1300" u="sng">
                          <a:solidFill>
                            <a:srgbClr val="1155CC"/>
                          </a:solidFill>
                          <a:latin typeface="Inter"/>
                          <a:ea typeface="Inter"/>
                          <a:cs typeface="Inter"/>
                          <a:sym typeface="Inter"/>
                          <a:hlinkClick r:id="rId5">
                            <a:extLst>
                              <a:ext uri="{A12FA001-AC4F-418D-AE19-62706E023703}">
                                <ahyp:hlinkClr val="tx"/>
                              </a:ext>
                            </a:extLst>
                          </a:hlinkClick>
                        </a:rPr>
                        <a:t>IDF Frees 4 Hostages After 8 Months of Captivity in Daring Daytime Raid</a:t>
                      </a:r>
                      <a:endParaRPr sz="16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headline praises the Israeli military, using words like “daring” and focusing on their success, with little mention of Palestinian context.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363" name="Google Shape;363;p53"/>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364" name="Google Shape;364;p53"/>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Inside Israel's Hostage Rescue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Israel Hostage Rescue New Details Gaza Operation</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i="1" lang="en" sz="1300">
                          <a:solidFill>
                            <a:srgbClr val="E95C3D"/>
                          </a:solidFill>
                          <a:latin typeface="Inter"/>
                          <a:ea typeface="Inter"/>
                          <a:cs typeface="Inter"/>
                          <a:sym typeface="Inter"/>
                        </a:rPr>
                        <a:t>“Hostages Rescued in Raid That Leaves Dozens of Palestinian Civilians Dead”</a:t>
                      </a:r>
                      <a:endParaRPr b="1" i="1" sz="1300">
                        <a:solidFill>
                          <a:srgbClr val="E95C3D"/>
                        </a:solidFill>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still acknowledges the rescue but adds the cost of civilian casualties, shifting the tone from celebration to complexity.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hostages were freed, but the rewritten version includes perspectives that were previously left out.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8" name="Shape 368"/>
        <p:cNvGrpSpPr/>
        <p:nvPr/>
      </p:nvGrpSpPr>
      <p:grpSpPr>
        <a:xfrm>
          <a:off x="0" y="0"/>
          <a:ext cx="0" cy="0"/>
          <a:chOff x="0" y="0"/>
          <a:chExt cx="0" cy="0"/>
        </a:xfrm>
      </p:grpSpPr>
      <p:sp>
        <p:nvSpPr>
          <p:cNvPr id="369" name="Google Shape;369;p54"/>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Rewriting Headlines: Set 4 (Exemplar)</a:t>
            </a:r>
            <a:endParaRPr sz="1500">
              <a:latin typeface="Halant"/>
              <a:ea typeface="Halant"/>
              <a:cs typeface="Halant"/>
              <a:sym typeface="Halant"/>
            </a:endParaRPr>
          </a:p>
        </p:txBody>
      </p:sp>
      <p:pic>
        <p:nvPicPr>
          <p:cNvPr id="370" name="Google Shape;370;p54"/>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371" name="Google Shape;371;p54"/>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372" name="Google Shape;372;p54"/>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73" name="Google Shape;373;p54"/>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74" name="Google Shape;374;p54"/>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375" name="Google Shape;375;p54"/>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Trump and Harris Make Widely Different Claims on Crime</a:t>
                      </a:r>
                      <a:endParaRPr sz="18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presents both political figures’ statements as equally valid, implying that the truth is unclear or both sides are simply disagreeing.</a:t>
                      </a:r>
                      <a:endParaRPr b="1" sz="1200">
                        <a:solidFill>
                          <a:srgbClr val="E95C3D"/>
                        </a:solidFill>
                        <a:latin typeface="Inter"/>
                        <a:ea typeface="Inter"/>
                        <a:cs typeface="Inter"/>
                        <a:sym typeface="Inter"/>
                      </a:endParaRPr>
                    </a:p>
                  </a:txBody>
                  <a:tcPr marT="91425" marB="91425" marR="91425" marL="91425"/>
                </a:tc>
                <a:tc hMerge="1"/>
              </a:tr>
            </a:tbl>
          </a:graphicData>
        </a:graphic>
      </p:graphicFrame>
      <p:sp>
        <p:nvSpPr>
          <p:cNvPr id="376" name="Google Shape;376;p54"/>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377" name="Google Shape;377;p54"/>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Donald Trump Said Violent Crime is Up 43%</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Violent Crime Rate Trump-Harris Fact Check</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“Fact Checks Reveal Trump’s Crime Claims Exaggerated, Harris Cites Accurate Data”</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new headline challenges the idea that both claims are equally valid by introducing verified information.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both made claims, but the rewrite clarifies which one was supported by evidence.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81" name="Shape 381"/>
        <p:cNvGrpSpPr/>
        <p:nvPr/>
      </p:nvGrpSpPr>
      <p:grpSpPr>
        <a:xfrm>
          <a:off x="0" y="0"/>
          <a:ext cx="0" cy="0"/>
          <a:chOff x="0" y="0"/>
          <a:chExt cx="0" cy="0"/>
        </a:xfrm>
      </p:grpSpPr>
      <p:sp>
        <p:nvSpPr>
          <p:cNvPr id="382" name="Google Shape;382;p55"/>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Rewriting Headlines: Set 5 (Exemplar)</a:t>
            </a:r>
            <a:endParaRPr sz="1500">
              <a:latin typeface="Halant"/>
              <a:ea typeface="Halant"/>
              <a:cs typeface="Halant"/>
              <a:sym typeface="Halant"/>
            </a:endParaRPr>
          </a:p>
        </p:txBody>
      </p:sp>
      <p:pic>
        <p:nvPicPr>
          <p:cNvPr id="383" name="Google Shape;383;p55"/>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384" name="Google Shape;384;p55"/>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385" name="Google Shape;385;p55"/>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86" name="Google Shape;386;p55"/>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87" name="Google Shape;387;p55"/>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388" name="Google Shape;388;p55"/>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African Americans Became Equal Citizens with the 14th Amendment (1868)</a:t>
                      </a:r>
                      <a:endParaRPr sz="20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suggests that equality was achieved in 1868, presenting a simplistic and overly positive version of events.</a:t>
                      </a:r>
                      <a:endParaRPr b="1" sz="1200">
                        <a:solidFill>
                          <a:srgbClr val="E95C3D"/>
                        </a:solidFill>
                        <a:latin typeface="Inter"/>
                        <a:ea typeface="Inter"/>
                        <a:cs typeface="Inter"/>
                        <a:sym typeface="Inter"/>
                      </a:endParaRPr>
                    </a:p>
                  </a:txBody>
                  <a:tcPr marT="91425" marB="91425" marR="91425" marL="91425"/>
                </a:tc>
                <a:tc hMerge="1"/>
              </a:tr>
            </a:tbl>
          </a:graphicData>
        </a:graphic>
      </p:graphicFrame>
      <p:sp>
        <p:nvSpPr>
          <p:cNvPr id="389" name="Google Shape;389;p55"/>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390" name="Google Shape;390;p55"/>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53992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Facing History and Oursleves: The 14th Amendment and Plessy v. Ferguson</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What Was Jim Crow</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i="1" lang="en" sz="1300">
                          <a:solidFill>
                            <a:srgbClr val="E95C3D"/>
                          </a:solidFill>
                          <a:latin typeface="Inter"/>
                          <a:ea typeface="Inter"/>
                          <a:cs typeface="Inter"/>
                          <a:sym typeface="Inter"/>
                        </a:rPr>
                        <a:t>“14th Amendment Promised Citizenship, but Equality Delayed by Jim Crow Laws and Segregation”</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corrects the overly optimistic tone and adds context about the ongoing struggle for civil rights.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the amendment legally granted citizenship, but that didn’t lead to true equality.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a:t>
            </a:r>
            <a:endParaRPr sz="1700">
              <a:solidFill>
                <a:schemeClr val="dk1"/>
              </a:solidFill>
              <a:latin typeface="Halant"/>
              <a:ea typeface="Halant"/>
              <a:cs typeface="Halant"/>
              <a:sym typeface="Halant"/>
            </a:endParaRPr>
          </a:p>
        </p:txBody>
      </p:sp>
      <p:sp>
        <p:nvSpPr>
          <p:cNvPr id="157" name="Google Shape;15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61" name="Google Shape;161;p38"/>
          <p:cNvGraphicFramePr/>
          <p:nvPr/>
        </p:nvGraphicFramePr>
        <p:xfrm>
          <a:off x="381550" y="2885500"/>
          <a:ext cx="3000000" cy="3000000"/>
        </p:xfrm>
        <a:graphic>
          <a:graphicData uri="http://schemas.openxmlformats.org/drawingml/2006/table">
            <a:tbl>
              <a:tblPr>
                <a:noFill/>
                <a:tableStyleId>{8A2B63B1-2D52-4257-889F-3391D3BD828D}</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62" name="Google Shape;162;p38"/>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163" name="Google Shape;163;p38"/>
          <p:cNvCxnSpPr>
            <a:endCxn id="162"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164" name="Google Shape;164;p38"/>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165" name="Google Shape;165;p38"/>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166" name="Google Shape;166;p38"/>
          <p:cNvGraphicFramePr/>
          <p:nvPr/>
        </p:nvGraphicFramePr>
        <p:xfrm>
          <a:off x="465188" y="7204775"/>
          <a:ext cx="3000000" cy="3000000"/>
        </p:xfrm>
        <a:graphic>
          <a:graphicData uri="http://schemas.openxmlformats.org/drawingml/2006/table">
            <a:tbl>
              <a:tblPr>
                <a:noFill/>
                <a:tableStyleId>{8A2B63B1-2D52-4257-889F-3391D3BD828D}</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67" name="Google Shape;167;p38"/>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68" name="Google Shape;168;p38"/>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169" name="Google Shape;169;p38"/>
          <p:cNvGraphicFramePr/>
          <p:nvPr/>
        </p:nvGraphicFramePr>
        <p:xfrm>
          <a:off x="381550" y="4847475"/>
          <a:ext cx="3000000" cy="3000000"/>
        </p:xfrm>
        <a:graphic>
          <a:graphicData uri="http://schemas.openxmlformats.org/drawingml/2006/table">
            <a:tbl>
              <a:tblPr>
                <a:noFill/>
                <a:tableStyleId>{8A2B63B1-2D52-4257-889F-3391D3BD828D}</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70" name="Google Shape;170;p38"/>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94" name="Shape 394"/>
        <p:cNvGrpSpPr/>
        <p:nvPr/>
      </p:nvGrpSpPr>
      <p:grpSpPr>
        <a:xfrm>
          <a:off x="0" y="0"/>
          <a:ext cx="0" cy="0"/>
          <a:chOff x="0" y="0"/>
          <a:chExt cx="0" cy="0"/>
        </a:xfrm>
      </p:grpSpPr>
      <p:sp>
        <p:nvSpPr>
          <p:cNvPr id="395" name="Google Shape;395;p56"/>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Rewriting Headlines: Set 6 (Exemplar)</a:t>
            </a:r>
            <a:endParaRPr sz="1500">
              <a:latin typeface="Halant"/>
              <a:ea typeface="Halant"/>
              <a:cs typeface="Halant"/>
              <a:sym typeface="Halant"/>
            </a:endParaRPr>
          </a:p>
        </p:txBody>
      </p:sp>
      <p:pic>
        <p:nvPicPr>
          <p:cNvPr id="396" name="Google Shape;396;p56"/>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397" name="Google Shape;397;p56"/>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398" name="Google Shape;398;p56"/>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99" name="Google Shape;399;p56"/>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400" name="Google Shape;400;p56"/>
          <p:cNvSpPr txBox="1"/>
          <p:nvPr/>
        </p:nvSpPr>
        <p:spPr>
          <a:xfrm>
            <a:off x="527350" y="12632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401" name="Google Shape;401;p56"/>
          <p:cNvGraphicFramePr/>
          <p:nvPr/>
        </p:nvGraphicFramePr>
        <p:xfrm>
          <a:off x="527350" y="18243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u="sng">
                          <a:solidFill>
                            <a:srgbClr val="1155CC"/>
                          </a:solidFill>
                          <a:latin typeface="Inter"/>
                          <a:ea typeface="Inter"/>
                          <a:cs typeface="Inter"/>
                          <a:sym typeface="Inter"/>
                          <a:hlinkClick r:id="rId5">
                            <a:extLst>
                              <a:ext uri="{A12FA001-AC4F-418D-AE19-62706E023703}">
                                <ahyp:hlinkClr val="tx"/>
                              </a:ext>
                            </a:extLst>
                          </a:hlinkClick>
                        </a:rPr>
                        <a:t>House of Representatives Impeaches President Donald Trump</a:t>
                      </a:r>
                      <a:endParaRPr sz="22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headline is factual and neutral in tone, simply reporting the event.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402" name="Google Shape;402;p56"/>
          <p:cNvSpPr txBox="1"/>
          <p:nvPr/>
        </p:nvSpPr>
        <p:spPr>
          <a:xfrm>
            <a:off x="527350" y="38007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403" name="Google Shape;403;p56"/>
          <p:cNvGraphicFramePr/>
          <p:nvPr/>
        </p:nvGraphicFramePr>
        <p:xfrm>
          <a:off x="527350" y="46928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6">
                            <a:extLst>
                              <a:ext uri="{A12FA001-AC4F-418D-AE19-62706E023703}">
                                <ahyp:hlinkClr val="tx"/>
                              </a:ext>
                            </a:extLst>
                          </a:hlinkClick>
                        </a:rPr>
                        <a:t>Trump Impeached by the House in Historic Rebuke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7">
                            <a:extLst>
                              <a:ext uri="{A12FA001-AC4F-418D-AE19-62706E023703}">
                                <ahyp:hlinkClr val="tx"/>
                              </a:ext>
                            </a:extLst>
                          </a:hlinkClick>
                        </a:rPr>
                        <a:t>Trump Impeachment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i="1" lang="en" sz="1300">
                          <a:solidFill>
                            <a:srgbClr val="E95C3D"/>
                          </a:solidFill>
                          <a:latin typeface="Inter"/>
                          <a:ea typeface="Inter"/>
                          <a:cs typeface="Inter"/>
                          <a:sym typeface="Inter"/>
                        </a:rPr>
                        <a:t>“Trump Impeached by House as Divisions Deepen Over Abuse of Power Claims”</a:t>
                      </a:r>
                      <a:r>
                        <a:rPr b="1" lang="en" sz="1300">
                          <a:solidFill>
                            <a:srgbClr val="E95C3D"/>
                          </a:solidFill>
                          <a:latin typeface="Inter"/>
                          <a:ea typeface="Inter"/>
                          <a:cs typeface="Inter"/>
                          <a:sym typeface="Inter"/>
                        </a:rPr>
                        <a:t> </a:t>
                      </a:r>
                      <a:endParaRPr b="1" sz="13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adds context by hinting at why the impeachment happened and the political conflict around it.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Yes, Trump was impeached, but the new headline provides more insight into the reasons and political tensions involved.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sp>
        <p:nvSpPr>
          <p:cNvPr id="175" name="Google Shape;175;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6" name="Google Shape;176;p3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7" name="Google Shape;177;p39"/>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78" name="Google Shape;178;p3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9" name="Google Shape;179;p39"/>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80" name="Google Shape;180;p39"/>
          <p:cNvGraphicFramePr/>
          <p:nvPr/>
        </p:nvGraphicFramePr>
        <p:xfrm>
          <a:off x="324375" y="1898700"/>
          <a:ext cx="3000000" cy="3000000"/>
        </p:xfrm>
        <a:graphic>
          <a:graphicData uri="http://schemas.openxmlformats.org/drawingml/2006/table">
            <a:tbl>
              <a:tblPr>
                <a:noFill/>
                <a:tableStyleId>{8A2B63B1-2D52-4257-889F-3391D3BD828D}</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Start at 4:12-9:42</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Years later, I thought about this when I left Nigeria to go to university in the United States. I was 19. My American roommate was shocked by me. She asked where I had learned to speak English so well, and was confused when I said that Nigeria happened to have English as its official language. She asked if she could listen to what she called my "tribal music," and was consequently very disappointed when I produced my tape of Mariah Carey. She assumed that I did not know how to use a stove. What struck me was this: She had felt sorry for me even before she saw me. Her default position toward me, as an African, was a kind of patronizing, well-meaning pity. My roommate had a single story of Africa: a single story of catastrophe. In this single story, there was no possibility of Africans being similar to her in any way, no possibility of feelings more complex than pity, no possibility of a connection as human equals.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I must say that before I went to the U.S., I didn’t consciously identify as African. But in the U.S., whenever Africa came up, people turned to me. Never mind that I knew nothing about places like Namibia. But I did come to embrace this new identity, and in many ways I think of myself now as African. Although I still get quite irritable when Africa is referred to as a country, the most recent example being my otherwise wonderful flight from Lagos two days ago, in which there was an announcement on the Virgin flight about the charity work in “India, Africa and other countries.” So, after I had spent some years in the U.S. as an African, I began to understand my roommate’s response to me. If I had not grown up in Nigeria, and if all I knew about Africa were from popular images, I too would think that Africa was a place of beautiful landscapes, beautiful animals, and incomprehensible people, fighting senseless wars, dying of poverty and AIDS, unable to speak for themselves and waiting to be saved by a kind, white foreigner. I would see Africans in the same way that I, as a child, had seen Fide’s family. This single story of Africa ultimately comes, I think, from Western literature. Now, here is a quote from the writing of a London merchant called John Lok, who sailed to west Africa in 1561 and kept a fascinating account of his voyage. After referring to the black Africans as “beasts who have no houses,” he writes, “They are also people without heads, having their mouth and eyes in their breasts.”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Now, I’ve laughed every time I’ve read this. And one must admire the imagination of John Lok. But what is important about his writing is that it represents the beginning of a tradition of telling African stories in the West: a tradition of Sub-Saharan Africa as a place of negatives, of difference, of darkness, of people who, in the words of the wonderful poet Rudyard Kipling, are “half devil, half child.”</a:t>
                      </a:r>
                      <a:endParaRPr sz="1200">
                        <a:latin typeface="Inter"/>
                        <a:ea typeface="Inter"/>
                        <a:cs typeface="Inter"/>
                        <a:sym typeface="Inter"/>
                      </a:endParaRPr>
                    </a:p>
                  </a:txBody>
                  <a:tcPr marT="91425" marB="91425" marR="91425" marL="91425"/>
                </a:tc>
              </a:tr>
            </a:tbl>
          </a:graphicData>
        </a:graphic>
      </p:graphicFrame>
      <p:sp>
        <p:nvSpPr>
          <p:cNvPr id="181" name="Google Shape;181;p39"/>
          <p:cNvSpPr txBox="1"/>
          <p:nvPr/>
        </p:nvSpPr>
        <p:spPr>
          <a:xfrm>
            <a:off x="288075" y="7936675"/>
            <a:ext cx="7213500" cy="1570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assumptions did Adichie</a:t>
            </a:r>
            <a:r>
              <a:rPr lang="en" sz="1200">
                <a:solidFill>
                  <a:schemeClr val="dk1"/>
                </a:solidFill>
                <a:latin typeface="Inter"/>
                <a:ea typeface="Inter"/>
                <a:cs typeface="Inter"/>
                <a:sym typeface="Inter"/>
              </a:rPr>
              <a:t>'s</a:t>
            </a:r>
            <a:r>
              <a:rPr lang="en" sz="1200">
                <a:solidFill>
                  <a:schemeClr val="dk1"/>
                </a:solidFill>
                <a:latin typeface="Inter"/>
                <a:ea typeface="Inter"/>
                <a:cs typeface="Inter"/>
                <a:sym typeface="Inter"/>
              </a:rPr>
              <a:t> American roommate make about her, and how do those assumptions reflect the “single story” of Africa?</a:t>
            </a:r>
            <a:endParaRPr sz="1200">
              <a:solidFill>
                <a:schemeClr val="dk1"/>
              </a:solidFill>
              <a:latin typeface="Inter"/>
              <a:ea typeface="Inter"/>
              <a:cs typeface="Inter"/>
              <a:sym typeface="Inter"/>
            </a:endParaRPr>
          </a:p>
        </p:txBody>
      </p:sp>
      <p:sp>
        <p:nvSpPr>
          <p:cNvPr id="182" name="Google Shape;182;p39"/>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lnSpc>
                <a:spcPct val="115000"/>
              </a:lnSpc>
              <a:spcBef>
                <a:spcPts val="0"/>
              </a:spcBef>
              <a:spcAft>
                <a:spcPts val="0"/>
              </a:spcAft>
              <a:buClr>
                <a:schemeClr val="dk1"/>
              </a:buClr>
              <a:buSzPts val="1100"/>
              <a:buFont typeface="Arial"/>
              <a:buNone/>
            </a:pPr>
            <a:r>
              <a:rPr lang="en" sz="1200">
                <a:solidFill>
                  <a:srgbClr val="0F0F0F"/>
                </a:solidFill>
                <a:highlight>
                  <a:srgbClr val="FFFFFF"/>
                </a:highlight>
                <a:latin typeface="Halant"/>
                <a:ea typeface="Halant"/>
                <a:cs typeface="Halant"/>
                <a:sym typeface="Halant"/>
              </a:rPr>
              <a:t>Source: Chimamanda Ngozi Adichie, “The Danger of a Single Story,” TED, October 7, 2009.</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b="1" sz="10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Novelist Chimamanda Adichie tells the story of how she found her authentic cultural voice -- and warns that if we hear only a single story about another person or country, we risk a critical misunderstanding.</a:t>
            </a:r>
            <a:endParaRPr sz="1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sp>
        <p:nvSpPr>
          <p:cNvPr id="187" name="Google Shape;187;p4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88" name="Google Shape;188;p4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9" name="Google Shape;189;p40"/>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90" name="Google Shape;190;p4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1" name="Google Shape;191;p40"/>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92" name="Google Shape;192;p40"/>
          <p:cNvGraphicFramePr/>
          <p:nvPr/>
        </p:nvGraphicFramePr>
        <p:xfrm>
          <a:off x="324375" y="1136700"/>
          <a:ext cx="3000000" cy="3000000"/>
        </p:xfrm>
        <a:graphic>
          <a:graphicData uri="http://schemas.openxmlformats.org/drawingml/2006/table">
            <a:tbl>
              <a:tblPr>
                <a:noFill/>
                <a:tableStyleId>{8A2B63B1-2D52-4257-889F-3391D3BD828D}</a:tableStyleId>
              </a:tblPr>
              <a:tblGrid>
                <a:gridCol w="7140900"/>
              </a:tblGrid>
              <a:tr h="397465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Continued</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And so, I began to realize that my American roommate must have throughout her life seen and heard different versions of this single story, as had a professor, who once told me that my novel was not “authentically African.” Now, I was quite willing to contend that there were a number of things wrong with the novel, that it had failed in a number of places, but I had not quite imagined that it had failed at achieving something called African authenticity. In fact, I did not know what African authenticity was. The professor told me that my characters were too much like him, an educated and middle-class man. My characters drove cars. They were not starving. Therefore they were not authentically African. But I must quickly add that I too am just as guilty in the question of the single story. A few years ago, I visited Mexico from the U.S. The political climate in the U.S. at the time was tense, and there were debates going on about immigration. And, as often happens in America, immigration became synonymous with Mexicans. There were endless stories of Mexicans as people who were fleecing the healthcare system, sneaking across the border, being arrested at the border, that sort of thing.I remember walking around on my first day in Guadalajara, watching the people going to work, rolling up tortillas in the marketplace, smoking, laughing. I remember first feeling slight surprise. And then, I was overwhelmed with shame. I realized that I had been so immersed in the media coverage of Mexicans that they had become one thing in my mind, the abject immigrant. I had bought into the single story of Mexicans and I could not have been more ashamed of myself. So that is how to create a single story: show a people as one thing, as only one thing, over and over again, and that is what they become. It is impossible to talk about the single story without talking about power.</a:t>
                      </a:r>
                      <a:endParaRPr sz="1200">
                        <a:latin typeface="Inter"/>
                        <a:ea typeface="Inter"/>
                        <a:cs typeface="Inter"/>
                        <a:sym typeface="Inter"/>
                      </a:endParaRPr>
                    </a:p>
                  </a:txBody>
                  <a:tcPr marT="91425" marB="91425" marR="91425" marL="91425"/>
                </a:tc>
              </a:tr>
            </a:tbl>
          </a:graphicData>
        </a:graphic>
      </p:graphicFrame>
      <p:sp>
        <p:nvSpPr>
          <p:cNvPr id="193" name="Google Shape;193;p40"/>
          <p:cNvSpPr txBox="1"/>
          <p:nvPr/>
        </p:nvSpPr>
        <p:spPr>
          <a:xfrm>
            <a:off x="288075" y="5235800"/>
            <a:ext cx="7213500" cy="33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2. Why did the professor believe the Adichie’s novel was not “authentically African,” and what does this reveal about the dangers of a single 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does the Adichie’s experience in Mexico illustrate that anyone can fall into the trap of believing a single story?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518700" y="1282132"/>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199" name="Google Shape;199;p41"/>
          <p:cNvGraphicFramePr/>
          <p:nvPr/>
        </p:nvGraphicFramePr>
        <p:xfrm>
          <a:off x="518700" y="1843188"/>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rgbClr val="1155CC"/>
                          </a:solidFill>
                          <a:uFill>
                            <a:noFill/>
                          </a:uFill>
                          <a:latin typeface="Inter"/>
                          <a:ea typeface="Inter"/>
                          <a:cs typeface="Inter"/>
                          <a:sym typeface="Inter"/>
                          <a:hlinkClick r:id="rId3">
                            <a:extLst>
                              <a:ext uri="{A12FA001-AC4F-418D-AE19-62706E023703}">
                                <ahyp:hlinkClr val="tx"/>
                              </a:ext>
                            </a:extLst>
                          </a:hlinkClick>
                        </a:rPr>
                        <a:t>Small Businesses Owners in Downtown Los Angeles Left with Damages Following Violent Protests</a:t>
                      </a:r>
                      <a:endParaRPr b="1"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00" name="Google Shape;200;p41"/>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Perspective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100">
                <a:latin typeface="Plus Jakarta Sans Medium"/>
                <a:ea typeface="Plus Jakarta Sans Medium"/>
                <a:cs typeface="Plus Jakarta Sans Medium"/>
                <a:sym typeface="Plus Jakarta Sans Medium"/>
              </a:rPr>
              <a:t>Rewriting Headlines: Set 1</a:t>
            </a:r>
            <a:endParaRPr sz="2100">
              <a:latin typeface="Plus Jakarta Sans Medium"/>
              <a:ea typeface="Plus Jakarta Sans Medium"/>
              <a:cs typeface="Plus Jakarta Sans Medium"/>
              <a:sym typeface="Plus Jakarta Sans Medium"/>
            </a:endParaRPr>
          </a:p>
        </p:txBody>
      </p:sp>
      <p:pic>
        <p:nvPicPr>
          <p:cNvPr id="201" name="Google Shape;201;p41"/>
          <p:cNvPicPr preferRelativeResize="0"/>
          <p:nvPr/>
        </p:nvPicPr>
        <p:blipFill>
          <a:blip r:embed="rId4">
            <a:alphaModFix/>
          </a:blip>
          <a:stretch>
            <a:fillRect/>
          </a:stretch>
        </p:blipFill>
        <p:spPr>
          <a:xfrm>
            <a:off x="140497" y="144222"/>
            <a:ext cx="1056536" cy="438114"/>
          </a:xfrm>
          <a:prstGeom prst="rect">
            <a:avLst/>
          </a:prstGeom>
          <a:noFill/>
          <a:ln>
            <a:noFill/>
          </a:ln>
        </p:spPr>
      </p:pic>
      <p:sp>
        <p:nvSpPr>
          <p:cNvPr id="202" name="Google Shape;202;p41"/>
          <p:cNvSpPr txBox="1"/>
          <p:nvPr/>
        </p:nvSpPr>
        <p:spPr>
          <a:xfrm>
            <a:off x="518700" y="3819607"/>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03" name="Google Shape;203;p41"/>
          <p:cNvGraphicFramePr/>
          <p:nvPr/>
        </p:nvGraphicFramePr>
        <p:xfrm>
          <a:off x="518700" y="4711700"/>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ICE protests turn violent in downtown L.A., local officials blame Trump</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Everything We Need To Know About The Protests in LA and Other Cities </a:t>
                      </a:r>
                      <a:endParaRPr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pic>
        <p:nvPicPr>
          <p:cNvPr id="204" name="Google Shape;204;p41"/>
          <p:cNvPicPr preferRelativeResize="0"/>
          <p:nvPr/>
        </p:nvPicPr>
        <p:blipFill>
          <a:blip r:embed="rId7">
            <a:alphaModFix/>
          </a:blip>
          <a:stretch>
            <a:fillRect/>
          </a:stretch>
        </p:blipFill>
        <p:spPr>
          <a:xfrm>
            <a:off x="390144" y="9408021"/>
            <a:ext cx="431174" cy="431174"/>
          </a:xfrm>
          <a:prstGeom prst="rect">
            <a:avLst/>
          </a:prstGeom>
          <a:noFill/>
          <a:ln>
            <a:noFill/>
          </a:ln>
        </p:spPr>
      </p:pic>
      <p:sp>
        <p:nvSpPr>
          <p:cNvPr id="205" name="Google Shape;205;p41"/>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6" name="Google Shape;206;p41"/>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sp>
        <p:nvSpPr>
          <p:cNvPr id="211" name="Google Shape;211;p42"/>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2</a:t>
            </a:r>
            <a:endParaRPr sz="1500">
              <a:latin typeface="Halant"/>
              <a:ea typeface="Halant"/>
              <a:cs typeface="Halant"/>
              <a:sym typeface="Halant"/>
            </a:endParaRPr>
          </a:p>
        </p:txBody>
      </p:sp>
      <p:pic>
        <p:nvPicPr>
          <p:cNvPr id="212" name="Google Shape;212;p42"/>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13" name="Google Shape;213;p42"/>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14" name="Google Shape;214;p42"/>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6" name="Google Shape;216;p42"/>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17" name="Google Shape;217;p42"/>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a:latin typeface="Inter"/>
                          <a:ea typeface="Inter"/>
                          <a:cs typeface="Inter"/>
                          <a:sym typeface="Inter"/>
                        </a:rPr>
                        <a:t>Hijabs Are Oppressing Muslim Women</a:t>
                      </a:r>
                      <a:endParaRPr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18" name="Google Shape;218;p42"/>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19" name="Google Shape;219;p42"/>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Hijab Bans and Islamophobia: Religious Freedom</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For Many Women Wearing a Hijab is Not a Matter of Choice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43"/>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3</a:t>
            </a:r>
            <a:endParaRPr sz="1500">
              <a:latin typeface="Halant"/>
              <a:ea typeface="Halant"/>
              <a:cs typeface="Halant"/>
              <a:sym typeface="Halant"/>
            </a:endParaRPr>
          </a:p>
        </p:txBody>
      </p:sp>
      <p:pic>
        <p:nvPicPr>
          <p:cNvPr id="225" name="Google Shape;225;p43"/>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26" name="Google Shape;226;p43"/>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27" name="Google Shape;227;p43"/>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8" name="Google Shape;228;p43"/>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9" name="Google Shape;229;p43"/>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30" name="Google Shape;230;p43"/>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 </a:t>
                      </a:r>
                      <a:r>
                        <a:rPr b="1" lang="en" sz="1300" u="sng">
                          <a:solidFill>
                            <a:srgbClr val="1155CC"/>
                          </a:solidFill>
                          <a:latin typeface="Inter"/>
                          <a:ea typeface="Inter"/>
                          <a:cs typeface="Inter"/>
                          <a:sym typeface="Inter"/>
                          <a:hlinkClick r:id="rId5">
                            <a:extLst>
                              <a:ext uri="{A12FA001-AC4F-418D-AE19-62706E023703}">
                                <ahyp:hlinkClr val="tx"/>
                              </a:ext>
                            </a:extLst>
                          </a:hlinkClick>
                        </a:rPr>
                        <a:t>IDF Frees 4 Hostages After 8 Months of Captivity in Daring Daytime Raid</a:t>
                      </a:r>
                      <a:endParaRPr sz="16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31" name="Google Shape;231;p43"/>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32" name="Google Shape;232;p43"/>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Inside Israel's Hostage Rescue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Israel Hostage Rescue New Details Gaza Operation</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6" name="Shape 236"/>
        <p:cNvGrpSpPr/>
        <p:nvPr/>
      </p:nvGrpSpPr>
      <p:grpSpPr>
        <a:xfrm>
          <a:off x="0" y="0"/>
          <a:ext cx="0" cy="0"/>
          <a:chOff x="0" y="0"/>
          <a:chExt cx="0" cy="0"/>
        </a:xfrm>
      </p:grpSpPr>
      <p:sp>
        <p:nvSpPr>
          <p:cNvPr id="237" name="Google Shape;237;p44"/>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4</a:t>
            </a:r>
            <a:endParaRPr sz="1500">
              <a:latin typeface="Halant"/>
              <a:ea typeface="Halant"/>
              <a:cs typeface="Halant"/>
              <a:sym typeface="Halant"/>
            </a:endParaRPr>
          </a:p>
        </p:txBody>
      </p:sp>
      <p:pic>
        <p:nvPicPr>
          <p:cNvPr id="238" name="Google Shape;238;p44"/>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39" name="Google Shape;239;p44"/>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40" name="Google Shape;240;p44"/>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1" name="Google Shape;241;p44"/>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2" name="Google Shape;242;p44"/>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43" name="Google Shape;243;p44"/>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Trump and Harris Make Widely Different Claims on Crime</a:t>
                      </a:r>
                      <a:endParaRPr sz="18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44" name="Google Shape;244;p44"/>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45" name="Google Shape;245;p44"/>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Donald Trump Said Violent Crime is Up 43%</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Violent Crime Rate Trump-Harris Fact Check</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9" name="Shape 249"/>
        <p:cNvGrpSpPr/>
        <p:nvPr/>
      </p:nvGrpSpPr>
      <p:grpSpPr>
        <a:xfrm>
          <a:off x="0" y="0"/>
          <a:ext cx="0" cy="0"/>
          <a:chOff x="0" y="0"/>
          <a:chExt cx="0" cy="0"/>
        </a:xfrm>
      </p:grpSpPr>
      <p:sp>
        <p:nvSpPr>
          <p:cNvPr id="250" name="Google Shape;250;p45"/>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5</a:t>
            </a:r>
            <a:endParaRPr sz="1500">
              <a:latin typeface="Halant"/>
              <a:ea typeface="Halant"/>
              <a:cs typeface="Halant"/>
              <a:sym typeface="Halant"/>
            </a:endParaRPr>
          </a:p>
        </p:txBody>
      </p:sp>
      <p:pic>
        <p:nvPicPr>
          <p:cNvPr id="251" name="Google Shape;251;p45"/>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52" name="Google Shape;252;p45"/>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53" name="Google Shape;253;p45"/>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4" name="Google Shape;254;p45"/>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55" name="Google Shape;255;p45"/>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56" name="Google Shape;256;p45"/>
          <p:cNvGraphicFramePr/>
          <p:nvPr/>
        </p:nvGraphicFramePr>
        <p:xfrm>
          <a:off x="527350" y="1748150"/>
          <a:ext cx="3000000" cy="3000000"/>
        </p:xfrm>
        <a:graphic>
          <a:graphicData uri="http://schemas.openxmlformats.org/drawingml/2006/table">
            <a:tbl>
              <a:tblPr>
                <a:noFill/>
                <a:tableStyleId>{8A2B63B1-2D52-4257-889F-3391D3BD828D}</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African Americans Became Equal Citizens with the 14th Amendment (1868)</a:t>
                      </a:r>
                      <a:endParaRPr sz="20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57" name="Google Shape;257;p45"/>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58" name="Google Shape;258;p45"/>
          <p:cNvGraphicFramePr/>
          <p:nvPr/>
        </p:nvGraphicFramePr>
        <p:xfrm>
          <a:off x="527350" y="4616663"/>
          <a:ext cx="3000000" cy="3000000"/>
        </p:xfrm>
        <a:graphic>
          <a:graphicData uri="http://schemas.openxmlformats.org/drawingml/2006/table">
            <a:tbl>
              <a:tblPr>
                <a:noFill/>
                <a:tableStyleId>{8A2B63B1-2D52-4257-889F-3391D3BD828D}</a:tableStyleId>
              </a:tblPr>
              <a:tblGrid>
                <a:gridCol w="1098400"/>
                <a:gridCol w="5636600"/>
              </a:tblGrid>
              <a:tr h="53992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Facing History and </a:t>
                      </a:r>
                      <a:r>
                        <a:rPr b="1" lang="en" sz="1200" u="sng">
                          <a:solidFill>
                            <a:srgbClr val="1155CC"/>
                          </a:solidFill>
                          <a:latin typeface="Inter"/>
                          <a:ea typeface="Inter"/>
                          <a:cs typeface="Inter"/>
                          <a:sym typeface="Inter"/>
                          <a:hlinkClick r:id="rId7">
                            <a:extLst>
                              <a:ext uri="{A12FA001-AC4F-418D-AE19-62706E023703}">
                                <ahyp:hlinkClr val="tx"/>
                              </a:ext>
                            </a:extLst>
                          </a:hlinkClick>
                        </a:rPr>
                        <a:t>Ourselves</a:t>
                      </a:r>
                      <a:r>
                        <a:rPr b="1" lang="en" sz="1200" u="sng">
                          <a:solidFill>
                            <a:srgbClr val="1155CC"/>
                          </a:solidFill>
                          <a:latin typeface="Inter"/>
                          <a:ea typeface="Inter"/>
                          <a:cs typeface="Inter"/>
                          <a:sym typeface="Inter"/>
                          <a:hlinkClick r:id="rId8">
                            <a:extLst>
                              <a:ext uri="{A12FA001-AC4F-418D-AE19-62706E023703}">
                                <ahyp:hlinkClr val="tx"/>
                              </a:ext>
                            </a:extLst>
                          </a:hlinkClick>
                        </a:rPr>
                        <a:t>: The 14th Amendment and Plessy v. Ferguson</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9">
                            <a:extLst>
                              <a:ext uri="{A12FA001-AC4F-418D-AE19-62706E023703}">
                                <ahyp:hlinkClr val="tx"/>
                              </a:ext>
                            </a:extLst>
                          </a:hlinkClick>
                        </a:rPr>
                        <a:t>What Was Jim Crow</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