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10058400" cx="7772400"/>
  <p:notesSz cx="6858000" cy="9144000"/>
  <p:embeddedFontLst>
    <p:embeddedFont>
      <p:font typeface="Halant"/>
      <p:regular r:id="rId15"/>
      <p:bold r:id="rId16"/>
    </p:embeddedFont>
    <p:embeddedFont>
      <p:font typeface="Inter"/>
      <p:regular r:id="rId17"/>
      <p:bold r:id="rId18"/>
      <p:italic r:id="rId19"/>
      <p:boldItalic r:id="rId20"/>
    </p:embeddedFont>
    <p:embeddedFont>
      <p:font typeface="Plus Jakarta Sans"/>
      <p:regular r:id="rId21"/>
      <p:bold r:id="rId22"/>
      <p:italic r:id="rId23"/>
      <p:boldItalic r:id="rId24"/>
    </p:embeddedFont>
    <p:embeddedFont>
      <p:font typeface="Plus Jakarta Sans SemiBold"/>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6AACD40-4D03-4372-A807-F77059876B25}">
  <a:tblStyle styleId="{D6AACD40-4D03-4372-A807-F77059876B2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22" Type="http://schemas.openxmlformats.org/officeDocument/2006/relationships/font" Target="fonts/PlusJakartaSans-bold.fntdata"/><Relationship Id="rId21" Type="http://schemas.openxmlformats.org/officeDocument/2006/relationships/font" Target="fonts/PlusJakartaSans-regular.fntdata"/><Relationship Id="rId24" Type="http://schemas.openxmlformats.org/officeDocument/2006/relationships/font" Target="fonts/PlusJakartaSans-boldItalic.fntdata"/><Relationship Id="rId23" Type="http://schemas.openxmlformats.org/officeDocument/2006/relationships/font" Target="fonts/PlusJakartaSans-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SemiBold-bold.fntdata"/><Relationship Id="rId25" Type="http://schemas.openxmlformats.org/officeDocument/2006/relationships/font" Target="fonts/PlusJakartaSansSemiBold-regular.fntdata"/><Relationship Id="rId28" Type="http://schemas.openxmlformats.org/officeDocument/2006/relationships/font" Target="fonts/PlusJakartaSansSemiBold-boldItalic.fntdata"/><Relationship Id="rId27" Type="http://schemas.openxmlformats.org/officeDocument/2006/relationships/font" Target="fonts/PlusJakartaSansSemi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5.xml"/><Relationship Id="rId10" Type="http://schemas.openxmlformats.org/officeDocument/2006/relationships/slide" Target="slides/slide4.xml"/><Relationship Id="rId32" Type="http://schemas.openxmlformats.org/officeDocument/2006/relationships/font" Target="fonts/PlusJakartaSansMedium-boldItalic.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Halant-regular.fntdata"/><Relationship Id="rId14" Type="http://schemas.openxmlformats.org/officeDocument/2006/relationships/slide" Target="slides/slide8.xml"/><Relationship Id="rId17" Type="http://schemas.openxmlformats.org/officeDocument/2006/relationships/font" Target="fonts/Inter-regular.fntdata"/><Relationship Id="rId16" Type="http://schemas.openxmlformats.org/officeDocument/2006/relationships/font" Target="fonts/Halant-bold.fntdata"/><Relationship Id="rId19" Type="http://schemas.openxmlformats.org/officeDocument/2006/relationships/font" Target="fonts/Inter-italic.fntdata"/><Relationship Id="rId18" Type="http://schemas.openxmlformats.org/officeDocument/2006/relationships/font" Target="fonts/Inter-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75bfd52ef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75bfd52ef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75bfd52ef0_0_1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75bfd52ef0_0_1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75bfd52ef0_0_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75bfd52ef0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375bfd52ef0_0_16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375bfd52ef0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71d7b56cb4_0_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71d7b56cb4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75bfd52ef0_0_15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75bfd52ef0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75bfd52ef0_0_9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375bfd52ef0_0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75bfd52ef0_0_18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375bfd52ef0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image" Target="../media/image4.png"/><Relationship Id="rId6"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image" Target="../media/image4.png"/><Relationship Id="rId6"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Big Bang Theory</a:t>
            </a:r>
            <a:endParaRPr sz="23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55" name="Google Shape;55;p13"/>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57" name="Google Shape;57;p13"/>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59" name="Google Shape;59;p13"/>
          <p:cNvGraphicFramePr/>
          <p:nvPr/>
        </p:nvGraphicFramePr>
        <p:xfrm>
          <a:off x="315750" y="1593225"/>
          <a:ext cx="3000000" cy="3000000"/>
        </p:xfrm>
        <a:graphic>
          <a:graphicData uri="http://schemas.openxmlformats.org/drawingml/2006/table">
            <a:tbl>
              <a:tblPr>
                <a:noFill/>
                <a:tableStyleId>{D6AACD40-4D03-4372-A807-F77059876B25}</a:tableStyleId>
              </a:tblPr>
              <a:tblGrid>
                <a:gridCol w="7140900"/>
              </a:tblGrid>
              <a:tr h="431125">
                <a:tc>
                  <a:txBody>
                    <a:bodyPr/>
                    <a:lstStyle/>
                    <a:p>
                      <a:pPr indent="0" lvl="0" marL="0" marR="495300" rtl="0" algn="l">
                        <a:spcBef>
                          <a:spcPts val="1100"/>
                        </a:spcBef>
                        <a:spcAft>
                          <a:spcPts val="0"/>
                        </a:spcAft>
                        <a:buNone/>
                      </a:pPr>
                      <a:r>
                        <a:rPr lang="en" sz="1200">
                          <a:solidFill>
                            <a:schemeClr val="dk1"/>
                          </a:solidFill>
                          <a:latin typeface="Halant"/>
                          <a:ea typeface="Halant"/>
                          <a:cs typeface="Halant"/>
                          <a:sym typeface="Halant"/>
                        </a:rPr>
                        <a:t>Source:  Konstantinos Dimopoulos , “It all started with a Big Bang – the quest to unravel the mystery behind the birth of the universe,” in </a:t>
                      </a:r>
                      <a:r>
                        <a:rPr i="1" lang="en" sz="1200">
                          <a:solidFill>
                            <a:schemeClr val="dk1"/>
                          </a:solidFill>
                          <a:latin typeface="Halant"/>
                          <a:ea typeface="Halant"/>
                          <a:cs typeface="Halant"/>
                          <a:sym typeface="Halant"/>
                        </a:rPr>
                        <a:t>MIT Center for Theoretical Physics</a:t>
                      </a:r>
                      <a:r>
                        <a:rPr lang="en" sz="1200">
                          <a:solidFill>
                            <a:schemeClr val="dk1"/>
                          </a:solidFill>
                          <a:latin typeface="Halant"/>
                          <a:ea typeface="Halant"/>
                          <a:cs typeface="Halant"/>
                          <a:sym typeface="Halant"/>
                        </a:rPr>
                        <a:t>, October 30, 2024.</a:t>
                      </a:r>
                      <a:endParaRPr sz="1200">
                        <a:solidFill>
                          <a:schemeClr val="dk1"/>
                        </a:solidFill>
                        <a:latin typeface="Halant"/>
                        <a:ea typeface="Halant"/>
                        <a:cs typeface="Halant"/>
                        <a:sym typeface="Halant"/>
                      </a:endParaRPr>
                    </a:p>
                    <a:p>
                      <a:pPr indent="0" lvl="0" marL="0" marR="495300" rtl="0" algn="l">
                        <a:spcBef>
                          <a:spcPts val="0"/>
                        </a:spcBef>
                        <a:spcAft>
                          <a:spcPts val="0"/>
                        </a:spcAft>
                        <a:buNone/>
                      </a:pPr>
                      <a:r>
                        <a:t/>
                      </a:r>
                      <a:endParaRPr sz="1000">
                        <a:solidFill>
                          <a:schemeClr val="dk1"/>
                        </a:solidFill>
                        <a:latin typeface="Inter"/>
                        <a:ea typeface="Inter"/>
                        <a:cs typeface="Inter"/>
                        <a:sym typeface="Inter"/>
                      </a:endParaRPr>
                    </a:p>
                    <a:p>
                      <a:pPr indent="0" lvl="0" marL="0" marR="495300" rtl="0" algn="l">
                        <a:spcBef>
                          <a:spcPts val="0"/>
                        </a:spcBef>
                        <a:spcAft>
                          <a:spcPts val="0"/>
                        </a:spcAft>
                        <a:buNone/>
                      </a:pPr>
                      <a:r>
                        <a:rPr lang="en" sz="1000">
                          <a:solidFill>
                            <a:schemeClr val="dk1"/>
                          </a:solidFill>
                          <a:latin typeface="Inter"/>
                          <a:ea typeface="Inter"/>
                          <a:cs typeface="Inter"/>
                          <a:sym typeface="Inter"/>
                        </a:rPr>
                        <a:t>Note: Konstantinos Dimopoulos is Professor in Particle Cosmology at Lancaster University.</a:t>
                      </a:r>
                      <a:endParaRPr sz="1000">
                        <a:solidFill>
                          <a:schemeClr val="dk1"/>
                        </a:solidFill>
                        <a:latin typeface="Inter"/>
                        <a:ea typeface="Inter"/>
                        <a:cs typeface="Inter"/>
                        <a:sym typeface="Inter"/>
                      </a:endParaRPr>
                    </a:p>
                  </a:txBody>
                  <a:tcPr marT="91425" marB="91425" marR="91425" marL="91425"/>
                </a:tc>
              </a:tr>
              <a:tr h="431125">
                <a:tc>
                  <a:txBody>
                    <a:bodyPr/>
                    <a:lstStyle/>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How did everything begin? It’s a question that humans have pondered for thousands of years. Over the last century or so, science has homed in on an answer: the Big Bang.</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This describes how the Universe was born in a cataclysmic explosion almost 14 billion years ago. In a tiny fraction of a second, the observable universe grew by the equivalent of a bacterium expanding to the size of the Milky Way. The early universe was extraordinarily hot and extremely dense. But how do we know this happened?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Let’s look first at the evidence. In 1929, the American astronomer Edwin Hubble discovered that distant galaxies are moving away from each other, leading to the realisation that the universe is expanding. If we were to wind the clock back to the birth of the cosmos, the expansion would reverse and the galaxies would fall on top of each other 14 billion years ago. This age agrees nicely with the ages of the oldest astronomical objects we observe…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Then, in 1964, Arno Penzias and Robert Wilson detected a particular type of radiation that fills all of space. This became known as the cosmic microwave background (CMB) radiation. It is a kind of afterglow of the Big Bang explosion, released when the cosmos was a mere 380,000 years old.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 CMB provides a window into the hot, dense conditions at the beginning of the universe. Penzias and Wilson were awarded the 1978 Nobel Prize in Physics for their discovery.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More recently, experiments at particle accelerators like the Large Hadron Collider (LHC) have shed light on conditions even closer to the time of the Big Bang. Our understanding of physics at these high energies suggests that, in the very first moments after the Big Bang, the four fundamental forces of physics that exist today were initially combined in a single force.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 present day four forces are gravity, electromagnetism, the strong nuclear force and the weak nuclear force. As the universe expanded and cooled down, a series of dramatic changes, called phase transitions (like the boiling or freezing of water), separated these forces.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Experiments at particle accelerators suggest that a few billionths of a second after the Big Bang, the latest of these phase transitions took place. This was the breakdown of electroweak unification, when electromagnetism and the weak nuclear force ceased to be combined. This is when all the matter in the Universe assumed its mass…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So, there you have it. The 14 billion year story of our universe begins with a cataclysmic explosion everywhere in space, which we call the Big Bang. That much is beyond reasonable doubt. This explosion is really a period of explosive expansion, which we call cosmic inflation. What happens before inflation, though? Is it a spacetime singularity, is it spacetime foam? The answer is largely unknown.</a:t>
                      </a:r>
                      <a:endParaRPr b="1" sz="1100">
                        <a:solidFill>
                          <a:schemeClr val="dk1"/>
                        </a:solidFill>
                        <a:latin typeface="Inter"/>
                        <a:ea typeface="Inter"/>
                        <a:cs typeface="Inter"/>
                        <a:sym typeface="Inte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
        <p:nvSpPr>
          <p:cNvPr id="60" name="Google Shape;60;p13"/>
          <p:cNvSpPr txBox="1"/>
          <p:nvPr/>
        </p:nvSpPr>
        <p:spPr>
          <a:xfrm>
            <a:off x="670050" y="1096488"/>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sp>
        <p:nvSpPr>
          <p:cNvPr id="65" name="Google Shape;65;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THINKS Document Analysis - Origin Stories (Big Bang)</a:t>
            </a:r>
            <a:endParaRPr sz="1500"/>
          </a:p>
        </p:txBody>
      </p:sp>
      <p:graphicFrame>
        <p:nvGraphicFramePr>
          <p:cNvPr id="66" name="Google Shape;66;p14"/>
          <p:cNvGraphicFramePr/>
          <p:nvPr/>
        </p:nvGraphicFramePr>
        <p:xfrm>
          <a:off x="472467" y="913602"/>
          <a:ext cx="3000000" cy="3000000"/>
        </p:xfrm>
        <a:graphic>
          <a:graphicData uri="http://schemas.openxmlformats.org/drawingml/2006/table">
            <a:tbl>
              <a:tblPr>
                <a:noFill/>
                <a:tableStyleId>{D6AACD40-4D03-4372-A807-F77059876B25}</a:tableStyleId>
              </a:tblPr>
              <a:tblGrid>
                <a:gridCol w="2043725"/>
                <a:gridCol w="2510200"/>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hMerge="1"/>
                <a:tc hMerge="1"/>
              </a:tr>
            </a:tbl>
          </a:graphicData>
        </a:graphic>
      </p:graphicFrame>
      <p:graphicFrame>
        <p:nvGraphicFramePr>
          <p:cNvPr id="67" name="Google Shape;67;p14"/>
          <p:cNvGraphicFramePr/>
          <p:nvPr/>
        </p:nvGraphicFramePr>
        <p:xfrm>
          <a:off x="561691" y="5090667"/>
          <a:ext cx="3000000" cy="3000000"/>
        </p:xfrm>
        <a:graphic>
          <a:graphicData uri="http://schemas.openxmlformats.org/drawingml/2006/table">
            <a:tbl>
              <a:tblPr>
                <a:noFill/>
                <a:tableStyleId>{D6AACD40-4D03-4372-A807-F77059876B25}</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20150">
                      <a:solidFill>
                        <a:srgbClr val="000000"/>
                      </a:solidFill>
                      <a:prstDash val="solid"/>
                      <a:round/>
                      <a:headEnd len="sm" w="sm" type="none"/>
                      <a:tailEnd len="sm" w="sm" type="none"/>
                    </a:lnL>
                    <a:lnR cap="flat" cmpd="sng" w="20150">
                      <a:solidFill>
                        <a:srgbClr val="000000"/>
                      </a:solidFill>
                      <a:prstDash val="solid"/>
                      <a:round/>
                      <a:headEnd len="sm" w="sm" type="none"/>
                      <a:tailEnd len="sm" w="sm" type="none"/>
                    </a:lnR>
                    <a:lnT cap="flat" cmpd="sng" w="20150">
                      <a:solidFill>
                        <a:srgbClr val="000000"/>
                      </a:solidFill>
                      <a:prstDash val="solid"/>
                      <a:round/>
                      <a:headEnd len="sm" w="sm" type="none"/>
                      <a:tailEnd len="sm" w="sm" type="none"/>
                    </a:lnT>
                    <a:lnB cap="flat" cmpd="sng" w="201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20150">
                      <a:solidFill>
                        <a:srgbClr val="000000"/>
                      </a:solidFill>
                      <a:prstDash val="solid"/>
                      <a:round/>
                      <a:headEnd len="sm" w="sm" type="none"/>
                      <a:tailEnd len="sm" w="sm" type="none"/>
                    </a:lnL>
                    <a:lnR cap="flat" cmpd="sng" w="20150">
                      <a:solidFill>
                        <a:srgbClr val="000000"/>
                      </a:solidFill>
                      <a:prstDash val="solid"/>
                      <a:round/>
                      <a:headEnd len="sm" w="sm" type="none"/>
                      <a:tailEnd len="sm" w="sm" type="none"/>
                    </a:lnR>
                    <a:lnT cap="flat" cmpd="sng" w="20150">
                      <a:solidFill>
                        <a:srgbClr val="000000"/>
                      </a:solidFill>
                      <a:prstDash val="solid"/>
                      <a:round/>
                      <a:headEnd len="sm" w="sm" type="none"/>
                      <a:tailEnd len="sm" w="sm" type="none"/>
                    </a:lnT>
                    <a:lnB cap="flat" cmpd="sng" w="201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20150">
                      <a:solidFill>
                        <a:srgbClr val="000000"/>
                      </a:solidFill>
                      <a:prstDash val="solid"/>
                      <a:round/>
                      <a:headEnd len="sm" w="sm" type="none"/>
                      <a:tailEnd len="sm" w="sm" type="none"/>
                    </a:lnL>
                    <a:lnR cap="flat" cmpd="sng" w="20150">
                      <a:solidFill>
                        <a:srgbClr val="000000"/>
                      </a:solidFill>
                      <a:prstDash val="solid"/>
                      <a:round/>
                      <a:headEnd len="sm" w="sm" type="none"/>
                      <a:tailEnd len="sm" w="sm" type="none"/>
                    </a:lnR>
                    <a:lnT cap="flat" cmpd="sng" w="20150">
                      <a:solidFill>
                        <a:srgbClr val="000000"/>
                      </a:solidFill>
                      <a:prstDash val="solid"/>
                      <a:round/>
                      <a:headEnd len="sm" w="sm" type="none"/>
                      <a:tailEnd len="sm" w="sm" type="none"/>
                    </a:lnT>
                    <a:lnB cap="flat" cmpd="sng" w="20150">
                      <a:solidFill>
                        <a:srgbClr val="000000"/>
                      </a:solidFill>
                      <a:prstDash val="solid"/>
                      <a:round/>
                      <a:headEnd len="sm" w="sm" type="none"/>
                      <a:tailEnd len="sm" w="sm" type="none"/>
                    </a:lnB>
                  </a:tcPr>
                </a:tc>
              </a:tr>
            </a:tbl>
          </a:graphicData>
        </a:graphic>
      </p:graphicFrame>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9" name="Google Shape;69;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4" name="Shape 74"/>
        <p:cNvGrpSpPr/>
        <p:nvPr/>
      </p:nvGrpSpPr>
      <p:grpSpPr>
        <a:xfrm>
          <a:off x="0" y="0"/>
          <a:ext cx="0" cy="0"/>
          <a:chOff x="0" y="0"/>
          <a:chExt cx="0" cy="0"/>
        </a:xfrm>
      </p:grpSpPr>
      <p:sp>
        <p:nvSpPr>
          <p:cNvPr id="75" name="Google Shape;75;p1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Genesis 1</a:t>
            </a:r>
            <a:endParaRPr sz="23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76" name="Google Shape;76;p1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7" name="Google Shape;77;p15"/>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78" name="Google Shape;78;p1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9" name="Google Shape;79;p15"/>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80" name="Google Shape;80;p15"/>
          <p:cNvGraphicFramePr/>
          <p:nvPr/>
        </p:nvGraphicFramePr>
        <p:xfrm>
          <a:off x="315750" y="1212225"/>
          <a:ext cx="3000000" cy="3000000"/>
        </p:xfrm>
        <a:graphic>
          <a:graphicData uri="http://schemas.openxmlformats.org/drawingml/2006/table">
            <a:tbl>
              <a:tblPr>
                <a:noFill/>
                <a:tableStyleId>{D6AACD40-4D03-4372-A807-F77059876B25}</a:tableStyleId>
              </a:tblPr>
              <a:tblGrid>
                <a:gridCol w="7140900"/>
              </a:tblGrid>
              <a:tr h="431125">
                <a:tc>
                  <a:txBody>
                    <a:bodyPr/>
                    <a:lstStyle/>
                    <a:p>
                      <a:pPr indent="0" lvl="0" marL="0" marR="495300" rtl="0" algn="l">
                        <a:spcBef>
                          <a:spcPts val="1100"/>
                        </a:spcBef>
                        <a:spcAft>
                          <a:spcPts val="0"/>
                        </a:spcAft>
                        <a:buNone/>
                      </a:pPr>
                      <a:r>
                        <a:rPr lang="en" sz="1200">
                          <a:solidFill>
                            <a:schemeClr val="dk1"/>
                          </a:solidFill>
                          <a:latin typeface="Halant"/>
                          <a:ea typeface="Halant"/>
                          <a:cs typeface="Halant"/>
                          <a:sym typeface="Halant"/>
                        </a:rPr>
                        <a:t>Source:  Moses, </a:t>
                      </a:r>
                      <a:r>
                        <a:rPr i="1" lang="en" sz="1200">
                          <a:solidFill>
                            <a:schemeClr val="dk1"/>
                          </a:solidFill>
                          <a:latin typeface="Halant"/>
                          <a:ea typeface="Halant"/>
                          <a:cs typeface="Halant"/>
                          <a:sym typeface="Halant"/>
                        </a:rPr>
                        <a:t>Genesis 1</a:t>
                      </a:r>
                      <a:r>
                        <a:rPr lang="en" sz="1200">
                          <a:solidFill>
                            <a:schemeClr val="dk1"/>
                          </a:solidFill>
                          <a:latin typeface="Halant"/>
                          <a:ea typeface="Halant"/>
                          <a:cs typeface="Halant"/>
                          <a:sym typeface="Halant"/>
                        </a:rPr>
                        <a:t>, around 1450-1410 BC.</a:t>
                      </a:r>
                      <a:endParaRPr sz="1200">
                        <a:solidFill>
                          <a:schemeClr val="dk1"/>
                        </a:solidFill>
                        <a:latin typeface="Halant"/>
                        <a:ea typeface="Halant"/>
                        <a:cs typeface="Halant"/>
                        <a:sym typeface="Halant"/>
                      </a:endParaRPr>
                    </a:p>
                    <a:p>
                      <a:pPr indent="0" lvl="0" marL="0" marR="495300" rtl="0" algn="l">
                        <a:spcBef>
                          <a:spcPts val="0"/>
                        </a:spcBef>
                        <a:spcAft>
                          <a:spcPts val="0"/>
                        </a:spcAft>
                        <a:buNone/>
                      </a:pPr>
                      <a:r>
                        <a:t/>
                      </a:r>
                      <a:endParaRPr sz="1000">
                        <a:solidFill>
                          <a:schemeClr val="dk1"/>
                        </a:solidFill>
                        <a:latin typeface="Inter"/>
                        <a:ea typeface="Inter"/>
                        <a:cs typeface="Inter"/>
                        <a:sym typeface="Inter"/>
                      </a:endParaRPr>
                    </a:p>
                    <a:p>
                      <a:pPr indent="0" lvl="0" marL="0" marR="49530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Moses is a central figure in the Hebrew Bible, known as a prophet, leader, and lawgiver. Traditionally, Moses is believed to have written the first five books of the Bible, including </a:t>
                      </a:r>
                      <a:r>
                        <a:rPr i="1" lang="en" sz="1000">
                          <a:solidFill>
                            <a:schemeClr val="dk1"/>
                          </a:solidFill>
                          <a:latin typeface="Inter"/>
                          <a:ea typeface="Inter"/>
                          <a:cs typeface="Inter"/>
                          <a:sym typeface="Inter"/>
                        </a:rPr>
                        <a:t>Genesis.</a:t>
                      </a:r>
                      <a:endParaRPr sz="1000">
                        <a:solidFill>
                          <a:schemeClr val="dk1"/>
                        </a:solidFill>
                        <a:latin typeface="Inter"/>
                        <a:ea typeface="Inter"/>
                        <a:cs typeface="Inter"/>
                        <a:sym typeface="Inter"/>
                      </a:endParaRPr>
                    </a:p>
                  </a:txBody>
                  <a:tcPr marT="91425" marB="91425" marR="91425" marL="91425"/>
                </a:tc>
              </a:tr>
              <a:tr h="431125">
                <a:tc>
                  <a:txBody>
                    <a:bodyPr/>
                    <a:lstStyle/>
                    <a:p>
                      <a:pPr indent="0" lvl="0" marL="0" rtl="0" algn="l">
                        <a:lnSpc>
                          <a:spcPct val="100000"/>
                        </a:lnSpc>
                        <a:spcBef>
                          <a:spcPts val="1200"/>
                        </a:spcBef>
                        <a:spcAft>
                          <a:spcPts val="1200"/>
                        </a:spcAft>
                        <a:buNone/>
                      </a:pPr>
                      <a:r>
                        <a:rPr lang="en" sz="1100">
                          <a:solidFill>
                            <a:schemeClr val="dk1"/>
                          </a:solidFill>
                          <a:latin typeface="Inter"/>
                          <a:ea typeface="Inter"/>
                          <a:cs typeface="Inter"/>
                          <a:sym typeface="Inter"/>
                        </a:rPr>
                        <a:t>In the beginning God created the heaven and the earth. And the earth was without form, and void; and darkness was upon the face of the deep. And the Spirit of God moved upon the face of the waters. And God said, Let there be light: and there was light. And God saw the light, that it was good: and God divided the light from the darkness. And God called the light Day, and the darkness he called Night. And the evening and the morning were the first day. And God said, Let there be a firmament in the midst of the waters, and let it divide the waters from the waters. And God made the firmament, and divided the waters which were under the firmament from the waters which were above the firmament: and it was so. And God called the firmament Heaven. And the evening and the morning were the second day. And God said, Let the waters under the heaven be gathered together unto one place, and let the dry land appear: and it was so. And God called the dry land Earth; and the gathering together of the waters called he Seas: and God saw that it was good. And God said, Let the earth bring forth grass, the herb yielding seed, and the fruit tree yielding fruit after his kind, whose seed is in itself, upon the earth: and it was so. And the earth brought forth grass, and herb yielding seed after his kind, and the tree yielding fruit, whose seed was in itself, after his kind: and God saw that it was good. And the evening and the morning were the third day. And God said, Let there be lights in the firmament of the heaven to divide the day from the night; and let them be for signs, and for seasons, and for days, and years: And let them be for lights in the firmament of the heaven to give light upon the earth: and it was so. And God made two great lights; the greater light to rule the day, and the lesser light to rule the night: he made the stars also. And God set them in the firmament of the heaven to give light upon the earth, And to rule over the day and over the night, and to divide the light from the darkness: and God saw that it was good. And the evening and the morning were the fourth day. And God said, Let the waters bring forth abundantly the moving creature that hath life, and fowl that may fly above the earth in the open firmament of heaven. And God created great whales, and every living creature that moveth, which the waters brought forth abundantly, after their kind, and every winged fowl after his kind: and God saw that it was good. And God blessed them, saying, Be fruitful, and multiply, and fill the waters in the seas, and let fowl multiply in the earth. And the evening and the morning were the fifth day. And God said, Let the earth bring forth the living creature after his kind, cattle, and creeping thing, and beast of the earth after his kind: and it was so. And God made the beast of the earth after his kind, and cattle after their kind, and every thing that creepeth upon the earth after his kind: and God saw that it was good. And God said, Let us make man in our image, after our likeness: and let them have dominion over the fish of the sea, and over the fowl of the air, and over the cattle, and over all the earth, and over every creeping thing that creepeth upon the earth. So God created man in his own image, in the image of God created he him; male and female created he them. And God blessed them, and God said unto them, Be fruitful, and multiply, and replenish the earth, and subdue it: and have dominion over the fish of the sea, and over the fowl of the air, and over every living thing that moveth upon the earth. And God said, Behold, I have given you every herb bearing seed, which is upon the face of all the earth, and every tree, in the which is the fruit of a tree yielding seed; to you it shall be for meat. And to every beast of the earth, and to every fowl of the air, and to every thing that creepeth upon the earth, wherein there is life, I have given every green herb for meat: and it was so. And God saw every thing that he had made, and, behold, it was very good. And the evening and the morning were the sixth day.</a:t>
                      </a:r>
                      <a:endParaRPr sz="1100">
                        <a:solidFill>
                          <a:schemeClr val="dk1"/>
                        </a:solidFill>
                        <a:latin typeface="Inter"/>
                        <a:ea typeface="Inter"/>
                        <a:cs typeface="Inter"/>
                        <a:sym typeface="Inte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4" name="Shape 84"/>
        <p:cNvGrpSpPr/>
        <p:nvPr/>
      </p:nvGrpSpPr>
      <p:grpSpPr>
        <a:xfrm>
          <a:off x="0" y="0"/>
          <a:ext cx="0" cy="0"/>
          <a:chOff x="0" y="0"/>
          <a:chExt cx="0" cy="0"/>
        </a:xfrm>
      </p:grpSpPr>
      <p:sp>
        <p:nvSpPr>
          <p:cNvPr id="85" name="Google Shape;85;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THINKS Document Analysis - Origin Stories (Genesis 1)</a:t>
            </a:r>
            <a:endParaRPr sz="1500"/>
          </a:p>
        </p:txBody>
      </p:sp>
      <p:graphicFrame>
        <p:nvGraphicFramePr>
          <p:cNvPr id="86" name="Google Shape;86;p16"/>
          <p:cNvGraphicFramePr/>
          <p:nvPr/>
        </p:nvGraphicFramePr>
        <p:xfrm>
          <a:off x="472467" y="913602"/>
          <a:ext cx="3000000" cy="3000000"/>
        </p:xfrm>
        <a:graphic>
          <a:graphicData uri="http://schemas.openxmlformats.org/drawingml/2006/table">
            <a:tbl>
              <a:tblPr>
                <a:noFill/>
                <a:tableStyleId>{D6AACD40-4D03-4372-A807-F77059876B25}</a:tableStyleId>
              </a:tblPr>
              <a:tblGrid>
                <a:gridCol w="2043725"/>
                <a:gridCol w="2510200"/>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hMerge="1"/>
                <a:tc hMerge="1"/>
              </a:tr>
            </a:tbl>
          </a:graphicData>
        </a:graphic>
      </p:graphicFrame>
      <p:graphicFrame>
        <p:nvGraphicFramePr>
          <p:cNvPr id="87" name="Google Shape;87;p16"/>
          <p:cNvGraphicFramePr/>
          <p:nvPr/>
        </p:nvGraphicFramePr>
        <p:xfrm>
          <a:off x="561691" y="5090667"/>
          <a:ext cx="3000000" cy="3000000"/>
        </p:xfrm>
        <a:graphic>
          <a:graphicData uri="http://schemas.openxmlformats.org/drawingml/2006/table">
            <a:tbl>
              <a:tblPr>
                <a:noFill/>
                <a:tableStyleId>{D6AACD40-4D03-4372-A807-F77059876B25}</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20150">
                      <a:solidFill>
                        <a:srgbClr val="000000"/>
                      </a:solidFill>
                      <a:prstDash val="solid"/>
                      <a:round/>
                      <a:headEnd len="sm" w="sm" type="none"/>
                      <a:tailEnd len="sm" w="sm" type="none"/>
                    </a:lnL>
                    <a:lnR cap="flat" cmpd="sng" w="20150">
                      <a:solidFill>
                        <a:srgbClr val="000000"/>
                      </a:solidFill>
                      <a:prstDash val="solid"/>
                      <a:round/>
                      <a:headEnd len="sm" w="sm" type="none"/>
                      <a:tailEnd len="sm" w="sm" type="none"/>
                    </a:lnR>
                    <a:lnT cap="flat" cmpd="sng" w="20150">
                      <a:solidFill>
                        <a:srgbClr val="000000"/>
                      </a:solidFill>
                      <a:prstDash val="solid"/>
                      <a:round/>
                      <a:headEnd len="sm" w="sm" type="none"/>
                      <a:tailEnd len="sm" w="sm" type="none"/>
                    </a:lnT>
                    <a:lnB cap="flat" cmpd="sng" w="201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20150">
                      <a:solidFill>
                        <a:srgbClr val="000000"/>
                      </a:solidFill>
                      <a:prstDash val="solid"/>
                      <a:round/>
                      <a:headEnd len="sm" w="sm" type="none"/>
                      <a:tailEnd len="sm" w="sm" type="none"/>
                    </a:lnL>
                    <a:lnR cap="flat" cmpd="sng" w="20150">
                      <a:solidFill>
                        <a:srgbClr val="000000"/>
                      </a:solidFill>
                      <a:prstDash val="solid"/>
                      <a:round/>
                      <a:headEnd len="sm" w="sm" type="none"/>
                      <a:tailEnd len="sm" w="sm" type="none"/>
                    </a:lnR>
                    <a:lnT cap="flat" cmpd="sng" w="20150">
                      <a:solidFill>
                        <a:srgbClr val="000000"/>
                      </a:solidFill>
                      <a:prstDash val="solid"/>
                      <a:round/>
                      <a:headEnd len="sm" w="sm" type="none"/>
                      <a:tailEnd len="sm" w="sm" type="none"/>
                    </a:lnT>
                    <a:lnB cap="flat" cmpd="sng" w="201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20150">
                      <a:solidFill>
                        <a:srgbClr val="000000"/>
                      </a:solidFill>
                      <a:prstDash val="solid"/>
                      <a:round/>
                      <a:headEnd len="sm" w="sm" type="none"/>
                      <a:tailEnd len="sm" w="sm" type="none"/>
                    </a:lnL>
                    <a:lnR cap="flat" cmpd="sng" w="20150">
                      <a:solidFill>
                        <a:srgbClr val="000000"/>
                      </a:solidFill>
                      <a:prstDash val="solid"/>
                      <a:round/>
                      <a:headEnd len="sm" w="sm" type="none"/>
                      <a:tailEnd len="sm" w="sm" type="none"/>
                    </a:lnR>
                    <a:lnT cap="flat" cmpd="sng" w="20150">
                      <a:solidFill>
                        <a:srgbClr val="000000"/>
                      </a:solidFill>
                      <a:prstDash val="solid"/>
                      <a:round/>
                      <a:headEnd len="sm" w="sm" type="none"/>
                      <a:tailEnd len="sm" w="sm" type="none"/>
                    </a:lnT>
                    <a:lnB cap="flat" cmpd="sng" w="20150">
                      <a:solidFill>
                        <a:srgbClr val="000000"/>
                      </a:solidFill>
                      <a:prstDash val="solid"/>
                      <a:round/>
                      <a:headEnd len="sm" w="sm" type="none"/>
                      <a:tailEnd len="sm" w="sm" type="none"/>
                    </a:lnB>
                  </a:tcPr>
                </a:tc>
              </a:tr>
            </a:tbl>
          </a:graphicData>
        </a:graphic>
      </p:graphicFrame>
      <p:sp>
        <p:nvSpPr>
          <p:cNvPr id="88" name="Google Shape;88;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9" name="Google Shape;89;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0" name="Google Shape;90;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4" name="Shape 94"/>
        <p:cNvGrpSpPr/>
        <p:nvPr/>
      </p:nvGrpSpPr>
      <p:grpSpPr>
        <a:xfrm>
          <a:off x="0" y="0"/>
          <a:ext cx="0" cy="0"/>
          <a:chOff x="0" y="0"/>
          <a:chExt cx="0" cy="0"/>
        </a:xfrm>
      </p:grpSpPr>
      <p:pic>
        <p:nvPicPr>
          <p:cNvPr id="95" name="Google Shape;95;p17" title="DC 7th U3l10 &amp; L11.png"/>
          <p:cNvPicPr preferRelativeResize="0"/>
          <p:nvPr/>
        </p:nvPicPr>
        <p:blipFill rotWithShape="1">
          <a:blip r:embed="rId3">
            <a:alphaModFix/>
          </a:blip>
          <a:srcRect b="13452" l="0" r="-1419" t="15780"/>
          <a:stretch/>
        </p:blipFill>
        <p:spPr>
          <a:xfrm>
            <a:off x="1201875" y="3980725"/>
            <a:ext cx="5974500" cy="5396000"/>
          </a:xfrm>
          <a:prstGeom prst="rect">
            <a:avLst/>
          </a:prstGeom>
          <a:noFill/>
          <a:ln>
            <a:noFill/>
          </a:ln>
        </p:spPr>
      </p:pic>
      <p:sp>
        <p:nvSpPr>
          <p:cNvPr id="96" name="Google Shape;96;p1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Expand It!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a:ea typeface="Plus Jakarta Sans"/>
                <a:cs typeface="Plus Jakarta Sans"/>
                <a:sym typeface="Plus Jakarta Sans"/>
              </a:rPr>
              <a:t>Competing Narratives of Beginnings</a:t>
            </a:r>
            <a:endParaRPr sz="2300">
              <a:solidFill>
                <a:schemeClr val="dk1"/>
              </a:solidFill>
              <a:latin typeface="Plus Jakarta Sans"/>
              <a:ea typeface="Plus Jakarta Sans"/>
              <a:cs typeface="Plus Jakarta Sans"/>
              <a:sym typeface="Plus Jakarta Sans"/>
            </a:endParaRPr>
          </a:p>
        </p:txBody>
      </p:sp>
      <p:sp>
        <p:nvSpPr>
          <p:cNvPr id="97" name="Google Shape;97;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8" name="Google Shape;98;p17"/>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99" name="Google Shape;99;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0" name="Google Shape;100;p17"/>
          <p:cNvPicPr preferRelativeResize="0"/>
          <p:nvPr/>
        </p:nvPicPr>
        <p:blipFill>
          <a:blip r:embed="rId5">
            <a:alphaModFix/>
          </a:blip>
          <a:stretch>
            <a:fillRect/>
          </a:stretch>
        </p:blipFill>
        <p:spPr>
          <a:xfrm>
            <a:off x="216259" y="50022"/>
            <a:ext cx="1041739" cy="431978"/>
          </a:xfrm>
          <a:prstGeom prst="rect">
            <a:avLst/>
          </a:prstGeom>
          <a:noFill/>
          <a:ln>
            <a:noFill/>
          </a:ln>
        </p:spPr>
      </p:pic>
      <p:sp>
        <p:nvSpPr>
          <p:cNvPr id="101" name="Google Shape;101;p17"/>
          <p:cNvSpPr txBox="1"/>
          <p:nvPr/>
        </p:nvSpPr>
        <p:spPr>
          <a:xfrm>
            <a:off x="1194600" y="1820950"/>
            <a:ext cx="5878500" cy="919800"/>
          </a:xfrm>
          <a:prstGeom prst="rect">
            <a:avLst/>
          </a:prstGeom>
          <a:noFill/>
          <a:ln cap="flat" cmpd="sng" w="9525">
            <a:solidFill>
              <a:schemeClr val="dk2"/>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The “Expand It” strategy is an elaboration technique that takes a detail, individual perspective, or limited information and expands it to include a wider context, multiple viewpoints, or broader historical significance. Use this strategy to move beyond a single story or fact and develop a richer more nuanced view of the past.</a:t>
            </a:r>
            <a:endParaRPr i="1" sz="1200">
              <a:solidFill>
                <a:schemeClr val="dk1"/>
              </a:solidFill>
              <a:latin typeface="Halant"/>
              <a:ea typeface="Halant"/>
              <a:cs typeface="Halant"/>
              <a:sym typeface="Halant"/>
            </a:endParaRPr>
          </a:p>
        </p:txBody>
      </p:sp>
      <p:sp>
        <p:nvSpPr>
          <p:cNvPr id="102" name="Google Shape;102;p17"/>
          <p:cNvSpPr txBox="1"/>
          <p:nvPr/>
        </p:nvSpPr>
        <p:spPr>
          <a:xfrm>
            <a:off x="381550" y="3020450"/>
            <a:ext cx="2358000" cy="10365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Whole Class</a:t>
            </a:r>
            <a:r>
              <a:rPr lang="en" sz="1100">
                <a:solidFill>
                  <a:schemeClr val="dk1"/>
                </a:solidFill>
                <a:latin typeface="Inter"/>
                <a:ea typeface="Inter"/>
                <a:cs typeface="Inter"/>
                <a:sym typeface="Inter"/>
              </a:rPr>
              <a:t>: Brainstorm words and phrases that describe what you already know about the origins of the universe. Record the words in the box →</a:t>
            </a:r>
            <a:endParaRPr sz="1100">
              <a:solidFill>
                <a:schemeClr val="dk1"/>
              </a:solidFill>
              <a:latin typeface="Inter"/>
              <a:ea typeface="Inter"/>
              <a:cs typeface="Inter"/>
              <a:sym typeface="Inter"/>
            </a:endParaRPr>
          </a:p>
        </p:txBody>
      </p:sp>
      <p:sp>
        <p:nvSpPr>
          <p:cNvPr id="103" name="Google Shape;103;p17"/>
          <p:cNvSpPr txBox="1"/>
          <p:nvPr/>
        </p:nvSpPr>
        <p:spPr>
          <a:xfrm>
            <a:off x="2791275" y="2958925"/>
            <a:ext cx="4281600" cy="1098000"/>
          </a:xfrm>
          <a:prstGeom prst="rect">
            <a:avLst/>
          </a:prstGeom>
          <a:noFill/>
          <a:ln cap="flat" cmpd="sng" w="9525">
            <a:solidFill>
              <a:schemeClr val="dk2"/>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pic>
        <p:nvPicPr>
          <p:cNvPr id="104" name="Google Shape;104;p17"/>
          <p:cNvPicPr preferRelativeResize="0"/>
          <p:nvPr/>
        </p:nvPicPr>
        <p:blipFill>
          <a:blip r:embed="rId6">
            <a:alphaModFix/>
          </a:blip>
          <a:stretch>
            <a:fillRect/>
          </a:stretch>
        </p:blipFill>
        <p:spPr>
          <a:xfrm>
            <a:off x="375633" y="1919353"/>
            <a:ext cx="723000" cy="723000"/>
          </a:xfrm>
          <a:prstGeom prst="rect">
            <a:avLst/>
          </a:prstGeom>
          <a:noFill/>
          <a:ln>
            <a:noFill/>
          </a:ln>
        </p:spPr>
      </p:pic>
      <p:sp>
        <p:nvSpPr>
          <p:cNvPr id="105" name="Google Shape;105;p17"/>
          <p:cNvSpPr txBox="1"/>
          <p:nvPr/>
        </p:nvSpPr>
        <p:spPr>
          <a:xfrm>
            <a:off x="328450" y="1055675"/>
            <a:ext cx="7141800" cy="72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en" sz="1200">
                <a:solidFill>
                  <a:schemeClr val="dk1"/>
                </a:solidFill>
                <a:latin typeface="Inter"/>
                <a:ea typeface="Inter"/>
                <a:cs typeface="Inter"/>
                <a:sym typeface="Inter"/>
              </a:rPr>
              <a:t>When studying the past, it’s important to remember that one person’s experience doesn’t represent everyone’s reality. While individual stories are valuable, we need to compare them with other perspectives to develop a fuller, more accurate understanding of historical events.</a:t>
            </a:r>
            <a:endParaRPr b="1" i="1" sz="1200">
              <a:solidFill>
                <a:schemeClr val="dk1"/>
              </a:solidFill>
              <a:latin typeface="Inter"/>
              <a:ea typeface="Inter"/>
              <a:cs typeface="Inter"/>
              <a:sym typeface="Inter"/>
            </a:endParaRPr>
          </a:p>
        </p:txBody>
      </p:sp>
      <p:sp>
        <p:nvSpPr>
          <p:cNvPr id="106" name="Google Shape;106;p17"/>
          <p:cNvSpPr txBox="1"/>
          <p:nvPr/>
        </p:nvSpPr>
        <p:spPr>
          <a:xfrm>
            <a:off x="1482900" y="4724400"/>
            <a:ext cx="21444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Write one sentence to describe the Big Bang Theory.</a:t>
            </a:r>
            <a:endParaRPr sz="1000">
              <a:solidFill>
                <a:schemeClr val="dk1"/>
              </a:solidFill>
              <a:latin typeface="Inter"/>
              <a:ea typeface="Inter"/>
              <a:cs typeface="Inter"/>
              <a:sym typeface="Inter"/>
            </a:endParaRPr>
          </a:p>
        </p:txBody>
      </p:sp>
      <p:sp>
        <p:nvSpPr>
          <p:cNvPr id="107" name="Google Shape;107;p17"/>
          <p:cNvSpPr txBox="1"/>
          <p:nvPr/>
        </p:nvSpPr>
        <p:spPr>
          <a:xfrm>
            <a:off x="1039125" y="6081400"/>
            <a:ext cx="16770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Identify similarities and differences between the Big Bang Theory and Genesis 1.</a:t>
            </a:r>
            <a:endParaRPr sz="1000">
              <a:solidFill>
                <a:schemeClr val="dk1"/>
              </a:solidFill>
              <a:latin typeface="Inter"/>
              <a:ea typeface="Inter"/>
              <a:cs typeface="Inter"/>
              <a:sym typeface="Inter"/>
            </a:endParaRPr>
          </a:p>
        </p:txBody>
      </p:sp>
      <p:sp>
        <p:nvSpPr>
          <p:cNvPr id="108" name="Google Shape;108;p17"/>
          <p:cNvSpPr txBox="1"/>
          <p:nvPr/>
        </p:nvSpPr>
        <p:spPr>
          <a:xfrm>
            <a:off x="2777688" y="71822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Similarities</a:t>
            </a:r>
            <a:endParaRPr sz="1200">
              <a:solidFill>
                <a:schemeClr val="dk1"/>
              </a:solidFill>
              <a:latin typeface="Inter"/>
              <a:ea typeface="Inter"/>
              <a:cs typeface="Inter"/>
              <a:sym typeface="Inter"/>
            </a:endParaRPr>
          </a:p>
        </p:txBody>
      </p:sp>
      <p:sp>
        <p:nvSpPr>
          <p:cNvPr id="109" name="Google Shape;109;p17"/>
          <p:cNvSpPr txBox="1"/>
          <p:nvPr/>
        </p:nvSpPr>
        <p:spPr>
          <a:xfrm>
            <a:off x="4460113" y="71822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Differences</a:t>
            </a:r>
            <a:endParaRPr sz="1200">
              <a:solidFill>
                <a:schemeClr val="dk1"/>
              </a:solidFill>
              <a:latin typeface="Inter"/>
              <a:ea typeface="Inter"/>
              <a:cs typeface="Inter"/>
              <a:sym typeface="Inter"/>
            </a:endParaRPr>
          </a:p>
        </p:txBody>
      </p:sp>
      <p:sp>
        <p:nvSpPr>
          <p:cNvPr id="110" name="Google Shape;110;p17"/>
          <p:cNvSpPr txBox="1"/>
          <p:nvPr/>
        </p:nvSpPr>
        <p:spPr>
          <a:xfrm>
            <a:off x="397250" y="7676750"/>
            <a:ext cx="1463100" cy="10365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Consider Indigenous origin stories as well. Write a summarizing statement about the diverse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perspectives of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the origins of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the universe.</a:t>
            </a:r>
            <a:endParaRPr sz="1000">
              <a:solidFill>
                <a:schemeClr val="dk1"/>
              </a:solidFill>
              <a:latin typeface="Inter"/>
              <a:ea typeface="Inter"/>
              <a:cs typeface="Inter"/>
              <a:sym typeface="Inter"/>
            </a:endParaRPr>
          </a:p>
        </p:txBody>
      </p:sp>
      <p:sp>
        <p:nvSpPr>
          <p:cNvPr id="111" name="Google Shape;111;p17"/>
          <p:cNvSpPr txBox="1"/>
          <p:nvPr/>
        </p:nvSpPr>
        <p:spPr>
          <a:xfrm>
            <a:off x="3091450" y="4613425"/>
            <a:ext cx="1526100" cy="66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b="1" sz="1000">
              <a:solidFill>
                <a:srgbClr val="E95C3D"/>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5" name="Shape 115"/>
        <p:cNvGrpSpPr/>
        <p:nvPr/>
      </p:nvGrpSpPr>
      <p:grpSpPr>
        <a:xfrm>
          <a:off x="0" y="0"/>
          <a:ext cx="0" cy="0"/>
          <a:chOff x="0" y="0"/>
          <a:chExt cx="0" cy="0"/>
        </a:xfrm>
      </p:grpSpPr>
      <p:sp>
        <p:nvSpPr>
          <p:cNvPr id="116" name="Google Shape;116;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THINKS Document Analysis - Origin Stories (Big Bang) (Exemplar)</a:t>
            </a:r>
            <a:endParaRPr sz="1500"/>
          </a:p>
        </p:txBody>
      </p:sp>
      <p:graphicFrame>
        <p:nvGraphicFramePr>
          <p:cNvPr id="117" name="Google Shape;117;p18"/>
          <p:cNvGraphicFramePr/>
          <p:nvPr/>
        </p:nvGraphicFramePr>
        <p:xfrm>
          <a:off x="472467" y="913602"/>
          <a:ext cx="3000000" cy="3000000"/>
        </p:xfrm>
        <a:graphic>
          <a:graphicData uri="http://schemas.openxmlformats.org/drawingml/2006/table">
            <a:tbl>
              <a:tblPr>
                <a:noFill/>
                <a:tableStyleId>{D6AACD40-4D03-4372-A807-F77059876B25}</a:tableStyleId>
              </a:tblPr>
              <a:tblGrid>
                <a:gridCol w="2043725"/>
                <a:gridCol w="2510200"/>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Modern readers and students interested in science and cosmology</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Religious or spiritual perspectives</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In 2024 by Professor Konstantinos Dimopoulos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It is a</a:t>
                      </a:r>
                      <a:r>
                        <a:rPr b="1" lang="en" sz="1000">
                          <a:solidFill>
                            <a:srgbClr val="E95C3D"/>
                          </a:solidFill>
                          <a:latin typeface="Inter"/>
                          <a:ea typeface="Inter"/>
                          <a:cs typeface="Inter"/>
                          <a:sym typeface="Inter"/>
                        </a:rPr>
                        <a:t> time of advanced scientific discovery, widespread access to technology, and global discussion around the relationship between science, belief, and the origins of life and the universe</a:t>
                      </a:r>
                      <a:endParaRPr sz="10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To educate the public on the scientific understanding of the universe’s origin</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“Let’s first look at the evidence” shows that that the purpose is to base the explanation on observable, testable science</a:t>
                      </a:r>
                      <a:endParaRPr sz="1000">
                        <a:solidFill>
                          <a:schemeClr val="dk1"/>
                        </a:solidFill>
                        <a:latin typeface="Inter"/>
                        <a:ea typeface="Inter"/>
                        <a:cs typeface="Inter"/>
                        <a:sym typeface="Inter"/>
                      </a:endParaRPr>
                    </a:p>
                  </a:txBody>
                  <a:tcPr marT="95775" marB="95775" marR="971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author values scientific inquiry and bases his explanation on observation, evidence, and experimentation. He sees the universe as something that can be understood through physics and cosmology, rather than through faith or myth.</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As a professor of particle cosmology, the author is part of the global scientific community. His access to advanced technology, research, and education likely shapes his belief in the Big Bang theory as the best current explanation for the universe’s origins.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It contradicts one of the most well-known origin stories.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It provides significant evidence that can inspire further investigation.</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14 billion year story of our universe begins with a cataclysmic explosion.” – This line marks a significant scientific narrative that has influenced modern cosmology, physics, and education.</a:t>
                      </a:r>
                      <a:endParaRPr b="1" sz="1000">
                        <a:solidFill>
                          <a:srgbClr val="E95C3D"/>
                        </a:solidFill>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hMerge="1"/>
                <a:tc hMerge="1"/>
              </a:tr>
            </a:tbl>
          </a:graphicData>
        </a:graphic>
      </p:graphicFrame>
      <p:graphicFrame>
        <p:nvGraphicFramePr>
          <p:cNvPr id="118" name="Google Shape;118;p18"/>
          <p:cNvGraphicFramePr/>
          <p:nvPr/>
        </p:nvGraphicFramePr>
        <p:xfrm>
          <a:off x="561691" y="5014467"/>
          <a:ext cx="3000000" cy="3000000"/>
        </p:xfrm>
        <a:graphic>
          <a:graphicData uri="http://schemas.openxmlformats.org/drawingml/2006/table">
            <a:tbl>
              <a:tblPr>
                <a:noFill/>
                <a:tableStyleId>{D6AACD40-4D03-4372-A807-F77059876B25}</a:tableStyleId>
              </a:tblPr>
              <a:tblGrid>
                <a:gridCol w="1839725"/>
              </a:tblGrid>
              <a:tr h="608075">
                <a:tc>
                  <a:txBody>
                    <a:bodyPr/>
                    <a:lstStyle/>
                    <a:p>
                      <a:pPr indent="0" lvl="0" marL="0" rtl="0" algn="ctr">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Cosmic Microwave Background</a:t>
                      </a:r>
                      <a:endParaRPr sz="800">
                        <a:latin typeface="Inter"/>
                        <a:ea typeface="Inter"/>
                        <a:cs typeface="Inter"/>
                        <a:sym typeface="Inter"/>
                      </a:endParaRPr>
                    </a:p>
                  </a:txBody>
                  <a:tcPr marT="95775" marB="95775" marR="97150" marL="97150" anchor="ctr">
                    <a:lnL cap="flat" cmpd="sng" w="20150">
                      <a:solidFill>
                        <a:srgbClr val="000000"/>
                      </a:solidFill>
                      <a:prstDash val="solid"/>
                      <a:round/>
                      <a:headEnd len="sm" w="sm" type="none"/>
                      <a:tailEnd len="sm" w="sm" type="none"/>
                    </a:lnL>
                    <a:lnR cap="flat" cmpd="sng" w="20150">
                      <a:solidFill>
                        <a:srgbClr val="000000"/>
                      </a:solidFill>
                      <a:prstDash val="solid"/>
                      <a:round/>
                      <a:headEnd len="sm" w="sm" type="none"/>
                      <a:tailEnd len="sm" w="sm" type="none"/>
                    </a:lnR>
                    <a:lnT cap="flat" cmpd="sng" w="20150">
                      <a:solidFill>
                        <a:srgbClr val="000000"/>
                      </a:solidFill>
                      <a:prstDash val="solid"/>
                      <a:round/>
                      <a:headEnd len="sm" w="sm" type="none"/>
                      <a:tailEnd len="sm" w="sm" type="none"/>
                    </a:lnT>
                    <a:lnB cap="flat" cmpd="sng" w="201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Particle Accelerator</a:t>
                      </a:r>
                      <a:endParaRPr sz="800">
                        <a:latin typeface="Inter"/>
                        <a:ea typeface="Inter"/>
                        <a:cs typeface="Inter"/>
                        <a:sym typeface="Inter"/>
                      </a:endParaRPr>
                    </a:p>
                  </a:txBody>
                  <a:tcPr marT="95775" marB="95775" marR="97150" marL="97150" anchor="ctr">
                    <a:lnL cap="flat" cmpd="sng" w="20150">
                      <a:solidFill>
                        <a:srgbClr val="000000"/>
                      </a:solidFill>
                      <a:prstDash val="solid"/>
                      <a:round/>
                      <a:headEnd len="sm" w="sm" type="none"/>
                      <a:tailEnd len="sm" w="sm" type="none"/>
                    </a:lnL>
                    <a:lnR cap="flat" cmpd="sng" w="20150">
                      <a:solidFill>
                        <a:srgbClr val="000000"/>
                      </a:solidFill>
                      <a:prstDash val="solid"/>
                      <a:round/>
                      <a:headEnd len="sm" w="sm" type="none"/>
                      <a:tailEnd len="sm" w="sm" type="none"/>
                    </a:lnR>
                    <a:lnT cap="flat" cmpd="sng" w="20150">
                      <a:solidFill>
                        <a:srgbClr val="000000"/>
                      </a:solidFill>
                      <a:prstDash val="solid"/>
                      <a:round/>
                      <a:headEnd len="sm" w="sm" type="none"/>
                      <a:tailEnd len="sm" w="sm" type="none"/>
                    </a:lnT>
                    <a:lnB cap="flat" cmpd="sng" w="201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Spacetime Singularity</a:t>
                      </a:r>
                      <a:endParaRPr sz="800">
                        <a:latin typeface="Inter"/>
                        <a:ea typeface="Inter"/>
                        <a:cs typeface="Inter"/>
                        <a:sym typeface="Inter"/>
                      </a:endParaRPr>
                    </a:p>
                  </a:txBody>
                  <a:tcPr marT="95775" marB="95775" marR="97150" marL="97150" anchor="ctr">
                    <a:lnL cap="flat" cmpd="sng" w="20150">
                      <a:solidFill>
                        <a:srgbClr val="000000"/>
                      </a:solidFill>
                      <a:prstDash val="solid"/>
                      <a:round/>
                      <a:headEnd len="sm" w="sm" type="none"/>
                      <a:tailEnd len="sm" w="sm" type="none"/>
                    </a:lnL>
                    <a:lnR cap="flat" cmpd="sng" w="20150">
                      <a:solidFill>
                        <a:srgbClr val="000000"/>
                      </a:solidFill>
                      <a:prstDash val="solid"/>
                      <a:round/>
                      <a:headEnd len="sm" w="sm" type="none"/>
                      <a:tailEnd len="sm" w="sm" type="none"/>
                    </a:lnR>
                    <a:lnT cap="flat" cmpd="sng" w="20150">
                      <a:solidFill>
                        <a:srgbClr val="000000"/>
                      </a:solidFill>
                      <a:prstDash val="solid"/>
                      <a:round/>
                      <a:headEnd len="sm" w="sm" type="none"/>
                      <a:tailEnd len="sm" w="sm" type="none"/>
                    </a:lnT>
                    <a:lnB cap="flat" cmpd="sng" w="20150">
                      <a:solidFill>
                        <a:srgbClr val="000000"/>
                      </a:solidFill>
                      <a:prstDash val="solid"/>
                      <a:round/>
                      <a:headEnd len="sm" w="sm" type="none"/>
                      <a:tailEnd len="sm" w="sm" type="none"/>
                    </a:lnB>
                  </a:tcPr>
                </a:tc>
              </a:tr>
            </a:tbl>
          </a:graphicData>
        </a:graphic>
      </p:graphicFrame>
      <p:sp>
        <p:nvSpPr>
          <p:cNvPr id="119" name="Google Shape;119;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0" name="Google Shape;120;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1" name="Google Shape;121;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5" name="Shape 125"/>
        <p:cNvGrpSpPr/>
        <p:nvPr/>
      </p:nvGrpSpPr>
      <p:grpSpPr>
        <a:xfrm>
          <a:off x="0" y="0"/>
          <a:ext cx="0" cy="0"/>
          <a:chOff x="0" y="0"/>
          <a:chExt cx="0" cy="0"/>
        </a:xfrm>
      </p:grpSpPr>
      <p:sp>
        <p:nvSpPr>
          <p:cNvPr id="126" name="Google Shape;126;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THINKS Document Analysis - Origin Stories (Genesis 1) (Exemplar)</a:t>
            </a:r>
            <a:endParaRPr sz="1500"/>
          </a:p>
        </p:txBody>
      </p:sp>
      <p:graphicFrame>
        <p:nvGraphicFramePr>
          <p:cNvPr id="127" name="Google Shape;127;p19"/>
          <p:cNvGraphicFramePr/>
          <p:nvPr/>
        </p:nvGraphicFramePr>
        <p:xfrm>
          <a:off x="472467" y="913602"/>
          <a:ext cx="3000000" cy="3000000"/>
        </p:xfrm>
        <a:graphic>
          <a:graphicData uri="http://schemas.openxmlformats.org/drawingml/2006/table">
            <a:tbl>
              <a:tblPr>
                <a:noFill/>
                <a:tableStyleId>{D6AACD40-4D03-4372-A807-F77059876B25}</a:tableStyleId>
              </a:tblPr>
              <a:tblGrid>
                <a:gridCol w="2043725"/>
                <a:gridCol w="2510200"/>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Early Hebrew people and later generations within Jewish and Christian communities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Other cultures and religions with different creation beliefs</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Around 1450-1410 BCE by Moses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Hebrew people were forming a distinct identity. This was a period of early nation-building, migration, and the development of laws and traditions.</a:t>
                      </a:r>
                      <a:endParaRPr sz="10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To explain the origin of the world and humanity in a way that emphasized the power of God</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“Let us make man in our image…and let them have dominion…” This shows the role humans were </a:t>
                      </a:r>
                      <a:r>
                        <a:rPr b="1" lang="en" sz="1000">
                          <a:solidFill>
                            <a:srgbClr val="E95C3D"/>
                          </a:solidFill>
                          <a:latin typeface="Inter"/>
                          <a:ea typeface="Inter"/>
                          <a:cs typeface="Inter"/>
                          <a:sym typeface="Inter"/>
                        </a:rPr>
                        <a:t>believed</a:t>
                      </a:r>
                      <a:r>
                        <a:rPr b="1" lang="en" sz="1000">
                          <a:solidFill>
                            <a:srgbClr val="E95C3D"/>
                          </a:solidFill>
                          <a:latin typeface="Inter"/>
                          <a:ea typeface="Inter"/>
                          <a:cs typeface="Inter"/>
                          <a:sym typeface="Inter"/>
                        </a:rPr>
                        <a:t> to have in creation.</a:t>
                      </a:r>
                      <a:endParaRPr sz="1000">
                        <a:solidFill>
                          <a:schemeClr val="dk1"/>
                        </a:solidFill>
                        <a:latin typeface="Inter"/>
                        <a:ea typeface="Inter"/>
                        <a:cs typeface="Inter"/>
                        <a:sym typeface="Inter"/>
                      </a:endParaRPr>
                    </a:p>
                  </a:txBody>
                  <a:tcPr marT="95775" marB="95775" marR="971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author believed in a single, all-powerful God who created the world with order and purpose. The text reflects a worldview where humans have a special role in creation and are expected to care for the earth and follow divine instruction.</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As a religious leader and lawgiver, Moses would have been deeply focused on guiding a community through spiritual, moral, and social formation. Living in a time of instability and displacement may have influenced the emphasis on order, purpose, and divine authority in the creation story.</a:t>
                      </a:r>
                      <a:endParaRPr sz="1000">
                        <a:latin typeface="Inter"/>
                        <a:ea typeface="Inter"/>
                        <a:cs typeface="Inter"/>
                        <a:sym typeface="Inter"/>
                      </a:endParaRPr>
                    </a:p>
                  </a:txBody>
                  <a:tcPr marT="143675" marB="1436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It is one of the most well-known and influential origin stories in Western religious and cultural history.</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It has lasted for centuries.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“In the beginning God created the heaven and the earth.” – This line introduces a structured worldview centered on a divine creator, which shaped the foundation of major world religions and cultural systems.</a:t>
                      </a:r>
                      <a:endParaRPr b="1" sz="1000">
                        <a:solidFill>
                          <a:srgbClr val="E95C3D"/>
                        </a:solidFill>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hMerge="1"/>
                <a:tc hMerge="1"/>
              </a:tr>
            </a:tbl>
          </a:graphicData>
        </a:graphic>
      </p:graphicFrame>
      <p:graphicFrame>
        <p:nvGraphicFramePr>
          <p:cNvPr id="128" name="Google Shape;128;p19"/>
          <p:cNvGraphicFramePr/>
          <p:nvPr/>
        </p:nvGraphicFramePr>
        <p:xfrm>
          <a:off x="561691" y="5014467"/>
          <a:ext cx="3000000" cy="3000000"/>
        </p:xfrm>
        <a:graphic>
          <a:graphicData uri="http://schemas.openxmlformats.org/drawingml/2006/table">
            <a:tbl>
              <a:tblPr>
                <a:noFill/>
                <a:tableStyleId>{D6AACD40-4D03-4372-A807-F77059876B25}</a:tableStyleId>
              </a:tblPr>
              <a:tblGrid>
                <a:gridCol w="1839725"/>
              </a:tblGrid>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Firmament</a:t>
                      </a:r>
                      <a:endParaRPr b="1" sz="1000">
                        <a:solidFill>
                          <a:srgbClr val="E95C3D"/>
                        </a:solidFill>
                        <a:latin typeface="Inter"/>
                        <a:ea typeface="Inter"/>
                        <a:cs typeface="Inter"/>
                        <a:sym typeface="Inter"/>
                      </a:endParaRPr>
                    </a:p>
                  </a:txBody>
                  <a:tcPr marT="95775" marB="95775" marR="97150" marL="97150" anchor="ctr">
                    <a:lnL cap="flat" cmpd="sng" w="20150">
                      <a:solidFill>
                        <a:srgbClr val="000000"/>
                      </a:solidFill>
                      <a:prstDash val="solid"/>
                      <a:round/>
                      <a:headEnd len="sm" w="sm" type="none"/>
                      <a:tailEnd len="sm" w="sm" type="none"/>
                    </a:lnL>
                    <a:lnR cap="flat" cmpd="sng" w="20150">
                      <a:solidFill>
                        <a:srgbClr val="000000"/>
                      </a:solidFill>
                      <a:prstDash val="solid"/>
                      <a:round/>
                      <a:headEnd len="sm" w="sm" type="none"/>
                      <a:tailEnd len="sm" w="sm" type="none"/>
                    </a:lnR>
                    <a:lnT cap="flat" cmpd="sng" w="20150">
                      <a:solidFill>
                        <a:srgbClr val="000000"/>
                      </a:solidFill>
                      <a:prstDash val="solid"/>
                      <a:round/>
                      <a:headEnd len="sm" w="sm" type="none"/>
                      <a:tailEnd len="sm" w="sm" type="none"/>
                    </a:lnT>
                    <a:lnB cap="flat" cmpd="sng" w="201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Dominion</a:t>
                      </a:r>
                      <a:endParaRPr b="1" sz="1000">
                        <a:solidFill>
                          <a:srgbClr val="E95C3D"/>
                        </a:solidFill>
                        <a:latin typeface="Inter"/>
                        <a:ea typeface="Inter"/>
                        <a:cs typeface="Inter"/>
                        <a:sym typeface="Inter"/>
                      </a:endParaRPr>
                    </a:p>
                  </a:txBody>
                  <a:tcPr marT="95775" marB="95775" marR="97150" marL="97150" anchor="ctr">
                    <a:lnL cap="flat" cmpd="sng" w="20150">
                      <a:solidFill>
                        <a:srgbClr val="000000"/>
                      </a:solidFill>
                      <a:prstDash val="solid"/>
                      <a:round/>
                      <a:headEnd len="sm" w="sm" type="none"/>
                      <a:tailEnd len="sm" w="sm" type="none"/>
                    </a:lnL>
                    <a:lnR cap="flat" cmpd="sng" w="20150">
                      <a:solidFill>
                        <a:srgbClr val="000000"/>
                      </a:solidFill>
                      <a:prstDash val="solid"/>
                      <a:round/>
                      <a:headEnd len="sm" w="sm" type="none"/>
                      <a:tailEnd len="sm" w="sm" type="none"/>
                    </a:lnR>
                    <a:lnT cap="flat" cmpd="sng" w="20150">
                      <a:solidFill>
                        <a:srgbClr val="000000"/>
                      </a:solidFill>
                      <a:prstDash val="solid"/>
                      <a:round/>
                      <a:headEnd len="sm" w="sm" type="none"/>
                      <a:tailEnd len="sm" w="sm" type="none"/>
                    </a:lnT>
                    <a:lnB cap="flat" cmpd="sng" w="201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Subdue</a:t>
                      </a:r>
                      <a:endParaRPr b="1" sz="1000">
                        <a:solidFill>
                          <a:srgbClr val="E95C3D"/>
                        </a:solidFill>
                        <a:latin typeface="Inter"/>
                        <a:ea typeface="Inter"/>
                        <a:cs typeface="Inter"/>
                        <a:sym typeface="Inter"/>
                      </a:endParaRPr>
                    </a:p>
                  </a:txBody>
                  <a:tcPr marT="95775" marB="95775" marR="97150" marL="97150" anchor="ctr">
                    <a:lnL cap="flat" cmpd="sng" w="20150">
                      <a:solidFill>
                        <a:srgbClr val="000000"/>
                      </a:solidFill>
                      <a:prstDash val="solid"/>
                      <a:round/>
                      <a:headEnd len="sm" w="sm" type="none"/>
                      <a:tailEnd len="sm" w="sm" type="none"/>
                    </a:lnL>
                    <a:lnR cap="flat" cmpd="sng" w="20150">
                      <a:solidFill>
                        <a:srgbClr val="000000"/>
                      </a:solidFill>
                      <a:prstDash val="solid"/>
                      <a:round/>
                      <a:headEnd len="sm" w="sm" type="none"/>
                      <a:tailEnd len="sm" w="sm" type="none"/>
                    </a:lnR>
                    <a:lnT cap="flat" cmpd="sng" w="20150">
                      <a:solidFill>
                        <a:srgbClr val="000000"/>
                      </a:solidFill>
                      <a:prstDash val="solid"/>
                      <a:round/>
                      <a:headEnd len="sm" w="sm" type="none"/>
                      <a:tailEnd len="sm" w="sm" type="none"/>
                    </a:lnT>
                    <a:lnB cap="flat" cmpd="sng" w="20150">
                      <a:solidFill>
                        <a:srgbClr val="000000"/>
                      </a:solidFill>
                      <a:prstDash val="solid"/>
                      <a:round/>
                      <a:headEnd len="sm" w="sm" type="none"/>
                      <a:tailEnd len="sm" w="sm" type="none"/>
                    </a:lnB>
                  </a:tcPr>
                </a:tc>
              </a:tr>
            </a:tbl>
          </a:graphicData>
        </a:graphic>
      </p:graphicFrame>
      <p:sp>
        <p:nvSpPr>
          <p:cNvPr id="129" name="Google Shape;129;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0" name="Google Shape;130;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1" name="Google Shape;131;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5" name="Shape 135"/>
        <p:cNvGrpSpPr/>
        <p:nvPr/>
      </p:nvGrpSpPr>
      <p:grpSpPr>
        <a:xfrm>
          <a:off x="0" y="0"/>
          <a:ext cx="0" cy="0"/>
          <a:chOff x="0" y="0"/>
          <a:chExt cx="0" cy="0"/>
        </a:xfrm>
      </p:grpSpPr>
      <p:pic>
        <p:nvPicPr>
          <p:cNvPr id="136" name="Google Shape;136;p20" title="DC 7th U3l10 &amp; L11.png"/>
          <p:cNvPicPr preferRelativeResize="0"/>
          <p:nvPr/>
        </p:nvPicPr>
        <p:blipFill rotWithShape="1">
          <a:blip r:embed="rId3">
            <a:alphaModFix/>
          </a:blip>
          <a:srcRect b="13452" l="0" r="-1419" t="15780"/>
          <a:stretch/>
        </p:blipFill>
        <p:spPr>
          <a:xfrm>
            <a:off x="1201875" y="3980725"/>
            <a:ext cx="5974500" cy="5396000"/>
          </a:xfrm>
          <a:prstGeom prst="rect">
            <a:avLst/>
          </a:prstGeom>
          <a:noFill/>
          <a:ln>
            <a:noFill/>
          </a:ln>
        </p:spPr>
      </p:pic>
      <p:sp>
        <p:nvSpPr>
          <p:cNvPr id="137" name="Google Shape;137;p2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Expand It!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a:ea typeface="Plus Jakarta Sans"/>
                <a:cs typeface="Plus Jakarta Sans"/>
                <a:sym typeface="Plus Jakarta Sans"/>
              </a:rPr>
              <a:t>Competing Narratives of Beginnings (Exemplar)</a:t>
            </a:r>
            <a:endParaRPr sz="2300">
              <a:solidFill>
                <a:schemeClr val="dk1"/>
              </a:solidFill>
              <a:latin typeface="Plus Jakarta Sans"/>
              <a:ea typeface="Plus Jakarta Sans"/>
              <a:cs typeface="Plus Jakarta Sans"/>
              <a:sym typeface="Plus Jakarta Sans"/>
            </a:endParaRPr>
          </a:p>
        </p:txBody>
      </p:sp>
      <p:sp>
        <p:nvSpPr>
          <p:cNvPr id="138" name="Google Shape;138;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9" name="Google Shape;139;p20"/>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40" name="Google Shape;140;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1" name="Google Shape;141;p20"/>
          <p:cNvPicPr preferRelativeResize="0"/>
          <p:nvPr/>
        </p:nvPicPr>
        <p:blipFill>
          <a:blip r:embed="rId5">
            <a:alphaModFix/>
          </a:blip>
          <a:stretch>
            <a:fillRect/>
          </a:stretch>
        </p:blipFill>
        <p:spPr>
          <a:xfrm>
            <a:off x="216259" y="50022"/>
            <a:ext cx="1041739" cy="431978"/>
          </a:xfrm>
          <a:prstGeom prst="rect">
            <a:avLst/>
          </a:prstGeom>
          <a:noFill/>
          <a:ln>
            <a:noFill/>
          </a:ln>
        </p:spPr>
      </p:pic>
      <p:sp>
        <p:nvSpPr>
          <p:cNvPr id="142" name="Google Shape;142;p20"/>
          <p:cNvSpPr txBox="1"/>
          <p:nvPr/>
        </p:nvSpPr>
        <p:spPr>
          <a:xfrm>
            <a:off x="1194600" y="1820950"/>
            <a:ext cx="5878500" cy="919800"/>
          </a:xfrm>
          <a:prstGeom prst="rect">
            <a:avLst/>
          </a:prstGeom>
          <a:noFill/>
          <a:ln cap="flat" cmpd="sng" w="9525">
            <a:solidFill>
              <a:schemeClr val="dk2"/>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The “Expand It” strategy is an elaboration technique that takes a detail, individual perspective, or limited information and expands it to include a wider context, multiple viewpoints, or broader historical significance. Use this strategy to move beyond a single story or fact and develop a richer more nuanced view of the past.</a:t>
            </a:r>
            <a:endParaRPr i="1" sz="1200">
              <a:solidFill>
                <a:schemeClr val="dk1"/>
              </a:solidFill>
              <a:latin typeface="Halant"/>
              <a:ea typeface="Halant"/>
              <a:cs typeface="Halant"/>
              <a:sym typeface="Halant"/>
            </a:endParaRPr>
          </a:p>
        </p:txBody>
      </p:sp>
      <p:sp>
        <p:nvSpPr>
          <p:cNvPr id="143" name="Google Shape;143;p20"/>
          <p:cNvSpPr txBox="1"/>
          <p:nvPr/>
        </p:nvSpPr>
        <p:spPr>
          <a:xfrm>
            <a:off x="381550" y="3020450"/>
            <a:ext cx="2358000" cy="10365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Whole Class</a:t>
            </a:r>
            <a:r>
              <a:rPr lang="en" sz="1100">
                <a:solidFill>
                  <a:schemeClr val="dk1"/>
                </a:solidFill>
                <a:latin typeface="Inter"/>
                <a:ea typeface="Inter"/>
                <a:cs typeface="Inter"/>
                <a:sym typeface="Inter"/>
              </a:rPr>
              <a:t>: Brainstorm words and phrases that describe what you already know about the origins of the universe. Record the words in the box →</a:t>
            </a:r>
            <a:endParaRPr sz="1100">
              <a:solidFill>
                <a:schemeClr val="dk1"/>
              </a:solidFill>
              <a:latin typeface="Inter"/>
              <a:ea typeface="Inter"/>
              <a:cs typeface="Inter"/>
              <a:sym typeface="Inter"/>
            </a:endParaRPr>
          </a:p>
        </p:txBody>
      </p:sp>
      <p:sp>
        <p:nvSpPr>
          <p:cNvPr id="144" name="Google Shape;144;p20"/>
          <p:cNvSpPr txBox="1"/>
          <p:nvPr/>
        </p:nvSpPr>
        <p:spPr>
          <a:xfrm>
            <a:off x="2791275" y="2958925"/>
            <a:ext cx="4281600" cy="1098000"/>
          </a:xfrm>
          <a:prstGeom prst="rect">
            <a:avLst/>
          </a:prstGeom>
          <a:noFill/>
          <a:ln cap="flat" cmpd="sng" w="9525">
            <a:solidFill>
              <a:schemeClr val="dk2"/>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Creation; Explosion; God; Science; Light; Energy; Highly debated; Religious and cultural differences</a:t>
            </a:r>
            <a:endParaRPr b="1" sz="1200">
              <a:solidFill>
                <a:srgbClr val="E95C3D"/>
              </a:solidFill>
              <a:latin typeface="Inter"/>
              <a:ea typeface="Inter"/>
              <a:cs typeface="Inter"/>
              <a:sym typeface="Inter"/>
            </a:endParaRPr>
          </a:p>
        </p:txBody>
      </p:sp>
      <p:pic>
        <p:nvPicPr>
          <p:cNvPr id="145" name="Google Shape;145;p20"/>
          <p:cNvPicPr preferRelativeResize="0"/>
          <p:nvPr/>
        </p:nvPicPr>
        <p:blipFill>
          <a:blip r:embed="rId6">
            <a:alphaModFix/>
          </a:blip>
          <a:stretch>
            <a:fillRect/>
          </a:stretch>
        </p:blipFill>
        <p:spPr>
          <a:xfrm>
            <a:off x="375633" y="1919353"/>
            <a:ext cx="723000" cy="723000"/>
          </a:xfrm>
          <a:prstGeom prst="rect">
            <a:avLst/>
          </a:prstGeom>
          <a:noFill/>
          <a:ln>
            <a:noFill/>
          </a:ln>
        </p:spPr>
      </p:pic>
      <p:sp>
        <p:nvSpPr>
          <p:cNvPr id="146" name="Google Shape;146;p20"/>
          <p:cNvSpPr txBox="1"/>
          <p:nvPr/>
        </p:nvSpPr>
        <p:spPr>
          <a:xfrm>
            <a:off x="328450" y="1055675"/>
            <a:ext cx="7141800" cy="72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en" sz="1200">
                <a:solidFill>
                  <a:schemeClr val="dk1"/>
                </a:solidFill>
                <a:latin typeface="Inter"/>
                <a:ea typeface="Inter"/>
                <a:cs typeface="Inter"/>
                <a:sym typeface="Inter"/>
              </a:rPr>
              <a:t>When studying the past, it’s important to remember that one person’s experience doesn’t represent everyone’s reality. While individual stories are valuable, we need to compare them with other perspectives to develop a fuller, more accurate understanding of historical events.</a:t>
            </a:r>
            <a:endParaRPr b="1" i="1" sz="1200">
              <a:solidFill>
                <a:schemeClr val="dk1"/>
              </a:solidFill>
              <a:latin typeface="Inter"/>
              <a:ea typeface="Inter"/>
              <a:cs typeface="Inter"/>
              <a:sym typeface="Inter"/>
            </a:endParaRPr>
          </a:p>
        </p:txBody>
      </p:sp>
      <p:sp>
        <p:nvSpPr>
          <p:cNvPr id="147" name="Google Shape;147;p20"/>
          <p:cNvSpPr txBox="1"/>
          <p:nvPr/>
        </p:nvSpPr>
        <p:spPr>
          <a:xfrm>
            <a:off x="1482900" y="4724400"/>
            <a:ext cx="21444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Write one sentence to describe the Big Bang Theory.</a:t>
            </a:r>
            <a:endParaRPr sz="1000">
              <a:solidFill>
                <a:schemeClr val="dk1"/>
              </a:solidFill>
              <a:latin typeface="Inter"/>
              <a:ea typeface="Inter"/>
              <a:cs typeface="Inter"/>
              <a:sym typeface="Inter"/>
            </a:endParaRPr>
          </a:p>
        </p:txBody>
      </p:sp>
      <p:sp>
        <p:nvSpPr>
          <p:cNvPr id="148" name="Google Shape;148;p20"/>
          <p:cNvSpPr txBox="1"/>
          <p:nvPr/>
        </p:nvSpPr>
        <p:spPr>
          <a:xfrm>
            <a:off x="1039125" y="6081400"/>
            <a:ext cx="16770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Identify similarities and differences between the Big Bang Theory and Genesis 1.</a:t>
            </a:r>
            <a:endParaRPr sz="1000">
              <a:solidFill>
                <a:schemeClr val="dk1"/>
              </a:solidFill>
              <a:latin typeface="Inter"/>
              <a:ea typeface="Inter"/>
              <a:cs typeface="Inter"/>
              <a:sym typeface="Inter"/>
            </a:endParaRPr>
          </a:p>
        </p:txBody>
      </p:sp>
      <p:sp>
        <p:nvSpPr>
          <p:cNvPr id="149" name="Google Shape;149;p20"/>
          <p:cNvSpPr txBox="1"/>
          <p:nvPr/>
        </p:nvSpPr>
        <p:spPr>
          <a:xfrm>
            <a:off x="2777688" y="71822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Similarities</a:t>
            </a:r>
            <a:endParaRPr sz="1200">
              <a:solidFill>
                <a:schemeClr val="dk1"/>
              </a:solidFill>
              <a:latin typeface="Inter"/>
              <a:ea typeface="Inter"/>
              <a:cs typeface="Inter"/>
              <a:sym typeface="Inter"/>
            </a:endParaRPr>
          </a:p>
        </p:txBody>
      </p:sp>
      <p:sp>
        <p:nvSpPr>
          <p:cNvPr id="150" name="Google Shape;150;p20"/>
          <p:cNvSpPr txBox="1"/>
          <p:nvPr/>
        </p:nvSpPr>
        <p:spPr>
          <a:xfrm>
            <a:off x="4460113" y="71822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Differences</a:t>
            </a:r>
            <a:endParaRPr sz="1200">
              <a:solidFill>
                <a:schemeClr val="dk1"/>
              </a:solidFill>
              <a:latin typeface="Inter"/>
              <a:ea typeface="Inter"/>
              <a:cs typeface="Inter"/>
              <a:sym typeface="Inter"/>
            </a:endParaRPr>
          </a:p>
        </p:txBody>
      </p:sp>
      <p:sp>
        <p:nvSpPr>
          <p:cNvPr id="151" name="Google Shape;151;p20"/>
          <p:cNvSpPr txBox="1"/>
          <p:nvPr/>
        </p:nvSpPr>
        <p:spPr>
          <a:xfrm>
            <a:off x="397250" y="7676750"/>
            <a:ext cx="1463100" cy="10365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Consider Indigenous origin stories as well. Write a summarizing statement about the diverse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perspectives of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the origins of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the universe.</a:t>
            </a:r>
            <a:endParaRPr sz="1000">
              <a:solidFill>
                <a:schemeClr val="dk1"/>
              </a:solidFill>
              <a:latin typeface="Inter"/>
              <a:ea typeface="Inter"/>
              <a:cs typeface="Inter"/>
              <a:sym typeface="Inter"/>
            </a:endParaRPr>
          </a:p>
        </p:txBody>
      </p:sp>
      <p:sp>
        <p:nvSpPr>
          <p:cNvPr id="152" name="Google Shape;152;p20"/>
          <p:cNvSpPr txBox="1"/>
          <p:nvPr/>
        </p:nvSpPr>
        <p:spPr>
          <a:xfrm>
            <a:off x="3091450" y="4613425"/>
            <a:ext cx="1526100" cy="66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b="1" sz="1000">
              <a:solidFill>
                <a:srgbClr val="E95C3D"/>
              </a:solidFill>
              <a:latin typeface="Inter"/>
              <a:ea typeface="Inter"/>
              <a:cs typeface="Inter"/>
              <a:sym typeface="Inter"/>
            </a:endParaRPr>
          </a:p>
        </p:txBody>
      </p:sp>
      <p:sp>
        <p:nvSpPr>
          <p:cNvPr id="153" name="Google Shape;153;p20"/>
          <p:cNvSpPr txBox="1"/>
          <p:nvPr/>
        </p:nvSpPr>
        <p:spPr>
          <a:xfrm>
            <a:off x="3252349" y="4613425"/>
            <a:ext cx="1839900" cy="30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rgbClr val="E95C3D"/>
                </a:solidFill>
                <a:latin typeface="Inter"/>
                <a:ea typeface="Inter"/>
                <a:cs typeface="Inter"/>
                <a:sym typeface="Inter"/>
              </a:rPr>
              <a:t>The Big </a:t>
            </a:r>
            <a:endParaRPr b="1" sz="1200">
              <a:solidFill>
                <a:srgbClr val="E95C3D"/>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Bang </a:t>
            </a:r>
            <a:endParaRPr b="1" sz="1200">
              <a:solidFill>
                <a:srgbClr val="E95C3D"/>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Theory</a:t>
            </a:r>
            <a:endParaRPr b="1" sz="1200">
              <a:solidFill>
                <a:srgbClr val="E95C3D"/>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explains that </a:t>
            </a:r>
            <a:endParaRPr b="1" sz="1200">
              <a:solidFill>
                <a:srgbClr val="E95C3D"/>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the universe </a:t>
            </a:r>
            <a:endParaRPr b="1" sz="1200">
              <a:solidFill>
                <a:srgbClr val="E95C3D"/>
              </a:solidFill>
              <a:latin typeface="Inter"/>
              <a:ea typeface="Inter"/>
              <a:cs typeface="Inter"/>
              <a:sym typeface="Inter"/>
            </a:endParaRPr>
          </a:p>
          <a:p>
            <a:pPr indent="0" lvl="0" marL="0" rtl="0" algn="ctr">
              <a:spcBef>
                <a:spcPts val="0"/>
              </a:spcBef>
              <a:spcAft>
                <a:spcPts val="0"/>
              </a:spcAft>
              <a:buNone/>
            </a:pPr>
            <a:r>
              <a:rPr b="1" lang="en" sz="1200">
                <a:solidFill>
                  <a:srgbClr val="E95C3D"/>
                </a:solidFill>
                <a:latin typeface="Inter"/>
                <a:ea typeface="Inter"/>
                <a:cs typeface="Inter"/>
                <a:sym typeface="Inter"/>
              </a:rPr>
              <a:t>started with a massive explosion.</a:t>
            </a:r>
            <a:endParaRPr b="1" sz="1200">
              <a:solidFill>
                <a:srgbClr val="E95C3D"/>
              </a:solidFill>
              <a:latin typeface="Inter"/>
              <a:ea typeface="Inter"/>
              <a:cs typeface="Inter"/>
              <a:sym typeface="Inter"/>
            </a:endParaRPr>
          </a:p>
        </p:txBody>
      </p:sp>
      <p:sp>
        <p:nvSpPr>
          <p:cNvPr id="154" name="Google Shape;154;p20"/>
          <p:cNvSpPr txBox="1"/>
          <p:nvPr/>
        </p:nvSpPr>
        <p:spPr>
          <a:xfrm>
            <a:off x="2661500" y="6387875"/>
            <a:ext cx="1604400" cy="3075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Describe beginnings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Order from chaos</a:t>
            </a:r>
            <a:endParaRPr b="1" sz="1200">
              <a:solidFill>
                <a:srgbClr val="E95C3D"/>
              </a:solidFill>
              <a:latin typeface="Inter"/>
              <a:ea typeface="Inter"/>
              <a:cs typeface="Inter"/>
              <a:sym typeface="Inter"/>
            </a:endParaRPr>
          </a:p>
        </p:txBody>
      </p:sp>
      <p:sp>
        <p:nvSpPr>
          <p:cNvPr id="155" name="Google Shape;155;p20"/>
          <p:cNvSpPr txBox="1"/>
          <p:nvPr/>
        </p:nvSpPr>
        <p:spPr>
          <a:xfrm>
            <a:off x="4033100" y="6387875"/>
            <a:ext cx="1604400" cy="3075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Science v. divine being</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Physics v. religion</a:t>
            </a:r>
            <a:endParaRPr b="1" sz="1200">
              <a:solidFill>
                <a:srgbClr val="E95C3D"/>
              </a:solidFill>
              <a:latin typeface="Inter"/>
              <a:ea typeface="Inter"/>
              <a:cs typeface="Inter"/>
              <a:sym typeface="Inter"/>
            </a:endParaRPr>
          </a:p>
        </p:txBody>
      </p:sp>
      <p:sp>
        <p:nvSpPr>
          <p:cNvPr id="156" name="Google Shape;156;p20"/>
          <p:cNvSpPr txBox="1"/>
          <p:nvPr/>
        </p:nvSpPr>
        <p:spPr>
          <a:xfrm>
            <a:off x="1755075" y="7551650"/>
            <a:ext cx="5317800" cy="307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         People from different cultures have different stories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      about how the universe began. Some, like the Big Bang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   Theory, are based on science and observation. Others, like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Genesis or Indigenous origin stories, are rooted in faith,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tradition, and spiritual beliefs. Each story offers a unique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perspective that reflects the values and knowledge of the people who tell it. By comparing these stories, we can better understand how humans have tried to explain their place in the universe.</a:t>
            </a:r>
            <a:endParaRPr b="1" sz="12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