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1403FC8-0A75-4534-AF34-32E2864A3622}">
  <a:tblStyle styleId="{81403FC8-0A75-4534-AF34-32E2864A362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601b66db9d_0_1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3601b66db9d_0_1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601b66dc7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601b66dc7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601b66db9d_0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601b66db9d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0" name="Google Shape;100;p21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9" name="Google Shape;109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1" name="Google Shape;121;p24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{81403FC8-0A75-4534-AF34-32E2864A3622}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3" name="Google Shape;143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{81403FC8-0A75-4534-AF34-32E2864A3622}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solidFill>
                            <a:srgbClr val="1F1F1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when people judge people, events, or ideas from the past by using today’s values and beliefs instead of trying to understand them in their own time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“Presentism, at its worst, encourages a kind of moral complacency and self-congratulation. Interpreting the past in terms of present concerns usually leads us to find ourselves morally superior… Our forbears [sic] constantly fail to measure up to our present-day standards.”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Inter"/>
                        <a:buChar char="-"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Lynn Hunt, “Against Presentism,” in </a:t>
                      </a:r>
                      <a:r>
                        <a:rPr i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Perspectives on History</a:t>
                      </a: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, May 1, 2002.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0" name="Google Shape;150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Presentism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/>
          <p:nvPr/>
        </p:nvSpPr>
        <p:spPr>
          <a:xfrm>
            <a:off x="4426500" y="133650"/>
            <a:ext cx="4247400" cy="3223500"/>
          </a:xfrm>
          <a:prstGeom prst="wedgeRoundRectCallout">
            <a:avLst>
              <a:gd fmla="val 14882" name="adj1"/>
              <a:gd fmla="val 58248" name="adj2"/>
              <a:gd fmla="val 0" name="adj3"/>
            </a:avLst>
          </a:prstGeom>
          <a:solidFill>
            <a:srgbClr val="38E0A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9"/>
          <p:cNvSpPr txBox="1"/>
          <p:nvPr/>
        </p:nvSpPr>
        <p:spPr>
          <a:xfrm>
            <a:off x="92100" y="52950"/>
            <a:ext cx="4307400" cy="3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QUOTE ANALYSIS: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What dangers might there be if modern people “impose their present-day values and norms on predecessors”?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8" name="Google Shape;158;p29"/>
          <p:cNvSpPr txBox="1"/>
          <p:nvPr/>
        </p:nvSpPr>
        <p:spPr>
          <a:xfrm>
            <a:off x="4621775" y="408450"/>
            <a:ext cx="3956400" cy="25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“Presentism is precisely the tendency of contemporary people not to differentiate the past from the present, to naively impose their present-day values and norms on predecessors, as if the two contexts could magically be merged into a single transhistorical entity…”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9" name="Google Shape;159;p29"/>
          <p:cNvSpPr txBox="1"/>
          <p:nvPr/>
        </p:nvSpPr>
        <p:spPr>
          <a:xfrm>
            <a:off x="4360625" y="3629025"/>
            <a:ext cx="4478700" cy="5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Stéphane Lévesque, </a:t>
            </a:r>
            <a:r>
              <a:rPr i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Historically: Educating Students for the Twenty-First Century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2008.</a:t>
            </a:r>
            <a:endParaRPr sz="1200"/>
          </a:p>
        </p:txBody>
      </p:sp>
      <p:sp>
        <p:nvSpPr>
          <p:cNvPr id="160" name="Google Shape;160;p29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