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114FC63-74E4-4B90-B51A-8A52D2CCA814}">
  <a:tblStyle styleId="{7114FC63-74E4-4B90-B51A-8A52D2CCA81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cc325de4d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cc325de4d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6e124c65c6_0_1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6e124c65c6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5fd1b1abbb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5fd1b1abbb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e6dbb604a_0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5e6dbb604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5e6dbb604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5e6dbb604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5e6dbb604a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5e6dbb604a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5fd1b1abbb_0_1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5fd1b1abbb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www.youtube.com/watch?v=LWGhe2uutI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www.youtube.com/watch?v=LWGhe2uutI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Empathy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05" name="Google Shape;105;p25"/>
          <p:cNvGraphicFramePr/>
          <p:nvPr/>
        </p:nvGraphicFramePr>
        <p:xfrm>
          <a:off x="315750" y="1408150"/>
          <a:ext cx="3000000" cy="3000000"/>
        </p:xfrm>
        <a:graphic>
          <a:graphicData uri="http://schemas.openxmlformats.org/drawingml/2006/table">
            <a:tbl>
              <a:tblPr>
                <a:noFill/>
                <a:tableStyleId>{7114FC63-74E4-4B90-B51A-8A52D2CCA814}</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a:t>
                      </a:r>
                      <a:r>
                        <a:rPr lang="en" sz="1100">
                          <a:latin typeface="Inter"/>
                          <a:ea typeface="Inter"/>
                          <a:cs typeface="Inter"/>
                          <a:sym typeface="Inter"/>
                        </a:rPr>
                        <a:t>historical</a:t>
                      </a:r>
                      <a:r>
                        <a:rPr lang="en" sz="1100">
                          <a:latin typeface="Inter"/>
                          <a:ea typeface="Inter"/>
                          <a:cs typeface="Inter"/>
                          <a:sym typeface="Inter"/>
                        </a:rPr>
                        <a:t>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427050" y="7600298"/>
            <a:ext cx="69183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ways that a scholar can practice historical empathy?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might practicing historical empathy </a:t>
            </a:r>
            <a:r>
              <a:rPr lang="en" sz="1100">
                <a:solidFill>
                  <a:schemeClr val="dk1"/>
                </a:solidFill>
                <a:latin typeface="Inter"/>
                <a:ea typeface="Inter"/>
                <a:cs typeface="Inter"/>
                <a:sym typeface="Inter"/>
              </a:rPr>
              <a:t>better</a:t>
            </a:r>
            <a:r>
              <a:rPr lang="en" sz="1100">
                <a:solidFill>
                  <a:schemeClr val="dk1"/>
                </a:solidFill>
                <a:latin typeface="Inter"/>
                <a:ea typeface="Inter"/>
                <a:cs typeface="Inter"/>
                <a:sym typeface="Inter"/>
              </a:rPr>
              <a:t> equip us in the present?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a:t>
            </a:r>
            <a:endParaRPr sz="1700">
              <a:solidFill>
                <a:schemeClr val="dk1"/>
              </a:solidFill>
              <a:latin typeface="Halant"/>
              <a:ea typeface="Halant"/>
              <a:cs typeface="Halant"/>
              <a:sym typeface="Halant"/>
            </a:endParaRPr>
          </a:p>
        </p:txBody>
      </p:sp>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6" name="Google Shape;116;p26"/>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rgbClr val="000000"/>
                </a:solidFill>
                <a:latin typeface="Plus Jakarta Sans"/>
                <a:ea typeface="Plus Jakarta Sans"/>
                <a:cs typeface="Plus Jakarta Sans"/>
                <a:sym typeface="Plus Jakarta Sans"/>
              </a:rPr>
              <a:t>Thinking </a:t>
            </a:r>
            <a:r>
              <a:rPr lang="en">
                <a:solidFill>
                  <a:srgbClr val="000000"/>
                </a:solidFill>
                <a:latin typeface="Plus Jakarta Sans"/>
                <a:ea typeface="Plus Jakarta Sans"/>
                <a:cs typeface="Plus Jakarta Sans"/>
                <a:sym typeface="Plus Jakarta Sans"/>
              </a:rPr>
              <a:t>historical</a:t>
            </a:r>
            <a:r>
              <a:rPr lang="en">
                <a:solidFill>
                  <a:srgbClr val="000000"/>
                </a:solidFill>
                <a:latin typeface="Plus Jakarta Sans"/>
                <a:ea typeface="Plus Jakarta Sans"/>
                <a:cs typeface="Plus Jakarta Sans"/>
                <a:sym typeface="Plus Jakarta Sans"/>
              </a:rPr>
              <a:t>ly</a:t>
            </a:r>
            <a:r>
              <a:rPr lang="en">
                <a:latin typeface="Plus Jakarta Sans"/>
                <a:ea typeface="Plus Jakarta Sans"/>
                <a:cs typeface="Plus Jakarta Sans"/>
                <a:sym typeface="Plus Jakarta Sans"/>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17" name="Google Shape;117;p26"/>
          <p:cNvGraphicFramePr/>
          <p:nvPr/>
        </p:nvGraphicFramePr>
        <p:xfrm>
          <a:off x="417600" y="7265138"/>
          <a:ext cx="3000000" cy="3000000"/>
        </p:xfrm>
        <a:graphic>
          <a:graphicData uri="http://schemas.openxmlformats.org/drawingml/2006/table">
            <a:tbl>
              <a:tblPr>
                <a:noFill/>
                <a:tableStyleId>{7114FC63-74E4-4B90-B51A-8A52D2CCA814}</a:tableStyleId>
              </a:tblPr>
              <a:tblGrid>
                <a:gridCol w="3468600"/>
                <a:gridCol w="3468600"/>
              </a:tblGrid>
              <a:tr h="838625">
                <a:tc>
                  <a:txBody>
                    <a:bodyPr/>
                    <a:lstStyle/>
                    <a:p>
                      <a:pPr indent="0" lvl="0" marL="0" rtl="0" algn="l">
                        <a:spcBef>
                          <a:spcPts val="0"/>
                        </a:spcBef>
                        <a:spcAft>
                          <a:spcPts val="0"/>
                        </a:spcAft>
                        <a:buNone/>
                      </a:pPr>
                      <a:r>
                        <a:rPr lang="en" sz="11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you were studying the impact of the Fall of Rome, what are three potential sources that could best describe this historical moment? </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7800">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8" name="Google Shape;118;p26"/>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119" name="Google Shape;119;p26"/>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20" name="Google Shape;120;p26"/>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21" name="Google Shape;121;p26"/>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122" name="Google Shape;122;p26"/>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123" name="Google Shape;123;p26"/>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124" name="Google Shape;124;p26"/>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125" name="Google Shape;125;p26"/>
          <p:cNvCxnSpPr>
            <a:stCxn id="122" idx="2"/>
            <a:endCxn id="120"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26" name="Google Shape;126;p26"/>
          <p:cNvCxnSpPr>
            <a:stCxn id="122" idx="2"/>
            <a:endCxn id="124"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27" name="Google Shape;127;p26"/>
          <p:cNvCxnSpPr>
            <a:stCxn id="122" idx="2"/>
            <a:endCxn id="123"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128" name="Google Shape;128;p26"/>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129" name="Google Shape;129;p26"/>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7"/>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135" name="Google Shape;135;p27"/>
          <p:cNvSpPr txBox="1"/>
          <p:nvPr/>
        </p:nvSpPr>
        <p:spPr>
          <a:xfrm>
            <a:off x="0" y="0"/>
            <a:ext cx="7772400" cy="1415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Indian Residential School</a:t>
            </a:r>
            <a:endParaRPr sz="2500">
              <a:solidFill>
                <a:schemeClr val="dk1"/>
              </a:solidFill>
              <a:latin typeface="Plus Jakarta Sans Medium"/>
              <a:ea typeface="Plus Jakarta Sans Medium"/>
              <a:cs typeface="Plus Jakarta Sans Medium"/>
              <a:sym typeface="Plus Jakarta Sans Medium"/>
            </a:endParaRPr>
          </a:p>
        </p:txBody>
      </p:sp>
      <p:pic>
        <p:nvPicPr>
          <p:cNvPr id="136" name="Google Shape;136;p2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37" name="Google Shape;137;p27"/>
          <p:cNvGraphicFramePr/>
          <p:nvPr/>
        </p:nvGraphicFramePr>
        <p:xfrm>
          <a:off x="469028" y="1601411"/>
          <a:ext cx="3000000" cy="3000000"/>
        </p:xfrm>
        <a:graphic>
          <a:graphicData uri="http://schemas.openxmlformats.org/drawingml/2006/table">
            <a:tbl>
              <a:tblPr>
                <a:noFill/>
                <a:tableStyleId>{7114FC63-74E4-4B90-B51A-8A52D2CCA814}</a:tableStyleId>
              </a:tblPr>
              <a:tblGrid>
                <a:gridCol w="6834325"/>
              </a:tblGrid>
              <a:tr h="53877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a:t>
                      </a:r>
                      <a:r>
                        <a:rPr lang="en" sz="1300">
                          <a:latin typeface="Halant"/>
                          <a:ea typeface="Halant"/>
                          <a:cs typeface="Halant"/>
                          <a:sym typeface="Halant"/>
                        </a:rPr>
                        <a:t>Zitkála-Šá (Gertrude Bonnin), “The School Days of an Indian Girl,” </a:t>
                      </a:r>
                      <a:r>
                        <a:rPr i="1" lang="en" sz="1300">
                          <a:latin typeface="Halant"/>
                          <a:ea typeface="Halant"/>
                          <a:cs typeface="Halant"/>
                          <a:sym typeface="Halant"/>
                        </a:rPr>
                        <a:t>The Atlantic Monthly,</a:t>
                      </a:r>
                      <a:r>
                        <a:rPr lang="en" sz="1300">
                          <a:latin typeface="Halant"/>
                          <a:ea typeface="Halant"/>
                          <a:cs typeface="Halant"/>
                          <a:sym typeface="Halant"/>
                        </a:rPr>
                        <a:t> February 1900.</a:t>
                      </a:r>
                      <a:endParaRPr sz="13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chemeClr val="dk1"/>
                        </a:buClr>
                        <a:buSzPts val="1300"/>
                        <a:buFont typeface="Arial"/>
                        <a:buNone/>
                      </a:pPr>
                      <a:r>
                        <a:rPr lang="en" sz="1000">
                          <a:solidFill>
                            <a:schemeClr val="dk1"/>
                          </a:solidFill>
                          <a:latin typeface="Inter"/>
                          <a:ea typeface="Inter"/>
                          <a:cs typeface="Inter"/>
                          <a:sym typeface="Inter"/>
                        </a:rPr>
                        <a:t>Note: Zitkála-Šá (“Red Bird”) was a Dakota Sioux writer and activist who fought for women's suffrage and Indigenous voting rights in the early 20th century. In 1921, she published the book, </a:t>
                      </a:r>
                      <a:r>
                        <a:rPr i="1" lang="en" sz="1000">
                          <a:solidFill>
                            <a:schemeClr val="dk1"/>
                          </a:solidFill>
                          <a:latin typeface="Inter"/>
                          <a:ea typeface="Inter"/>
                          <a:cs typeface="Inter"/>
                          <a:sym typeface="Inter"/>
                        </a:rPr>
                        <a:t>American Indian Stories</a:t>
                      </a:r>
                      <a:r>
                        <a:rPr lang="en" sz="1000">
                          <a:solidFill>
                            <a:schemeClr val="dk1"/>
                          </a:solidFill>
                          <a:latin typeface="Inter"/>
                          <a:ea typeface="Inter"/>
                          <a:cs typeface="Inter"/>
                          <a:sym typeface="Inter"/>
                        </a:rPr>
                        <a:t>, which contained this story of her time in an Indian Residential Schools. </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4504475">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THERE were eight in our party of bronzed children who were going East with the missionaries… It was night when we reached the school grounds… My body trembled more from fear than from the snow I trod upon.</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…Late in the morning, my friend Judéwin gave me a terrible warning. Judéwin knew a few words of English, and she had overheard the paleface woman talk about cutting our long, heavy hair. Our mothers had taught us that only unskilled warriors who were captured had their hair shingled by the enemy…</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I remember being dragged out, though I resisted by kicking and scratching wildly. In spite of myself, I was carried downstairs and tied fast in a chair. I cried aloud, shaking my head all the while until I felt the cold blades of the scissors against my neck, and heard them gnaw off one of my thick braids. Then I lost my spirit… In my anguish I moaned for my mother, but no one came to comfort me… for now I was only one of many little animals driven by a herder…</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Within a year I was able to express myself somewhat in broken English. As soon as I comprehended a part of what was said and done, a mischievous spirit of revenge possessed me. One day… I was sent into the kitchen to mash the turnips for dinner… I hated turnips… With fire in my heart… I bent in hot rage over the turnips. I worked my vengeance upon them… the order was, "Mash these turnips," and mash them I would!</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…Just here a paleface woman came up to my table [and] shoved my hands roughly aside. I stood fearless and angry. She placed her red hands upon the rim of the jar. Then she gave one lift and stride away from the table. But lo! the pulpy contents fell through the crumbled bottom to the floor! …I felt triumphant in my revenge, though deep within me I was a wee bit sorry to have broken the jar. As I sat eating my dinner, and saw that no turnips were served, I whooped in my heart for having once asserted the rebellion within me…</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After my first three years of school, I roamed again in the Western country through four strange summers. During this time I seemed to hang in the heart of chaos, beyond the touch or voice of human aid. My brother, being almost ten years my senior, did not quite understand my feelings. My mother had never gone inside of a schoolhouse, and so she was not capable of comforting her daughter who could read and write. Even nature seemed to have no place for me. I was neither a wee girl nor a tall one; neither a wild Indian nor a tame one. This deplorable situation was the effect of my brief course in the East…</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43" name="Google Shape;14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4" name="Google Shape;144;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5" name="Google Shape;14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6" name="Google Shape;146;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7" name="Google Shape;147;p2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48" name="Google Shape;148;p2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9" name="Google Shape;149;p2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50" name="Google Shape;150;p28"/>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51" name="Google Shape;151;p28"/>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a:solidFill>
                  <a:schemeClr val="dk1"/>
                </a:solidFill>
                <a:latin typeface="Plus Jakarta Sans"/>
                <a:ea typeface="Plus Jakarta Sans"/>
                <a:cs typeface="Plus Jakarta Sans"/>
                <a:sym typeface="Plus Jakarta Sans"/>
              </a:rPr>
              <a:t>Zitkála-Šá’s experience</a:t>
            </a:r>
            <a:endParaRPr sz="2300">
              <a:latin typeface="Courier New"/>
              <a:ea typeface="Courier New"/>
              <a:cs typeface="Courier New"/>
              <a:sym typeface="Courier New"/>
            </a:endParaRPr>
          </a:p>
        </p:txBody>
      </p:sp>
      <p:sp>
        <p:nvSpPr>
          <p:cNvPr id="152" name="Google Shape;152;p2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53" name="Google Shape;153;p2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54" name="Google Shape;154;p28"/>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55" name="Google Shape;155;p28"/>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56" name="Google Shape;156;p28"/>
          <p:cNvCxnSpPr>
            <a:stCxn id="151" idx="2"/>
            <a:endCxn id="147"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157" name="Google Shape;157;p28"/>
          <p:cNvCxnSpPr>
            <a:stCxn id="151" idx="2"/>
            <a:endCxn id="153"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158" name="Google Shape;158;p28"/>
          <p:cNvCxnSpPr>
            <a:stCxn id="151" idx="2"/>
            <a:endCxn id="152"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159" name="Google Shape;159;p28"/>
          <p:cNvPicPr preferRelativeResize="0"/>
          <p:nvPr/>
        </p:nvPicPr>
        <p:blipFill>
          <a:blip r:embed="rId5">
            <a:alphaModFix/>
          </a:blip>
          <a:stretch>
            <a:fillRect/>
          </a:stretch>
        </p:blipFill>
        <p:spPr>
          <a:xfrm>
            <a:off x="381550" y="1877425"/>
            <a:ext cx="811350" cy="8113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Empathy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65" name="Google Shape;165;p2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6" name="Google Shape;166;p2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67" name="Google Shape;167;p2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29"/>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69" name="Google Shape;169;p2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70" name="Google Shape;170;p29"/>
          <p:cNvGraphicFramePr/>
          <p:nvPr/>
        </p:nvGraphicFramePr>
        <p:xfrm>
          <a:off x="315750" y="1408150"/>
          <a:ext cx="3000000" cy="3000000"/>
        </p:xfrm>
        <a:graphic>
          <a:graphicData uri="http://schemas.openxmlformats.org/drawingml/2006/table">
            <a:tbl>
              <a:tblPr>
                <a:noFill/>
                <a:tableStyleId>{7114FC63-74E4-4B90-B51A-8A52D2CCA814}</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and I serve as the Executive Director of Thinking Nation. So, in today's video we're going to explore a particular historical thinking skill of historical empathy. You know, I often say that the chief job of a historian is to understand people from a time and place not like our own. And historical empathy helps us do that well. And so, first let's start with a definition. What is historical empathy? This is the way we define it—that thinking historically means seeking to understand the past on its own terms by considering the context and perspectives of the era. It also means being aware of our own point of view to avoid presentism in our evaluation of the past. So presentism is a really important word in the study of history and it basically means imposing present day standards on the past. And while we often do this, and maybe even should do this as humans, when we are wearing the hat of a historian or scholar we really want to avoid this presentism. Because remember our number one job is to understand people from a time and place not like ours. And that means that that historians are humble. We're aware of our own personal context. We're aware of what shapes us, and we're aware how those contexts might influence our study of the past. You know in simple terms having historical empathy, or practicing historical empathy, means listening to the past. And now this is different than empathy in our relationships because it's an intellectual skill. It's a discipline rather than something with necessarily an emotional background. And so historians ask certain questions, like, “Hey why did a person or a group given their context or given their circumstances act in a certain way?” Right? So we're thinking about the context behind someone's choices, someone's actions. We're also looking for multiple sources of evidence to really complicate and better understand the narratives that we encounter. One thing to note when practicing historical empathy, is that it's not wrong to make moral judgments of the past. However, we need to be thoughtful of our own present context when we do that. So sometimes good is good and bad is bad. And sometimes the way we perceive those things are cultural rather than definitive or concrete or absolute. And so practicing this historical empathy helps us do that well. I think of often of a a quote from the late historian, the French historian, Marc Bloch, and he wrote a book called </a:t>
                      </a:r>
                      <a:r>
                        <a:rPr i="1" lang="en" sz="1100">
                          <a:latin typeface="Inter"/>
                          <a:ea typeface="Inter"/>
                          <a:cs typeface="Inter"/>
                          <a:sym typeface="Inter"/>
                        </a:rPr>
                        <a:t>The Historian’s Craft.</a:t>
                      </a:r>
                      <a:r>
                        <a:rPr lang="en" sz="1100">
                          <a:latin typeface="Inter"/>
                          <a:ea typeface="Inter"/>
                          <a:cs typeface="Inter"/>
                          <a:sym typeface="Inter"/>
                        </a:rPr>
                        <a:t> And in that book he says this, “The judge expresses it as who is right and who is wrong. The scholar is content to ask why and he accepts the fact that the answer may not be simple.” This is historical empathy; not jumping to cast a judgment of who is right or who is wrong</a:t>
                      </a:r>
                      <a:r>
                        <a:rPr lang="en" sz="1100">
                          <a:solidFill>
                            <a:schemeClr val="dk1"/>
                          </a:solidFill>
                          <a:latin typeface="Inter"/>
                          <a:ea typeface="Inter"/>
                          <a:cs typeface="Inter"/>
                          <a:sym typeface="Inter"/>
                        </a:rPr>
                        <a:t>—</a:t>
                      </a:r>
                      <a:r>
                        <a:rPr lang="en" sz="1100">
                          <a:latin typeface="Inter"/>
                          <a:ea typeface="Inter"/>
                          <a:cs typeface="Inter"/>
                          <a:sym typeface="Inter"/>
                        </a:rPr>
                        <a:t>cast a verdict</a:t>
                      </a:r>
                      <a:r>
                        <a:rPr lang="en" sz="1100">
                          <a:solidFill>
                            <a:schemeClr val="dk1"/>
                          </a:solidFill>
                          <a:latin typeface="Inter"/>
                          <a:ea typeface="Inter"/>
                          <a:cs typeface="Inter"/>
                          <a:sym typeface="Inter"/>
                        </a:rPr>
                        <a:t>—</a:t>
                      </a:r>
                      <a:r>
                        <a:rPr lang="en" sz="1100">
                          <a:latin typeface="Inter"/>
                          <a:ea typeface="Inter"/>
                          <a:cs typeface="Inter"/>
                          <a:sym typeface="Inter"/>
                        </a:rPr>
                        <a:t>but to really ask why and to seek to understand. And we think that when we practice historical empathy in our study of the past, when we're learning about people from a time and place not like our own, it helps build up those intellectual empathy muscles when we're engaging with people in the present. And really,  it helps us become better neighbors, better citizens, better community members. So, as you study the past, practice historical empathy. Seek to understand the past on its own terms. Be cautious when casting a judgment, but thoughtful in the complexity and the context of the past that we're studying. Practicing historical empathy helps us better understand the past, but also better equips us to live in the present.</a:t>
                      </a:r>
                      <a:endParaRPr sz="1100">
                        <a:latin typeface="Inter"/>
                        <a:ea typeface="Inter"/>
                        <a:cs typeface="Inter"/>
                        <a:sym typeface="Inter"/>
                      </a:endParaRPr>
                    </a:p>
                  </a:txBody>
                  <a:tcPr marT="91425" marB="91425" marR="91425" marL="91425"/>
                </a:tc>
              </a:tr>
            </a:tbl>
          </a:graphicData>
        </a:graphic>
      </p:graphicFrame>
      <p:sp>
        <p:nvSpPr>
          <p:cNvPr id="171" name="Google Shape;171;p29"/>
          <p:cNvSpPr txBox="1"/>
          <p:nvPr/>
        </p:nvSpPr>
        <p:spPr>
          <a:xfrm>
            <a:off x="315750" y="7600300"/>
            <a:ext cx="7140900" cy="2247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ways that a scholar can practice historical empathy?</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By seeking to understand the past on its own terms, considering the context and perspectives of the people who lived at that time. They should avoid presentism. Scholars should ask thoughtful questions l and use multiple sources to explore the complexity of historical events.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might practicing historical empathy better equip us in the present?</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Practicing historical empathy helps us become more understanding, thoughtful, and less judgmental in our interactions with others today. It teaches us to listen carefully, consider multiple perspectives, and avoid making quick judgments.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 (Exemplar)</a:t>
            </a:r>
            <a:endParaRPr sz="1700">
              <a:solidFill>
                <a:schemeClr val="dk1"/>
              </a:solidFill>
              <a:latin typeface="Halant"/>
              <a:ea typeface="Halant"/>
              <a:cs typeface="Halant"/>
              <a:sym typeface="Halant"/>
            </a:endParaRPr>
          </a:p>
        </p:txBody>
      </p:sp>
      <p:sp>
        <p:nvSpPr>
          <p:cNvPr id="177" name="Google Shape;17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8" name="Google Shape;17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0" name="Google Shape;180;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1" name="Google Shape;181;p30"/>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rgbClr val="000000"/>
                </a:solidFill>
                <a:latin typeface="Plus Jakarta Sans"/>
                <a:ea typeface="Plus Jakarta Sans"/>
                <a:cs typeface="Plus Jakarta Sans"/>
                <a:sym typeface="Plus Jakarta Sans"/>
              </a:rPr>
              <a:t>Thinking </a:t>
            </a:r>
            <a:r>
              <a:rPr lang="en">
                <a:solidFill>
                  <a:srgbClr val="000000"/>
                </a:solidFill>
                <a:latin typeface="Plus Jakarta Sans"/>
                <a:ea typeface="Plus Jakarta Sans"/>
                <a:cs typeface="Plus Jakarta Sans"/>
                <a:sym typeface="Plus Jakarta Sans"/>
              </a:rPr>
              <a:t>historical</a:t>
            </a:r>
            <a:r>
              <a:rPr lang="en">
                <a:solidFill>
                  <a:srgbClr val="000000"/>
                </a:solidFill>
                <a:latin typeface="Plus Jakarta Sans"/>
                <a:ea typeface="Plus Jakarta Sans"/>
                <a:cs typeface="Plus Jakarta Sans"/>
                <a:sym typeface="Plus Jakarta Sans"/>
              </a:rPr>
              <a:t>ly</a:t>
            </a:r>
            <a:r>
              <a:rPr lang="en">
                <a:latin typeface="Plus Jakarta Sans"/>
                <a:ea typeface="Plus Jakarta Sans"/>
                <a:cs typeface="Plus Jakarta Sans"/>
                <a:sym typeface="Plus Jakarta Sans"/>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Plus Jakarta Sans"/>
              <a:ea typeface="Plus Jakarta Sans"/>
              <a:cs typeface="Plus Jakarta Sans"/>
              <a:sym typeface="Plus Jakarta Sans"/>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182" name="Google Shape;182;p30"/>
          <p:cNvGraphicFramePr/>
          <p:nvPr/>
        </p:nvGraphicFramePr>
        <p:xfrm>
          <a:off x="417600" y="7265138"/>
          <a:ext cx="3000000" cy="3000000"/>
        </p:xfrm>
        <a:graphic>
          <a:graphicData uri="http://schemas.openxmlformats.org/drawingml/2006/table">
            <a:tbl>
              <a:tblPr>
                <a:noFill/>
                <a:tableStyleId>{7114FC63-74E4-4B90-B51A-8A52D2CCA814}</a:tableStyleId>
              </a:tblPr>
              <a:tblGrid>
                <a:gridCol w="3468600"/>
                <a:gridCol w="3468600"/>
              </a:tblGrid>
              <a:tr h="838625">
                <a:tc>
                  <a:txBody>
                    <a:bodyPr/>
                    <a:lstStyle/>
                    <a:p>
                      <a:pPr indent="0" lvl="0" marL="0" rtl="0" algn="l">
                        <a:spcBef>
                          <a:spcPts val="0"/>
                        </a:spcBef>
                        <a:spcAft>
                          <a:spcPts val="0"/>
                        </a:spcAft>
                        <a:buNone/>
                      </a:pPr>
                      <a:r>
                        <a:rPr lang="en" sz="11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you were studying the impact of the Fall of Rome, what are three potential sources that could best describe this historical moment? </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378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could ask them what in their background influenced their opinion. Then I would learn about what experiences they have had that have helped them form their opinion.</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r>
                        <a:rPr b="1" lang="en" sz="1000">
                          <a:solidFill>
                            <a:srgbClr val="E95C3D"/>
                          </a:solidFill>
                          <a:latin typeface="Inter"/>
                          <a:ea typeface="Inter"/>
                          <a:cs typeface="Inter"/>
                          <a:sym typeface="Inter"/>
                        </a:rPr>
                        <a:t>Newspapers from the time period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a:t>
                      </a:r>
                      <a:r>
                        <a:rPr b="1" lang="en" sz="1000">
                          <a:solidFill>
                            <a:srgbClr val="E95C3D"/>
                          </a:solidFill>
                          <a:latin typeface="Inter"/>
                          <a:ea typeface="Inter"/>
                          <a:cs typeface="Inter"/>
                          <a:sym typeface="Inter"/>
                        </a:rPr>
                        <a:t>A textbook</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r>
                        <a:rPr b="1" lang="en" sz="1000">
                          <a:solidFill>
                            <a:srgbClr val="E95C3D"/>
                          </a:solidFill>
                          <a:latin typeface="Inter"/>
                          <a:ea typeface="Inter"/>
                          <a:cs typeface="Inter"/>
                          <a:sym typeface="Inter"/>
                        </a:rPr>
                        <a:t>Letters between people who lived through the Revolution</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83" name="Google Shape;183;p30"/>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184" name="Google Shape;184;p30"/>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85" name="Google Shape;185;p30"/>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86" name="Google Shape;186;p30"/>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187" name="Google Shape;187;p30"/>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188" name="Google Shape;188;p30"/>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189" name="Google Shape;189;p30"/>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190" name="Google Shape;190;p30"/>
          <p:cNvCxnSpPr>
            <a:stCxn id="187" idx="2"/>
            <a:endCxn id="185"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91" name="Google Shape;191;p30"/>
          <p:cNvCxnSpPr>
            <a:stCxn id="187" idx="2"/>
            <a:endCxn id="189"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192" name="Google Shape;192;p30"/>
          <p:cNvCxnSpPr>
            <a:stCxn id="187" idx="2"/>
            <a:endCxn id="188"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193" name="Google Shape;193;p30"/>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194" name="Google Shape;194;p30"/>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sp>
        <p:nvSpPr>
          <p:cNvPr id="199" name="Google Shape;199;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1700">
              <a:solidFill>
                <a:schemeClr val="dk1"/>
              </a:solidFill>
              <a:latin typeface="Halant"/>
              <a:ea typeface="Halant"/>
              <a:cs typeface="Halant"/>
              <a:sym typeface="Halant"/>
            </a:endParaRPr>
          </a:p>
        </p:txBody>
      </p:sp>
      <p:sp>
        <p:nvSpPr>
          <p:cNvPr id="200" name="Google Shape;200;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1" name="Google Shape;201;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2" name="Google Shape;202;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3" name="Google Shape;203;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4" name="Google Shape;204;p31"/>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lnSpc>
                <a:spcPct val="100000"/>
              </a:lnSpc>
              <a:spcBef>
                <a:spcPts val="0"/>
              </a:spcBef>
              <a:spcAft>
                <a:spcPts val="1200"/>
              </a:spcAft>
              <a:buNone/>
            </a:pPr>
            <a:r>
              <a:rPr b="1" lang="en" sz="1100">
                <a:solidFill>
                  <a:srgbClr val="E95C3D"/>
                </a:solidFill>
                <a:latin typeface="Inter"/>
                <a:ea typeface="Inter"/>
                <a:cs typeface="Inter"/>
                <a:sym typeface="Inter"/>
              </a:rPr>
              <a:t>The U.S. government was actively trying to assimilate Native Americans into white American culture through boarding schools. Many believed Indigenous cultures were inferior.</a:t>
            </a:r>
            <a:endParaRPr sz="1100">
              <a:solidFill>
                <a:schemeClr val="dk1"/>
              </a:solidFill>
              <a:latin typeface="Inter"/>
              <a:ea typeface="Inter"/>
              <a:cs typeface="Inter"/>
              <a:sym typeface="Inter"/>
            </a:endParaRPr>
          </a:p>
        </p:txBody>
      </p:sp>
      <p:sp>
        <p:nvSpPr>
          <p:cNvPr id="205" name="Google Shape;205;p31"/>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lnSpc>
                <a:spcPct val="100000"/>
              </a:lnSpc>
              <a:spcBef>
                <a:spcPts val="0"/>
              </a:spcBef>
              <a:spcAft>
                <a:spcPts val="1200"/>
              </a:spcAft>
              <a:buNone/>
            </a:pPr>
            <a:r>
              <a:rPr b="1" lang="en" sz="1200">
                <a:solidFill>
                  <a:srgbClr val="E95C3D"/>
                </a:solidFill>
                <a:latin typeface="Inter"/>
                <a:ea typeface="Inter"/>
                <a:cs typeface="Inter"/>
                <a:sym typeface="Inter"/>
              </a:rPr>
              <a:t>I might assume that all schooling is inherently positive or that assimilation into English-speaking culture was helpful for Native children.</a:t>
            </a:r>
            <a:endParaRPr b="1" sz="1200">
              <a:solidFill>
                <a:srgbClr val="E95C3D"/>
              </a:solidFill>
              <a:latin typeface="Inter"/>
              <a:ea typeface="Inter"/>
              <a:cs typeface="Inter"/>
              <a:sym typeface="Inter"/>
            </a:endParaRPr>
          </a:p>
        </p:txBody>
      </p:sp>
      <p:sp>
        <p:nvSpPr>
          <p:cNvPr id="206" name="Google Shape;206;p31"/>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07" name="Google Shape;207;p31"/>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08" name="Google Shape;208;p31"/>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b="1" lang="en">
                <a:solidFill>
                  <a:schemeClr val="dk1"/>
                </a:solidFill>
                <a:latin typeface="Plus Jakarta Sans"/>
                <a:ea typeface="Plus Jakarta Sans"/>
                <a:cs typeface="Plus Jakarta Sans"/>
                <a:sym typeface="Plus Jakarta Sans"/>
              </a:rPr>
              <a:t>Zitkála-Šá’s experience</a:t>
            </a:r>
            <a:endParaRPr sz="2300">
              <a:latin typeface="Courier New"/>
              <a:ea typeface="Courier New"/>
              <a:cs typeface="Courier New"/>
              <a:sym typeface="Courier New"/>
            </a:endParaRPr>
          </a:p>
        </p:txBody>
      </p:sp>
      <p:sp>
        <p:nvSpPr>
          <p:cNvPr id="209" name="Google Shape;209;p31"/>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Government reports about schools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Oral histories from survivors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Maps showing </a:t>
            </a:r>
            <a:r>
              <a:rPr b="1" lang="en" sz="1100">
                <a:solidFill>
                  <a:srgbClr val="E95C3D"/>
                </a:solidFill>
                <a:latin typeface="Inter"/>
                <a:ea typeface="Inter"/>
                <a:cs typeface="Inter"/>
                <a:sym typeface="Inter"/>
              </a:rPr>
              <a:t>school</a:t>
            </a:r>
            <a:r>
              <a:rPr b="1" lang="en" sz="1100">
                <a:solidFill>
                  <a:srgbClr val="E95C3D"/>
                </a:solidFill>
                <a:latin typeface="Inter"/>
                <a:ea typeface="Inter"/>
                <a:cs typeface="Inter"/>
                <a:sym typeface="Inter"/>
              </a:rPr>
              <a:t> locations</a:t>
            </a:r>
            <a:endParaRPr b="1" sz="1100">
              <a:solidFill>
                <a:srgbClr val="E95C3D"/>
              </a:solidFill>
              <a:latin typeface="Inter"/>
              <a:ea typeface="Inter"/>
              <a:cs typeface="Inter"/>
              <a:sym typeface="Inter"/>
            </a:endParaRPr>
          </a:p>
        </p:txBody>
      </p:sp>
      <p:sp>
        <p:nvSpPr>
          <p:cNvPr id="210" name="Google Shape;210;p31"/>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l">
              <a:lnSpc>
                <a:spcPct val="100000"/>
              </a:lnSpc>
              <a:spcBef>
                <a:spcPts val="0"/>
              </a:spcBef>
              <a:spcAft>
                <a:spcPts val="1200"/>
              </a:spcAft>
              <a:buNone/>
            </a:pPr>
            <a:r>
              <a:rPr b="1" lang="en" sz="1100">
                <a:solidFill>
                  <a:srgbClr val="E95C3D"/>
                </a:solidFill>
                <a:latin typeface="Inter"/>
                <a:ea typeface="Inter"/>
                <a:cs typeface="Inter"/>
                <a:sym typeface="Inter"/>
              </a:rPr>
              <a:t>I feel sadness and anger at the forced assimilation and loss of cultural identity. It seems unjust to take children from their families and shame their traditions. </a:t>
            </a:r>
            <a:endParaRPr sz="1100">
              <a:solidFill>
                <a:schemeClr val="dk1"/>
              </a:solidFill>
              <a:latin typeface="Inter"/>
              <a:ea typeface="Inter"/>
              <a:cs typeface="Inter"/>
              <a:sym typeface="Inter"/>
            </a:endParaRPr>
          </a:p>
        </p:txBody>
      </p:sp>
      <p:sp>
        <p:nvSpPr>
          <p:cNvPr id="211" name="Google Shape;211;p31"/>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They might say: “How could anyone think this was okay? These people were evil.” But that view ignores the historical context of settler colonialism and the belief systems that dominated the U.S. during this period. It oversimplifies the complexity of the time.</a:t>
            </a:r>
            <a:endParaRPr b="1" sz="1100">
              <a:solidFill>
                <a:srgbClr val="E95C3D"/>
              </a:solidFill>
              <a:latin typeface="Inter"/>
              <a:ea typeface="Inter"/>
              <a:cs typeface="Inter"/>
              <a:sym typeface="Inter"/>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p:txBody>
      </p:sp>
      <p:sp>
        <p:nvSpPr>
          <p:cNvPr id="212" name="Google Shape;212;p31"/>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b="1" lang="en" sz="1300" u="sng">
                <a:solidFill>
                  <a:srgbClr val="E95C3D"/>
                </a:solidFill>
                <a:latin typeface="Inter"/>
                <a:ea typeface="Inter"/>
                <a:cs typeface="Inter"/>
                <a:sym typeface="Inter"/>
              </a:rPr>
              <a:t>Zitkála-Šá</a:t>
            </a:r>
            <a:r>
              <a:rPr lang="en" sz="1300">
                <a:latin typeface="Inter"/>
                <a:ea typeface="Inter"/>
                <a:cs typeface="Inter"/>
                <a:sym typeface="Inter"/>
              </a:rPr>
              <a:t> is by: </a:t>
            </a:r>
            <a:r>
              <a:rPr b="1" lang="en" sz="1300" u="sng">
                <a:solidFill>
                  <a:srgbClr val="E95C3D"/>
                </a:solidFill>
                <a:latin typeface="Inter"/>
                <a:ea typeface="Inter"/>
                <a:cs typeface="Inter"/>
                <a:sym typeface="Inter"/>
              </a:rPr>
              <a:t>recognizing the emotional trauma of being separated from family and culture and reading her own words to understand her experience on her own terms.</a:t>
            </a:r>
            <a:endParaRPr b="1" sz="1300" u="sng">
              <a:solidFill>
                <a:srgbClr val="E95C3D"/>
              </a:solidFill>
              <a:latin typeface="Inter"/>
              <a:ea typeface="Inter"/>
              <a:cs typeface="Inter"/>
              <a:sym typeface="Inter"/>
            </a:endParaRPr>
          </a:p>
          <a:p>
            <a:pPr indent="0" lvl="0" marL="0" rtl="0" algn="l">
              <a:lnSpc>
                <a:spcPct val="150000"/>
              </a:lnSpc>
              <a:spcBef>
                <a:spcPts val="0"/>
              </a:spcBef>
              <a:spcAft>
                <a:spcPts val="0"/>
              </a:spcAft>
              <a:buNone/>
            </a:pPr>
            <a:r>
              <a:t/>
            </a:r>
            <a:endParaRPr b="1" sz="1300" u="sng">
              <a:solidFill>
                <a:srgbClr val="E95C3D"/>
              </a:solidFill>
              <a:latin typeface="Inter"/>
              <a:ea typeface="Inter"/>
              <a:cs typeface="Inter"/>
              <a:sym typeface="Inter"/>
            </a:endParaRPr>
          </a:p>
        </p:txBody>
      </p:sp>
      <p:cxnSp>
        <p:nvCxnSpPr>
          <p:cNvPr id="213" name="Google Shape;213;p31"/>
          <p:cNvCxnSpPr>
            <a:stCxn id="208" idx="2"/>
            <a:endCxn id="204"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214" name="Google Shape;214;p31"/>
          <p:cNvCxnSpPr>
            <a:stCxn id="208" idx="2"/>
            <a:endCxn id="210"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215" name="Google Shape;215;p31"/>
          <p:cNvCxnSpPr>
            <a:stCxn id="208" idx="2"/>
            <a:endCxn id="209"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216" name="Google Shape;216;p31"/>
          <p:cNvPicPr preferRelativeResize="0"/>
          <p:nvPr/>
        </p:nvPicPr>
        <p:blipFill>
          <a:blip r:embed="rId5">
            <a:alphaModFix/>
          </a:blip>
          <a:stretch>
            <a:fillRect/>
          </a:stretch>
        </p:blipFill>
        <p:spPr>
          <a:xfrm>
            <a:off x="381550" y="1877425"/>
            <a:ext cx="811350" cy="8113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