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C6071F-BFC0-4986-9543-728CC32AE97B}">
  <a:tblStyle styleId="{4AC6071F-BFC0-4986-9543-728CC32AE97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baec9c1b8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baec9c1b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baec9c1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baec9c1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6138eb4073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6138eb4073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8a3MV9FvG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48" name="Google Shape;148;p37"/>
          <p:cNvGraphicFramePr/>
          <p:nvPr/>
        </p:nvGraphicFramePr>
        <p:xfrm>
          <a:off x="487634" y="6331383"/>
          <a:ext cx="3000000" cy="3000000"/>
        </p:xfrm>
        <a:graphic>
          <a:graphicData uri="http://schemas.openxmlformats.org/drawingml/2006/table">
            <a:tbl>
              <a:tblPr>
                <a:noFill/>
                <a:tableStyleId>{4AC6071F-BFC0-4986-9543-728CC32AE97B}</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49" name="Google Shape;149;p37"/>
          <p:cNvGraphicFramePr/>
          <p:nvPr/>
        </p:nvGraphicFramePr>
        <p:xfrm>
          <a:off x="506255" y="1328774"/>
          <a:ext cx="3000000" cy="3000000"/>
        </p:xfrm>
        <a:graphic>
          <a:graphicData uri="http://schemas.openxmlformats.org/drawingml/2006/table">
            <a:tbl>
              <a:tblPr>
                <a:noFill/>
                <a:tableStyleId>{4AC6071F-BFC0-4986-9543-728CC32AE97B}</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0" name="Google Shape;150;p37"/>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151" name="Google Shape;151;p37"/>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a:t>
            </a:r>
            <a:r>
              <a:rPr lang="en" sz="1200">
                <a:solidFill>
                  <a:schemeClr val="dk1"/>
                </a:solidFill>
                <a:latin typeface="Halant"/>
                <a:ea typeface="Halant"/>
                <a:cs typeface="Halant"/>
                <a:sym typeface="Halant"/>
              </a:rPr>
              <a:t>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162" name="Google Shape;162;p38"/>
          <p:cNvSpPr txBox="1"/>
          <p:nvPr/>
        </p:nvSpPr>
        <p:spPr>
          <a:xfrm>
            <a:off x="1226425" y="2054388"/>
            <a:ext cx="53961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Inter"/>
                <a:ea typeface="Inter"/>
                <a:cs typeface="Inter"/>
                <a:sym typeface="Inter"/>
              </a:rPr>
              <a:t>Los Angeles was founded on September 4, 1781.</a:t>
            </a:r>
            <a:endParaRPr sz="1600">
              <a:latin typeface="Inter"/>
              <a:ea typeface="Inter"/>
              <a:cs typeface="Inter"/>
              <a:sym typeface="Inter"/>
            </a:endParaRPr>
          </a:p>
        </p:txBody>
      </p:sp>
      <p:sp>
        <p:nvSpPr>
          <p:cNvPr id="163" name="Google Shape;163;p38"/>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164" name="Google Shape;164;p38"/>
          <p:cNvGraphicFramePr/>
          <p:nvPr/>
        </p:nvGraphicFramePr>
        <p:xfrm>
          <a:off x="493650" y="2683775"/>
          <a:ext cx="3000000" cy="3000000"/>
        </p:xfrm>
        <a:graphic>
          <a:graphicData uri="http://schemas.openxmlformats.org/drawingml/2006/table">
            <a:tbl>
              <a:tblPr>
                <a:noFill/>
                <a:tableStyleId>{4AC6071F-BFC0-4986-9543-728CC32AE97B}</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txBody>
                  <a:tcPr marT="91425" marB="91425" marR="91425" marL="91425"/>
                </a:tc>
              </a:tr>
            </a:tbl>
          </a:graphicData>
        </a:graphic>
      </p:graphicFrame>
      <p:graphicFrame>
        <p:nvGraphicFramePr>
          <p:cNvPr id="165" name="Google Shape;165;p38"/>
          <p:cNvGraphicFramePr/>
          <p:nvPr/>
        </p:nvGraphicFramePr>
        <p:xfrm>
          <a:off x="493647" y="5455783"/>
          <a:ext cx="3000000" cy="3000000"/>
        </p:xfrm>
        <a:graphic>
          <a:graphicData uri="http://schemas.openxmlformats.org/drawingml/2006/table">
            <a:tbl>
              <a:tblPr>
                <a:noFill/>
                <a:tableStyleId>{4AC6071F-BFC0-4986-9543-728CC32AE97B}</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166" name="Google Shape;166;p38"/>
          <p:cNvSpPr txBox="1"/>
          <p:nvPr/>
        </p:nvSpPr>
        <p:spPr>
          <a:xfrm>
            <a:off x="521688" y="4994550"/>
            <a:ext cx="6516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Note: While there is no text to base these </a:t>
            </a:r>
            <a:r>
              <a:rPr lang="en" sz="1000">
                <a:solidFill>
                  <a:schemeClr val="dk1"/>
                </a:solidFill>
                <a:latin typeface="Inter"/>
                <a:ea typeface="Inter"/>
                <a:cs typeface="Inter"/>
                <a:sym typeface="Inter"/>
              </a:rPr>
              <a:t>questions</a:t>
            </a:r>
            <a:r>
              <a:rPr lang="en" sz="1000">
                <a:solidFill>
                  <a:schemeClr val="dk1"/>
                </a:solidFill>
                <a:latin typeface="Inter"/>
                <a:ea typeface="Inter"/>
                <a:cs typeface="Inter"/>
                <a:sym typeface="Inter"/>
              </a:rPr>
              <a:t> on, use the basic structure of each question level to ask your own questions regarding the above fact.</a:t>
            </a:r>
            <a:endParaRPr sz="1000">
              <a:solidFill>
                <a:schemeClr val="dk1"/>
              </a:solidFill>
              <a:latin typeface="Inter"/>
              <a:ea typeface="Inter"/>
              <a:cs typeface="Inter"/>
              <a:sym typeface="Inter"/>
            </a:endParaRPr>
          </a:p>
        </p:txBody>
      </p:sp>
      <p:sp>
        <p:nvSpPr>
          <p:cNvPr id="167" name="Google Shape;167;p38"/>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0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3" name="Google Shape;173;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5" name="Google Shape;175;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7" name="Google Shape;177;p39"/>
          <p:cNvGraphicFramePr/>
          <p:nvPr/>
        </p:nvGraphicFramePr>
        <p:xfrm>
          <a:off x="315750" y="1255750"/>
          <a:ext cx="3000000" cy="3000000"/>
        </p:xfrm>
        <a:graphic>
          <a:graphicData uri="http://schemas.openxmlformats.org/drawingml/2006/table">
            <a:tbl>
              <a:tblPr>
                <a:noFill/>
                <a:tableStyleId>{4AC6071F-BFC0-4986-9543-728CC32AE97B}</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178" name="Google Shape;178;p39"/>
          <p:cNvSpPr txBox="1"/>
          <p:nvPr/>
        </p:nvSpPr>
        <p:spPr>
          <a:xfrm>
            <a:off x="435675" y="6532815"/>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Epistemological Humility</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40"/>
          <p:cNvGraphicFramePr/>
          <p:nvPr/>
        </p:nvGraphicFramePr>
        <p:xfrm>
          <a:off x="916628" y="1191338"/>
          <a:ext cx="3000000" cy="3000000"/>
        </p:xfrm>
        <a:graphic>
          <a:graphicData uri="http://schemas.openxmlformats.org/drawingml/2006/table">
            <a:tbl>
              <a:tblPr>
                <a:noFill/>
                <a:tableStyleId>{4AC6071F-BFC0-4986-9543-728CC32AE97B}</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40"/>
          <p:cNvSpPr txBox="1"/>
          <p:nvPr/>
        </p:nvSpPr>
        <p:spPr>
          <a:xfrm>
            <a:off x="427050" y="4883820"/>
            <a:ext cx="69183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According to Dr. Mckenzie, why is it important to exercise epistemological humility when studying history?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Generate a list of at least 5 ways that we can exercise epistemological humility when studying the history?</a:t>
            </a:r>
            <a:endParaRPr sz="11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pic>
        <p:nvPicPr>
          <p:cNvPr id="194" name="Google Shape;194;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41"/>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we know what we know about the past?</a:t>
            </a:r>
            <a:endParaRPr i="1" sz="1700">
              <a:solidFill>
                <a:schemeClr val="dk1"/>
              </a:solidFill>
              <a:latin typeface="Inter"/>
              <a:ea typeface="Inter"/>
              <a:cs typeface="Inter"/>
              <a:sym typeface="Inter"/>
            </a:endParaRPr>
          </a:p>
        </p:txBody>
      </p:sp>
      <p:sp>
        <p:nvSpPr>
          <p:cNvPr id="196" name="Google Shape;196;p41"/>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Foundational Methodology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3</a:t>
            </a:r>
            <a:endParaRPr sz="1500">
              <a:solidFill>
                <a:srgbClr val="000000"/>
              </a:solidFill>
              <a:latin typeface="Plus Jakarta Sans Medium"/>
              <a:ea typeface="Plus Jakarta Sans Medium"/>
              <a:cs typeface="Plus Jakarta Sans Medium"/>
              <a:sym typeface="Plus Jakarta Sans Medium"/>
            </a:endParaRPr>
          </a:p>
        </p:txBody>
      </p:sp>
      <p:pic>
        <p:nvPicPr>
          <p:cNvPr id="197" name="Google Shape;197;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98" name="Google Shape;19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0" name="Google Shape;200;p41"/>
          <p:cNvSpPr txBox="1"/>
          <p:nvPr/>
        </p:nvSpPr>
        <p:spPr>
          <a:xfrm>
            <a:off x="455300" y="31808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Below is a list a ways that historians can exercise epistemological humility when studying history. On the right, rank the list in order from “most essential” to “least essential” based on your own understanding. Then, provide a rationale for your #1 choice.</a:t>
            </a:r>
            <a:endParaRPr sz="1200">
              <a:solidFill>
                <a:schemeClr val="dk1"/>
              </a:solidFill>
              <a:latin typeface="Halant"/>
              <a:ea typeface="Halant"/>
              <a:cs typeface="Halant"/>
              <a:sym typeface="Halant"/>
            </a:endParaRPr>
          </a:p>
        </p:txBody>
      </p:sp>
      <p:sp>
        <p:nvSpPr>
          <p:cNvPr id="201" name="Google Shape;201;p41"/>
          <p:cNvSpPr/>
          <p:nvPr/>
        </p:nvSpPr>
        <p:spPr>
          <a:xfrm>
            <a:off x="731000" y="3938488"/>
            <a:ext cx="3732000" cy="33981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Be guided by the evidence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Acknowledge missing evidence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Question source reliability</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Recognize author perspective</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Stay open to revision</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Use multiple sources + perspectives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View things in their own context</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Reflect on personal assumptions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Avoid absolute claims</a:t>
            </a:r>
            <a:endParaRPr>
              <a:latin typeface="Inter"/>
              <a:ea typeface="Inter"/>
              <a:cs typeface="Inter"/>
              <a:sym typeface="Inter"/>
            </a:endParaRPr>
          </a:p>
          <a:p>
            <a:pPr indent="-317500" lvl="0" marL="457200" rtl="0" algn="l">
              <a:lnSpc>
                <a:spcPct val="150000"/>
              </a:lnSpc>
              <a:spcBef>
                <a:spcPts val="0"/>
              </a:spcBef>
              <a:spcAft>
                <a:spcPts val="0"/>
              </a:spcAft>
              <a:buSzPts val="1400"/>
              <a:buFont typeface="Inter"/>
              <a:buAutoNum type="arabicPeriod"/>
            </a:pPr>
            <a:r>
              <a:rPr lang="en">
                <a:latin typeface="Inter"/>
                <a:ea typeface="Inter"/>
                <a:cs typeface="Inter"/>
                <a:sym typeface="Inter"/>
              </a:rPr>
              <a:t>Frame history as interpretation</a:t>
            </a:r>
            <a:endParaRPr>
              <a:latin typeface="Inter"/>
              <a:ea typeface="Inter"/>
              <a:cs typeface="Inter"/>
              <a:sym typeface="Inter"/>
            </a:endParaRPr>
          </a:p>
        </p:txBody>
      </p:sp>
      <p:sp>
        <p:nvSpPr>
          <p:cNvPr id="202" name="Google Shape;202;p41"/>
          <p:cNvSpPr/>
          <p:nvPr/>
        </p:nvSpPr>
        <p:spPr>
          <a:xfrm>
            <a:off x="4622150" y="3938500"/>
            <a:ext cx="2419200" cy="4485300"/>
          </a:xfrm>
          <a:prstGeom prst="rect">
            <a:avLst/>
          </a:prstGeom>
          <a:noFill/>
          <a:ln>
            <a:noFill/>
          </a:ln>
        </p:spPr>
        <p:txBody>
          <a:bodyPr anchorCtr="0" anchor="t" bIns="91425" lIns="91425" spcFirstLastPara="1" rIns="91425" wrap="square" tIns="91425">
            <a:noAutofit/>
          </a:bodyPr>
          <a:lstStyle/>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a:p>
            <a:pPr indent="-323850" lvl="0" marL="457200" rtl="0" algn="l">
              <a:lnSpc>
                <a:spcPct val="220000"/>
              </a:lnSpc>
              <a:spcBef>
                <a:spcPts val="0"/>
              </a:spcBef>
              <a:spcAft>
                <a:spcPts val="0"/>
              </a:spcAft>
              <a:buSzPts val="1500"/>
              <a:buFont typeface="Inter"/>
              <a:buAutoNum type="arabicPeriod"/>
            </a:pPr>
            <a:r>
              <a:t/>
            </a:r>
            <a:endParaRPr sz="1500">
              <a:latin typeface="Inter"/>
              <a:ea typeface="Inter"/>
              <a:cs typeface="Inter"/>
              <a:sym typeface="Inter"/>
            </a:endParaRPr>
          </a:p>
        </p:txBody>
      </p:sp>
      <p:sp>
        <p:nvSpPr>
          <p:cNvPr id="203" name="Google Shape;203;p41"/>
          <p:cNvSpPr/>
          <p:nvPr/>
        </p:nvSpPr>
        <p:spPr>
          <a:xfrm>
            <a:off x="731000" y="7500675"/>
            <a:ext cx="3732000" cy="1770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latin typeface="Inter"/>
                <a:ea typeface="Inter"/>
                <a:cs typeface="Inter"/>
                <a:sym typeface="Inter"/>
              </a:rPr>
              <a:t>Rationale:</a:t>
            </a:r>
            <a:endParaRPr sz="1200">
              <a:latin typeface="Inter"/>
              <a:ea typeface="Inter"/>
              <a:cs typeface="Inter"/>
              <a:sym typeface="Inter"/>
            </a:endParaRPr>
          </a:p>
        </p:txBody>
      </p:sp>
      <p:sp>
        <p:nvSpPr>
          <p:cNvPr id="204" name="Google Shape;204;p41"/>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