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 id="262" r:id="rId15"/>
    <p:sldId id="263" r:id="rId16"/>
  </p:sldIdLst>
  <p:sldSz cy="10058400" cx="7772400"/>
  <p:notesSz cx="6858000" cy="9144000"/>
  <p:embeddedFontLst>
    <p:embeddedFont>
      <p:font typeface="Halant"/>
      <p:regular r:id="rId17"/>
      <p:bold r:id="rId18"/>
    </p:embeddedFont>
    <p:embeddedFont>
      <p:font typeface="Inter"/>
      <p:regular r:id="rId19"/>
      <p:bold r:id="rId20"/>
      <p:italic r:id="rId21"/>
      <p:boldItalic r:id="rId22"/>
    </p:embeddedFont>
    <p:embeddedFont>
      <p:font typeface="Plus Jakarta Sans"/>
      <p:regular r:id="rId23"/>
      <p:bold r:id="rId24"/>
      <p:italic r:id="rId25"/>
      <p:boldItalic r:id="rId26"/>
    </p:embeddedFont>
    <p:embeddedFont>
      <p:font typeface="Plus Jakarta Sans Medium"/>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C67FC1A-0ECA-4ADF-A54D-19593D09216D}">
  <a:tblStyle styleId="{5C67FC1A-0ECA-4ADF-A54D-19593D09216D}"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fntdata"/><Relationship Id="rId22" Type="http://schemas.openxmlformats.org/officeDocument/2006/relationships/font" Target="fonts/Inter-boldItalic.fntdata"/><Relationship Id="rId21" Type="http://schemas.openxmlformats.org/officeDocument/2006/relationships/font" Target="fonts/Inter-italic.fntdata"/><Relationship Id="rId24" Type="http://schemas.openxmlformats.org/officeDocument/2006/relationships/font" Target="fonts/PlusJakartaSans-bold.fntdata"/><Relationship Id="rId23" Type="http://schemas.openxmlformats.org/officeDocument/2006/relationships/font" Target="fonts/PlusJakartaSans-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PlusJakartaSans-boldItalic.fntdata"/><Relationship Id="rId25" Type="http://schemas.openxmlformats.org/officeDocument/2006/relationships/font" Target="fonts/PlusJakartaSans-italic.fntdata"/><Relationship Id="rId28" Type="http://schemas.openxmlformats.org/officeDocument/2006/relationships/font" Target="fonts/PlusJakartaSansMedium-bold.fntdata"/><Relationship Id="rId27" Type="http://schemas.openxmlformats.org/officeDocument/2006/relationships/font" Target="fonts/PlusJakartaSansMedium-regular.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italic.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0" Type="http://schemas.openxmlformats.org/officeDocument/2006/relationships/font" Target="fonts/PlusJakartaSansMedium-boldItalic.fntdata"/><Relationship Id="rId11" Type="http://schemas.openxmlformats.org/officeDocument/2006/relationships/slide" Target="slides/slide3.xml"/><Relationship Id="rId10" Type="http://schemas.openxmlformats.org/officeDocument/2006/relationships/slide" Target="slides/slide2.xml"/><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slide" Target="slides/slide7.xml"/><Relationship Id="rId14" Type="http://schemas.openxmlformats.org/officeDocument/2006/relationships/slide" Target="slides/slide6.xml"/><Relationship Id="rId17" Type="http://schemas.openxmlformats.org/officeDocument/2006/relationships/font" Target="fonts/Halant-regular.fntdata"/><Relationship Id="rId16" Type="http://schemas.openxmlformats.org/officeDocument/2006/relationships/slide" Target="slides/slide8.xml"/><Relationship Id="rId19" Type="http://schemas.openxmlformats.org/officeDocument/2006/relationships/font" Target="fonts/Inter-regular.fntdata"/><Relationship Id="rId18" Type="http://schemas.openxmlformats.org/officeDocument/2006/relationships/font" Target="fonts/Halant-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5baec9c1b8_0_6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5baec9c1b8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5ada89120d_0_7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5ada89120d_0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35ada89120d_0_28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0" name="Google Shape;170;g35ada89120d_0_2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g35baec9c1b8_0_17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1" name="Google Shape;181;g35baec9c1b8_0_1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35fc06a09a6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2" name="Google Shape;192;g35fc06a09a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g35fc06a09a6_0_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4" name="Google Shape;204;g35fc06a09a6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g35fc06a09a6_0_2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0" name="Google Shape;220;g35fc06a09a6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g35fc06a09a6_0_3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31" name="Google Shape;231;g35fc06a09a6_0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2.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hyperlink" Target="https://www.youtube.com/watch?v=8a3MV9FvGtM"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hyperlink" Target="https://www.youtube.com/watch?v=8a3MV9FvGtM"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8.xml"/><Relationship Id="rId3" Type="http://schemas.openxmlformats.org/officeDocument/2006/relationships/image" Target="../media/image2.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Depth of Knowledge (DOK) Practice</a:t>
            </a:r>
            <a:endParaRPr sz="1900">
              <a:solidFill>
                <a:schemeClr val="dk1"/>
              </a:solidFill>
              <a:latin typeface="Halant"/>
              <a:ea typeface="Halant"/>
              <a:cs typeface="Halant"/>
              <a:sym typeface="Halant"/>
            </a:endParaRPr>
          </a:p>
        </p:txBody>
      </p:sp>
      <p:pic>
        <p:nvPicPr>
          <p:cNvPr id="145" name="Google Shape;145;p37"/>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46" name="Google Shape;146;p3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7" name="Google Shape;147;p37"/>
          <p:cNvSpPr txBox="1"/>
          <p:nvPr/>
        </p:nvSpPr>
        <p:spPr>
          <a:xfrm>
            <a:off x="473791" y="936226"/>
            <a:ext cx="68622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chemeClr val="dk1"/>
              </a:buClr>
              <a:buSzPts val="1100"/>
              <a:buFont typeface="Arial"/>
              <a:buNone/>
            </a:pPr>
            <a:r>
              <a:rPr b="1" lang="en" sz="1400">
                <a:solidFill>
                  <a:schemeClr val="dk1"/>
                </a:solidFill>
                <a:latin typeface="Halant"/>
                <a:ea typeface="Halant"/>
                <a:cs typeface="Halant"/>
                <a:sym typeface="Halant"/>
              </a:rPr>
              <a:t>Depth of the Knowledge Reference</a:t>
            </a:r>
            <a:endParaRPr sz="1400">
              <a:solidFill>
                <a:schemeClr val="dk1"/>
              </a:solidFill>
              <a:latin typeface="Halant"/>
              <a:ea typeface="Halant"/>
              <a:cs typeface="Halant"/>
              <a:sym typeface="Halant"/>
            </a:endParaRPr>
          </a:p>
        </p:txBody>
      </p:sp>
      <p:graphicFrame>
        <p:nvGraphicFramePr>
          <p:cNvPr id="148" name="Google Shape;148;p37"/>
          <p:cNvGraphicFramePr/>
          <p:nvPr/>
        </p:nvGraphicFramePr>
        <p:xfrm>
          <a:off x="487634" y="6331383"/>
          <a:ext cx="3000000" cy="3000000"/>
        </p:xfrm>
        <a:graphic>
          <a:graphicData uri="http://schemas.openxmlformats.org/drawingml/2006/table">
            <a:tbl>
              <a:tblPr>
                <a:noFill/>
                <a:tableStyleId>{5C67FC1A-0ECA-4ADF-A54D-19593D09216D}</a:tableStyleId>
              </a:tblPr>
              <a:tblGrid>
                <a:gridCol w="3398575"/>
                <a:gridCol w="3398575"/>
              </a:tblGrid>
              <a:tr h="1369775">
                <a:tc>
                  <a:txBody>
                    <a:bodyPr/>
                    <a:lstStyle/>
                    <a:p>
                      <a:pPr indent="0" lvl="0" marL="0" rtl="0" algn="ctr">
                        <a:spcBef>
                          <a:spcPts val="0"/>
                        </a:spcBef>
                        <a:spcAft>
                          <a:spcPts val="0"/>
                        </a:spcAft>
                        <a:buNone/>
                      </a:pPr>
                      <a:r>
                        <a:rPr b="1" lang="en" sz="1300">
                          <a:latin typeface="Inter"/>
                          <a:ea typeface="Inter"/>
                          <a:cs typeface="Inter"/>
                          <a:sym typeface="Inter"/>
                        </a:rPr>
                        <a:t>DOK 1</a:t>
                      </a:r>
                      <a:endParaRPr b="1" sz="1300">
                        <a:latin typeface="Inter"/>
                        <a:ea typeface="Inter"/>
                        <a:cs typeface="Inter"/>
                        <a:sym typeface="Inter"/>
                      </a:endParaRPr>
                    </a:p>
                    <a:p>
                      <a:pPr indent="0" lvl="0" marL="0" rtl="0" algn="l">
                        <a:spcBef>
                          <a:spcPts val="0"/>
                        </a:spcBef>
                        <a:spcAft>
                          <a:spcPts val="0"/>
                        </a:spcAft>
                        <a:buNone/>
                      </a:pPr>
                      <a:r>
                        <a:rPr lang="en" sz="1100">
                          <a:latin typeface="Inter"/>
                          <a:ea typeface="Inter"/>
                          <a:cs typeface="Inter"/>
                          <a:sym typeface="Inter"/>
                        </a:rPr>
                        <a:t>Explicit to the Text</a:t>
                      </a:r>
                      <a:endParaRPr sz="11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b="1" sz="1300">
                        <a:solidFill>
                          <a:schemeClr val="accent1"/>
                        </a:solidFill>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114950" marB="114950" marR="116575" marL="11657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c>
                  <a:txBody>
                    <a:bodyPr/>
                    <a:lstStyle/>
                    <a:p>
                      <a:pPr indent="0" lvl="0" marL="0" rtl="0" algn="ctr">
                        <a:spcBef>
                          <a:spcPts val="0"/>
                        </a:spcBef>
                        <a:spcAft>
                          <a:spcPts val="0"/>
                        </a:spcAft>
                        <a:buNone/>
                      </a:pPr>
                      <a:r>
                        <a:rPr b="1" lang="en" sz="1300">
                          <a:latin typeface="Inter"/>
                          <a:ea typeface="Inter"/>
                          <a:cs typeface="Inter"/>
                          <a:sym typeface="Inter"/>
                        </a:rPr>
                        <a:t>DOK 2</a:t>
                      </a:r>
                      <a:endParaRPr sz="1300">
                        <a:latin typeface="Inter"/>
                        <a:ea typeface="Inter"/>
                        <a:cs typeface="Inter"/>
                        <a:sym typeface="Inter"/>
                      </a:endParaRPr>
                    </a:p>
                    <a:p>
                      <a:pPr indent="0" lvl="0" marL="0" rtl="0" algn="l">
                        <a:spcBef>
                          <a:spcPts val="0"/>
                        </a:spcBef>
                        <a:spcAft>
                          <a:spcPts val="0"/>
                        </a:spcAft>
                        <a:buNone/>
                      </a:pPr>
                      <a:r>
                        <a:rPr lang="en" sz="1100">
                          <a:latin typeface="Inter"/>
                          <a:ea typeface="Inter"/>
                          <a:cs typeface="Inter"/>
                          <a:sym typeface="Inter"/>
                        </a:rPr>
                        <a:t>Implicit to the Text</a:t>
                      </a:r>
                      <a:endParaRPr sz="11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b="1" sz="1300">
                        <a:solidFill>
                          <a:schemeClr val="accent1"/>
                        </a:solidFill>
                        <a:latin typeface="Inter"/>
                        <a:ea typeface="Inter"/>
                        <a:cs typeface="Inter"/>
                        <a:sym typeface="Inter"/>
                      </a:endParaRPr>
                    </a:p>
                  </a:txBody>
                  <a:tcPr marT="114950" marB="114950" marR="116575" marL="11657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r>
              <a:tr h="1369775">
                <a:tc>
                  <a:txBody>
                    <a:bodyPr/>
                    <a:lstStyle/>
                    <a:p>
                      <a:pPr indent="0" lvl="0" marL="0" rtl="0" algn="ctr">
                        <a:spcBef>
                          <a:spcPts val="0"/>
                        </a:spcBef>
                        <a:spcAft>
                          <a:spcPts val="0"/>
                        </a:spcAft>
                        <a:buNone/>
                      </a:pPr>
                      <a:r>
                        <a:rPr b="1" lang="en" sz="1300">
                          <a:latin typeface="Inter"/>
                          <a:ea typeface="Inter"/>
                          <a:cs typeface="Inter"/>
                          <a:sym typeface="Inter"/>
                        </a:rPr>
                        <a:t>DOK 3</a:t>
                      </a:r>
                      <a:endParaRPr sz="1300">
                        <a:latin typeface="Inter"/>
                        <a:ea typeface="Inter"/>
                        <a:cs typeface="Inter"/>
                        <a:sym typeface="Inter"/>
                      </a:endParaRPr>
                    </a:p>
                    <a:p>
                      <a:pPr indent="0" lvl="0" marL="0" rtl="0" algn="l">
                        <a:spcBef>
                          <a:spcPts val="0"/>
                        </a:spcBef>
                        <a:spcAft>
                          <a:spcPts val="0"/>
                        </a:spcAft>
                        <a:buNone/>
                      </a:pPr>
                      <a:r>
                        <a:rPr lang="en" sz="1100">
                          <a:latin typeface="Inter"/>
                          <a:ea typeface="Inter"/>
                          <a:cs typeface="Inter"/>
                          <a:sym typeface="Inter"/>
                        </a:rPr>
                        <a:t>Abstract and related to the Text</a:t>
                      </a:r>
                      <a:endParaRPr sz="11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i="1" sz="1300">
                        <a:latin typeface="Inter"/>
                        <a:ea typeface="Inter"/>
                        <a:cs typeface="Inter"/>
                        <a:sym typeface="Inter"/>
                      </a:endParaRPr>
                    </a:p>
                  </a:txBody>
                  <a:tcPr marT="114950" marB="114950" marR="116575" marL="11657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c>
                  <a:txBody>
                    <a:bodyPr/>
                    <a:lstStyle/>
                    <a:p>
                      <a:pPr indent="0" lvl="0" marL="0" rtl="0" algn="ctr">
                        <a:spcBef>
                          <a:spcPts val="0"/>
                        </a:spcBef>
                        <a:spcAft>
                          <a:spcPts val="0"/>
                        </a:spcAft>
                        <a:buNone/>
                      </a:pPr>
                      <a:r>
                        <a:rPr b="1" lang="en" sz="1300">
                          <a:latin typeface="Inter"/>
                          <a:ea typeface="Inter"/>
                          <a:cs typeface="Inter"/>
                          <a:sym typeface="Inter"/>
                        </a:rPr>
                        <a:t>DOK 4</a:t>
                      </a:r>
                      <a:endParaRPr sz="1300">
                        <a:latin typeface="Inter"/>
                        <a:ea typeface="Inter"/>
                        <a:cs typeface="Inter"/>
                        <a:sym typeface="Inter"/>
                      </a:endParaRPr>
                    </a:p>
                    <a:p>
                      <a:pPr indent="0" lvl="0" marL="0" rtl="0" algn="l">
                        <a:spcBef>
                          <a:spcPts val="0"/>
                        </a:spcBef>
                        <a:spcAft>
                          <a:spcPts val="0"/>
                        </a:spcAft>
                        <a:buNone/>
                      </a:pPr>
                      <a:r>
                        <a:rPr lang="en" sz="1100">
                          <a:latin typeface="Inter"/>
                          <a:ea typeface="Inter"/>
                          <a:cs typeface="Inter"/>
                          <a:sym typeface="Inter"/>
                        </a:rPr>
                        <a:t>Abstract and not related to the text</a:t>
                      </a:r>
                      <a:endParaRPr sz="11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114950" marB="114950" marR="116575" marL="11657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r>
            </a:tbl>
          </a:graphicData>
        </a:graphic>
      </p:graphicFrame>
      <p:graphicFrame>
        <p:nvGraphicFramePr>
          <p:cNvPr id="149" name="Google Shape;149;p37"/>
          <p:cNvGraphicFramePr/>
          <p:nvPr/>
        </p:nvGraphicFramePr>
        <p:xfrm>
          <a:off x="506255" y="1328774"/>
          <a:ext cx="3000000" cy="3000000"/>
        </p:xfrm>
        <a:graphic>
          <a:graphicData uri="http://schemas.openxmlformats.org/drawingml/2006/table">
            <a:tbl>
              <a:tblPr>
                <a:noFill/>
                <a:tableStyleId>{5C67FC1A-0ECA-4ADF-A54D-19593D09216D}</a:tableStyleId>
              </a:tblPr>
              <a:tblGrid>
                <a:gridCol w="3398575"/>
                <a:gridCol w="3398575"/>
              </a:tblGrid>
              <a:tr h="1625125">
                <a:tc>
                  <a:txBody>
                    <a:bodyPr/>
                    <a:lstStyle/>
                    <a:p>
                      <a:pPr indent="0" lvl="0" marL="0" rtl="0" algn="ctr">
                        <a:spcBef>
                          <a:spcPts val="0"/>
                        </a:spcBef>
                        <a:spcAft>
                          <a:spcPts val="0"/>
                        </a:spcAft>
                        <a:buNone/>
                      </a:pPr>
                      <a:r>
                        <a:rPr b="1" lang="en" sz="1000">
                          <a:latin typeface="Inter"/>
                          <a:ea typeface="Inter"/>
                          <a:cs typeface="Inter"/>
                          <a:sym typeface="Inter"/>
                        </a:rPr>
                        <a:t>DOK 1</a:t>
                      </a:r>
                      <a:endParaRPr b="1"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b="1" lang="en" sz="1000">
                          <a:latin typeface="Inter"/>
                          <a:ea typeface="Inter"/>
                          <a:cs typeface="Inter"/>
                          <a:sym typeface="Inter"/>
                        </a:rPr>
                        <a:t>Explicit to the Text</a:t>
                      </a:r>
                      <a:endParaRPr b="1"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Answer is found in the text (Can be pointed at)</a:t>
                      </a:r>
                      <a:endParaRPr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Information is basic recall knowledge</a:t>
                      </a:r>
                      <a:endParaRPr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Questions often begin with “who, what, where, when”</a:t>
                      </a:r>
                      <a:endParaRPr sz="1000">
                        <a:latin typeface="Inter"/>
                        <a:ea typeface="Inter"/>
                        <a:cs typeface="Inter"/>
                        <a:sym typeface="Inter"/>
                      </a:endParaRPr>
                    </a:p>
                    <a:p>
                      <a:pPr indent="0" lvl="0" marL="0" rtl="0" algn="l">
                        <a:spcBef>
                          <a:spcPts val="0"/>
                        </a:spcBef>
                        <a:spcAft>
                          <a:spcPts val="0"/>
                        </a:spcAft>
                        <a:buNone/>
                      </a:pPr>
                      <a:r>
                        <a:rPr i="1" lang="en" sz="1000">
                          <a:latin typeface="Inter"/>
                          <a:ea typeface="Inter"/>
                          <a:cs typeface="Inter"/>
                          <a:sym typeface="Inter"/>
                        </a:rPr>
                        <a:t>EX: What year was the Declaration of Independence written?</a:t>
                      </a:r>
                      <a:endParaRPr sz="1000">
                        <a:latin typeface="Inter"/>
                        <a:ea typeface="Inter"/>
                        <a:cs typeface="Inter"/>
                        <a:sym typeface="Inter"/>
                      </a:endParaRPr>
                    </a:p>
                  </a:txBody>
                  <a:tcPr marT="114950" marB="114950" marR="116575" marL="116575">
                    <a:lnL cap="flat" cmpd="sng" w="6350">
                      <a:solidFill>
                        <a:srgbClr val="000000"/>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b="1" lang="en" sz="1000">
                          <a:latin typeface="Inter"/>
                          <a:ea typeface="Inter"/>
                          <a:cs typeface="Inter"/>
                          <a:sym typeface="Inter"/>
                        </a:rPr>
                        <a:t>DOK 2</a:t>
                      </a:r>
                      <a:endParaRPr b="1"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b="1" lang="en" sz="1000">
                          <a:latin typeface="Inter"/>
                          <a:ea typeface="Inter"/>
                          <a:cs typeface="Inter"/>
                          <a:sym typeface="Inter"/>
                        </a:rPr>
                        <a:t>Implicit to the Text</a:t>
                      </a:r>
                      <a:endParaRPr b="1"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Answer in the text, but not clear right away.</a:t>
                      </a:r>
                      <a:endParaRPr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Information is using recall information to find a deeper connection</a:t>
                      </a:r>
                      <a:endParaRPr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Questions often begin with “why or how”</a:t>
                      </a:r>
                      <a:endParaRPr sz="1000">
                        <a:latin typeface="Inter"/>
                        <a:ea typeface="Inter"/>
                        <a:cs typeface="Inter"/>
                        <a:sym typeface="Inter"/>
                      </a:endParaRPr>
                    </a:p>
                    <a:p>
                      <a:pPr indent="0" lvl="0" marL="0" rtl="0" algn="l">
                        <a:spcBef>
                          <a:spcPts val="800"/>
                        </a:spcBef>
                        <a:spcAft>
                          <a:spcPts val="0"/>
                        </a:spcAft>
                        <a:buNone/>
                      </a:pPr>
                      <a:r>
                        <a:rPr i="1" lang="en" sz="1000">
                          <a:latin typeface="Inter"/>
                          <a:ea typeface="Inter"/>
                          <a:cs typeface="Inter"/>
                          <a:sym typeface="Inter"/>
                        </a:rPr>
                        <a:t>EX: How did the Civil War impact women?</a:t>
                      </a:r>
                      <a:endParaRPr i="1" sz="1000">
                        <a:latin typeface="Inter"/>
                        <a:ea typeface="Inter"/>
                        <a:cs typeface="Inter"/>
                        <a:sym typeface="Inter"/>
                      </a:endParaRPr>
                    </a:p>
                  </a:txBody>
                  <a:tcPr marT="114950" marB="114950" marR="116575" marL="11657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r>
              <a:tr h="1937350">
                <a:tc>
                  <a:txBody>
                    <a:bodyPr/>
                    <a:lstStyle/>
                    <a:p>
                      <a:pPr indent="0" lvl="0" marL="0" rtl="0" algn="ctr">
                        <a:spcBef>
                          <a:spcPts val="0"/>
                        </a:spcBef>
                        <a:spcAft>
                          <a:spcPts val="0"/>
                        </a:spcAft>
                        <a:buNone/>
                      </a:pPr>
                      <a:r>
                        <a:rPr b="1" lang="en" sz="1000">
                          <a:latin typeface="Inter"/>
                          <a:ea typeface="Inter"/>
                          <a:cs typeface="Inter"/>
                          <a:sym typeface="Inter"/>
                        </a:rPr>
                        <a:t>DOK 3</a:t>
                      </a:r>
                      <a:endParaRPr b="1"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b="1" lang="en" sz="1000">
                          <a:latin typeface="Inter"/>
                          <a:ea typeface="Inter"/>
                          <a:cs typeface="Inter"/>
                          <a:sym typeface="Inter"/>
                        </a:rPr>
                        <a:t>Abstract and related to the Text</a:t>
                      </a:r>
                      <a:endParaRPr b="1"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Answers are not found in the text</a:t>
                      </a:r>
                      <a:endParaRPr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Requires reader to make a judgement or opinion about the text</a:t>
                      </a:r>
                      <a:endParaRPr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Questions often begin with “should, could, would, do you think” followed by a specific historical event or person.</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i="1" lang="en" sz="1000">
                          <a:latin typeface="Inter"/>
                          <a:ea typeface="Inter"/>
                          <a:cs typeface="Inter"/>
                          <a:sym typeface="Inter"/>
                        </a:rPr>
                        <a:t>EX: Should George Washington have run for a third term?</a:t>
                      </a:r>
                      <a:endParaRPr i="1" sz="1000">
                        <a:latin typeface="Inter"/>
                        <a:ea typeface="Inter"/>
                        <a:cs typeface="Inter"/>
                        <a:sym typeface="Inter"/>
                      </a:endParaRPr>
                    </a:p>
                  </a:txBody>
                  <a:tcPr marT="114950" marB="114950" marR="116575" marL="116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b="1" lang="en" sz="1000">
                          <a:latin typeface="Inter"/>
                          <a:ea typeface="Inter"/>
                          <a:cs typeface="Inter"/>
                          <a:sym typeface="Inter"/>
                        </a:rPr>
                        <a:t>DOK 4</a:t>
                      </a:r>
                      <a:endParaRPr b="1"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b="1" lang="en" sz="1000">
                          <a:latin typeface="Inter"/>
                          <a:ea typeface="Inter"/>
                          <a:cs typeface="Inter"/>
                          <a:sym typeface="Inter"/>
                        </a:rPr>
                        <a:t>Abstract and not related to the text</a:t>
                      </a:r>
                      <a:endParaRPr b="1"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Answers are not found in the text</a:t>
                      </a:r>
                      <a:endParaRPr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Answers are not directly related to the text, but rather a BIG idea that the text speaks to</a:t>
                      </a:r>
                      <a:endParaRPr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Questions often begin with “should, could, would, do you think” followed by a big idea</a:t>
                      </a:r>
                      <a:endParaRPr i="1" sz="1000">
                        <a:latin typeface="Inter"/>
                        <a:ea typeface="Inter"/>
                        <a:cs typeface="Inter"/>
                        <a:sym typeface="Inter"/>
                      </a:endParaRPr>
                    </a:p>
                    <a:p>
                      <a:pPr indent="0" lvl="0" marL="0" rtl="0" algn="l">
                        <a:spcBef>
                          <a:spcPts val="0"/>
                        </a:spcBef>
                        <a:spcAft>
                          <a:spcPts val="0"/>
                        </a:spcAft>
                        <a:buNone/>
                      </a:pPr>
                      <a:r>
                        <a:rPr i="1" lang="en" sz="1000">
                          <a:latin typeface="Inter"/>
                          <a:ea typeface="Inter"/>
                          <a:cs typeface="Inter"/>
                          <a:sym typeface="Inter"/>
                        </a:rPr>
                        <a:t>EX: Should presidents appoint Supreme Court justices?</a:t>
                      </a:r>
                      <a:endParaRPr sz="1000">
                        <a:latin typeface="Inter"/>
                        <a:ea typeface="Inter"/>
                        <a:cs typeface="Inter"/>
                        <a:sym typeface="Inter"/>
                      </a:endParaRPr>
                    </a:p>
                  </a:txBody>
                  <a:tcPr marT="114950" marB="114950" marR="116575" marL="116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rgbClr val="000000"/>
                      </a:solidFill>
                      <a:prstDash val="solid"/>
                      <a:round/>
                      <a:headEnd len="sm" w="sm" type="none"/>
                      <a:tailEnd len="sm" w="sm" type="none"/>
                    </a:lnB>
                  </a:tcPr>
                </a:tc>
              </a:tr>
            </a:tbl>
          </a:graphicData>
        </a:graphic>
      </p:graphicFrame>
      <p:sp>
        <p:nvSpPr>
          <p:cNvPr id="150" name="Google Shape;150;p37"/>
          <p:cNvSpPr txBox="1"/>
          <p:nvPr/>
        </p:nvSpPr>
        <p:spPr>
          <a:xfrm>
            <a:off x="473791" y="5346183"/>
            <a:ext cx="6862200" cy="985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Source/Story:</a:t>
            </a:r>
            <a:r>
              <a:rPr lang="en" sz="1300">
                <a:solidFill>
                  <a:schemeClr val="dk1"/>
                </a:solidFill>
                <a:latin typeface="Inter"/>
                <a:ea typeface="Inter"/>
                <a:cs typeface="Inter"/>
                <a:sym typeface="Inter"/>
              </a:rPr>
              <a:t> </a:t>
            </a:r>
            <a:r>
              <a:rPr i="1" lang="en" sz="1300">
                <a:solidFill>
                  <a:schemeClr val="dk1"/>
                </a:solidFill>
                <a:latin typeface="Inter"/>
                <a:ea typeface="Inter"/>
                <a:cs typeface="Inter"/>
                <a:sym typeface="Inter"/>
              </a:rPr>
              <a:t>Eli Thompson is a ninth grader who’s always tinkering with old gadgets and figuring out how things work. He’s a reliable group partner, especially in history class where he enjoys debating different points of view. Outside of school, he volunteers at the animal shelter and is saving up for his first bike repair toolkit.</a:t>
            </a:r>
            <a:endParaRPr i="1" sz="1300">
              <a:solidFill>
                <a:schemeClr val="dk1"/>
              </a:solidFill>
              <a:latin typeface="Inter"/>
              <a:ea typeface="Inter"/>
              <a:cs typeface="Inter"/>
              <a:sym typeface="Inter"/>
            </a:endParaRPr>
          </a:p>
        </p:txBody>
      </p:sp>
      <p:sp>
        <p:nvSpPr>
          <p:cNvPr id="151" name="Google Shape;151;p37"/>
          <p:cNvSpPr txBox="1"/>
          <p:nvPr/>
        </p:nvSpPr>
        <p:spPr>
          <a:xfrm>
            <a:off x="397933" y="601373"/>
            <a:ext cx="70137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  Date: ________ Class: ____________________</a:t>
            </a:r>
            <a:endParaRPr b="1" sz="13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sp>
        <p:nvSpPr>
          <p:cNvPr id="156" name="Google Shape;156;p38"/>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l">
              <a:spcBef>
                <a:spcPts val="0"/>
              </a:spcBef>
              <a:spcAft>
                <a:spcPts val="0"/>
              </a:spcAft>
              <a:buClr>
                <a:schemeClr val="dk1"/>
              </a:buClr>
              <a:buSzPts val="1100"/>
              <a:buFont typeface="Arial"/>
              <a:buNone/>
            </a:pPr>
            <a:r>
              <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Historical Dispositions:</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Medium"/>
                <a:ea typeface="Plus Jakarta Sans Medium"/>
                <a:cs typeface="Plus Jakarta Sans Medium"/>
                <a:sym typeface="Plus Jakarta Sans Medium"/>
              </a:rPr>
              <a:t>Epistemology</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000">
              <a:solidFill>
                <a:schemeClr val="dk1"/>
              </a:solidFill>
              <a:latin typeface="Plus Jakarta Sans"/>
              <a:ea typeface="Plus Jakarta Sans"/>
              <a:cs typeface="Plus Jakarta Sans"/>
              <a:sym typeface="Plus Jakarta Sans"/>
            </a:endParaRPr>
          </a:p>
        </p:txBody>
      </p:sp>
      <p:sp>
        <p:nvSpPr>
          <p:cNvPr id="157" name="Google Shape;157;p3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58" name="Google Shape;158;p3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9" name="Google Shape;159;p3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0" name="Google Shape;160;p38"/>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61" name="Google Shape;161;p38"/>
          <p:cNvSpPr txBox="1"/>
          <p:nvPr/>
        </p:nvSpPr>
        <p:spPr>
          <a:xfrm>
            <a:off x="381600" y="1013688"/>
            <a:ext cx="68616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Epistemology is the study of how we come to know what we know. </a:t>
            </a:r>
            <a:r>
              <a:rPr lang="en" sz="1200">
                <a:solidFill>
                  <a:schemeClr val="dk1"/>
                </a:solidFill>
                <a:latin typeface="Halant"/>
                <a:ea typeface="Halant"/>
                <a:cs typeface="Halant"/>
                <a:sym typeface="Halant"/>
              </a:rPr>
              <a:t>Below, you will find a historical fact. In the table below it, write five potential ways someone could come to know this fact. Then, write down four questions that would support further research into the context of this fact. </a:t>
            </a:r>
            <a:endParaRPr sz="1200">
              <a:solidFill>
                <a:schemeClr val="dk1"/>
              </a:solidFill>
              <a:latin typeface="Halant"/>
              <a:ea typeface="Halant"/>
              <a:cs typeface="Halant"/>
              <a:sym typeface="Halant"/>
            </a:endParaRPr>
          </a:p>
        </p:txBody>
      </p:sp>
      <p:sp>
        <p:nvSpPr>
          <p:cNvPr id="162" name="Google Shape;162;p38"/>
          <p:cNvSpPr txBox="1"/>
          <p:nvPr/>
        </p:nvSpPr>
        <p:spPr>
          <a:xfrm>
            <a:off x="1226425" y="2054388"/>
            <a:ext cx="5396100" cy="4983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latin typeface="Inter"/>
                <a:ea typeface="Inter"/>
                <a:cs typeface="Inter"/>
                <a:sym typeface="Inter"/>
              </a:rPr>
              <a:t>Los Angeles was founded on September 4, 1781.</a:t>
            </a:r>
            <a:endParaRPr sz="1600">
              <a:latin typeface="Inter"/>
              <a:ea typeface="Inter"/>
              <a:cs typeface="Inter"/>
              <a:sym typeface="Inter"/>
            </a:endParaRPr>
          </a:p>
        </p:txBody>
      </p:sp>
      <p:sp>
        <p:nvSpPr>
          <p:cNvPr id="163" name="Google Shape;163;p38"/>
          <p:cNvSpPr txBox="1"/>
          <p:nvPr/>
        </p:nvSpPr>
        <p:spPr>
          <a:xfrm>
            <a:off x="3052650" y="1706400"/>
            <a:ext cx="15195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chemeClr val="dk1"/>
                </a:solidFill>
                <a:latin typeface="Plus Jakarta Sans"/>
                <a:ea typeface="Plus Jakarta Sans"/>
                <a:cs typeface="Plus Jakarta Sans"/>
                <a:sym typeface="Plus Jakarta Sans"/>
              </a:rPr>
              <a:t>Historical Fact</a:t>
            </a:r>
            <a:endParaRPr sz="1200">
              <a:solidFill>
                <a:schemeClr val="dk1"/>
              </a:solidFill>
              <a:latin typeface="Plus Jakarta Sans"/>
              <a:ea typeface="Plus Jakarta Sans"/>
              <a:cs typeface="Plus Jakarta Sans"/>
              <a:sym typeface="Plus Jakarta Sans"/>
            </a:endParaRPr>
          </a:p>
        </p:txBody>
      </p:sp>
      <p:graphicFrame>
        <p:nvGraphicFramePr>
          <p:cNvPr id="164" name="Google Shape;164;p38"/>
          <p:cNvGraphicFramePr/>
          <p:nvPr/>
        </p:nvGraphicFramePr>
        <p:xfrm>
          <a:off x="493650" y="2683775"/>
          <a:ext cx="3000000" cy="3000000"/>
        </p:xfrm>
        <a:graphic>
          <a:graphicData uri="http://schemas.openxmlformats.org/drawingml/2006/table">
            <a:tbl>
              <a:tblPr>
                <a:noFill/>
                <a:tableStyleId>{5C67FC1A-0ECA-4ADF-A54D-19593D09216D}</a:tableStyleId>
              </a:tblPr>
              <a:tblGrid>
                <a:gridCol w="1372325"/>
                <a:gridCol w="1372325"/>
                <a:gridCol w="1372325"/>
                <a:gridCol w="1372325"/>
                <a:gridCol w="1372325"/>
              </a:tblGrid>
              <a:tr h="2138800">
                <a:tc>
                  <a:txBody>
                    <a:bodyPr/>
                    <a:lstStyle/>
                    <a:p>
                      <a:pPr indent="0" lvl="0" marL="0" rtl="0" algn="l">
                        <a:spcBef>
                          <a:spcPts val="0"/>
                        </a:spcBef>
                        <a:spcAft>
                          <a:spcPts val="0"/>
                        </a:spcAft>
                        <a:buNone/>
                      </a:pPr>
                      <a:r>
                        <a:rPr lang="en" sz="1200">
                          <a:latin typeface="Inter"/>
                          <a:ea typeface="Inter"/>
                          <a:cs typeface="Inter"/>
                          <a:sym typeface="Inter"/>
                        </a:rPr>
                        <a:t>1.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2.</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3.</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4.</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5.</a:t>
                      </a:r>
                      <a:endParaRPr sz="1200">
                        <a:latin typeface="Inter"/>
                        <a:ea typeface="Inter"/>
                        <a:cs typeface="Inter"/>
                        <a:sym typeface="Inter"/>
                      </a:endParaRPr>
                    </a:p>
                  </a:txBody>
                  <a:tcPr marT="91425" marB="91425" marR="91425" marL="91425"/>
                </a:tc>
              </a:tr>
            </a:tbl>
          </a:graphicData>
        </a:graphic>
      </p:graphicFrame>
      <p:graphicFrame>
        <p:nvGraphicFramePr>
          <p:cNvPr id="165" name="Google Shape;165;p38"/>
          <p:cNvGraphicFramePr/>
          <p:nvPr/>
        </p:nvGraphicFramePr>
        <p:xfrm>
          <a:off x="493647" y="5455783"/>
          <a:ext cx="3000000" cy="3000000"/>
        </p:xfrm>
        <a:graphic>
          <a:graphicData uri="http://schemas.openxmlformats.org/drawingml/2006/table">
            <a:tbl>
              <a:tblPr>
                <a:noFill/>
                <a:tableStyleId>{5C67FC1A-0ECA-4ADF-A54D-19593D09216D}</a:tableStyleId>
              </a:tblPr>
              <a:tblGrid>
                <a:gridCol w="3430825"/>
                <a:gridCol w="3430825"/>
              </a:tblGrid>
              <a:tr h="1133125">
                <a:tc>
                  <a:txBody>
                    <a:bodyPr/>
                    <a:lstStyle/>
                    <a:p>
                      <a:pPr indent="0" lvl="0" marL="0" rtl="0" algn="ctr">
                        <a:spcBef>
                          <a:spcPts val="0"/>
                        </a:spcBef>
                        <a:spcAft>
                          <a:spcPts val="0"/>
                        </a:spcAft>
                        <a:buNone/>
                      </a:pPr>
                      <a:r>
                        <a:rPr b="1" lang="en" sz="1300">
                          <a:latin typeface="Inter"/>
                          <a:ea typeface="Inter"/>
                          <a:cs typeface="Inter"/>
                          <a:sym typeface="Inter"/>
                        </a:rPr>
                        <a:t>DOK 1</a:t>
                      </a:r>
                      <a:endParaRPr b="1"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b="1" sz="1300">
                        <a:solidFill>
                          <a:schemeClr val="accent1"/>
                        </a:solidFill>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114950" marB="114950" marR="116575" marL="11657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c>
                  <a:txBody>
                    <a:bodyPr/>
                    <a:lstStyle/>
                    <a:p>
                      <a:pPr indent="0" lvl="0" marL="0" rtl="0" algn="ctr">
                        <a:spcBef>
                          <a:spcPts val="0"/>
                        </a:spcBef>
                        <a:spcAft>
                          <a:spcPts val="0"/>
                        </a:spcAft>
                        <a:buNone/>
                      </a:pPr>
                      <a:r>
                        <a:rPr b="1" lang="en" sz="1300">
                          <a:latin typeface="Inter"/>
                          <a:ea typeface="Inter"/>
                          <a:cs typeface="Inter"/>
                          <a:sym typeface="Inter"/>
                        </a:rPr>
                        <a:t>DOK 2</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b="1" sz="1300">
                        <a:solidFill>
                          <a:schemeClr val="accent1"/>
                        </a:solidFill>
                        <a:latin typeface="Inter"/>
                        <a:ea typeface="Inter"/>
                        <a:cs typeface="Inter"/>
                        <a:sym typeface="Inter"/>
                      </a:endParaRPr>
                    </a:p>
                  </a:txBody>
                  <a:tcPr marT="114950" marB="114950" marR="116575" marL="11657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r>
              <a:tr h="1133125">
                <a:tc>
                  <a:txBody>
                    <a:bodyPr/>
                    <a:lstStyle/>
                    <a:p>
                      <a:pPr indent="0" lvl="0" marL="0" rtl="0" algn="ctr">
                        <a:spcBef>
                          <a:spcPts val="0"/>
                        </a:spcBef>
                        <a:spcAft>
                          <a:spcPts val="0"/>
                        </a:spcAft>
                        <a:buNone/>
                      </a:pPr>
                      <a:r>
                        <a:rPr b="1" lang="en" sz="1300">
                          <a:latin typeface="Inter"/>
                          <a:ea typeface="Inter"/>
                          <a:cs typeface="Inter"/>
                          <a:sym typeface="Inter"/>
                        </a:rPr>
                        <a:t>DOK 3</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i="1" sz="1300">
                        <a:latin typeface="Inter"/>
                        <a:ea typeface="Inter"/>
                        <a:cs typeface="Inter"/>
                        <a:sym typeface="Inter"/>
                      </a:endParaRPr>
                    </a:p>
                  </a:txBody>
                  <a:tcPr marT="114950" marB="114950" marR="116575" marL="11657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c>
                  <a:txBody>
                    <a:bodyPr/>
                    <a:lstStyle/>
                    <a:p>
                      <a:pPr indent="0" lvl="0" marL="0" rtl="0" algn="ctr">
                        <a:spcBef>
                          <a:spcPts val="0"/>
                        </a:spcBef>
                        <a:spcAft>
                          <a:spcPts val="0"/>
                        </a:spcAft>
                        <a:buNone/>
                      </a:pPr>
                      <a:r>
                        <a:rPr b="1" lang="en" sz="1300">
                          <a:latin typeface="Inter"/>
                          <a:ea typeface="Inter"/>
                          <a:cs typeface="Inter"/>
                          <a:sym typeface="Inter"/>
                        </a:rPr>
                        <a:t>DOK 4</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114950" marB="114950" marR="116575" marL="11657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r>
            </a:tbl>
          </a:graphicData>
        </a:graphic>
      </p:graphicFrame>
      <p:sp>
        <p:nvSpPr>
          <p:cNvPr id="166" name="Google Shape;166;p38"/>
          <p:cNvSpPr txBox="1"/>
          <p:nvPr/>
        </p:nvSpPr>
        <p:spPr>
          <a:xfrm>
            <a:off x="521688" y="4994550"/>
            <a:ext cx="65169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Note: While there is no text to base these </a:t>
            </a:r>
            <a:r>
              <a:rPr lang="en" sz="1000">
                <a:solidFill>
                  <a:schemeClr val="dk1"/>
                </a:solidFill>
                <a:latin typeface="Inter"/>
                <a:ea typeface="Inter"/>
                <a:cs typeface="Inter"/>
                <a:sym typeface="Inter"/>
              </a:rPr>
              <a:t>questions</a:t>
            </a:r>
            <a:r>
              <a:rPr lang="en" sz="1000">
                <a:solidFill>
                  <a:schemeClr val="dk1"/>
                </a:solidFill>
                <a:latin typeface="Inter"/>
                <a:ea typeface="Inter"/>
                <a:cs typeface="Inter"/>
                <a:sym typeface="Inter"/>
              </a:rPr>
              <a:t> on, use the basic structure of each question level to ask your own questions regarding the above fact.</a:t>
            </a:r>
            <a:endParaRPr sz="1000">
              <a:solidFill>
                <a:schemeClr val="dk1"/>
              </a:solidFill>
              <a:latin typeface="Inter"/>
              <a:ea typeface="Inter"/>
              <a:cs typeface="Inter"/>
              <a:sym typeface="Inter"/>
            </a:endParaRPr>
          </a:p>
        </p:txBody>
      </p:sp>
      <p:sp>
        <p:nvSpPr>
          <p:cNvPr id="167" name="Google Shape;167;p38"/>
          <p:cNvSpPr txBox="1"/>
          <p:nvPr/>
        </p:nvSpPr>
        <p:spPr>
          <a:xfrm>
            <a:off x="493675" y="7866150"/>
            <a:ext cx="6861600" cy="1373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latin typeface="Inter"/>
                <a:ea typeface="Inter"/>
                <a:cs typeface="Inter"/>
                <a:sym typeface="Inter"/>
              </a:rPr>
              <a:t>Why is studying how we know what we know important when practicing history?</a:t>
            </a:r>
            <a:endParaRPr sz="1000">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1" name="Shape 171"/>
        <p:cNvGrpSpPr/>
        <p:nvPr/>
      </p:nvGrpSpPr>
      <p:grpSpPr>
        <a:xfrm>
          <a:off x="0" y="0"/>
          <a:ext cx="0" cy="0"/>
          <a:chOff x="0" y="0"/>
          <a:chExt cx="0" cy="0"/>
        </a:xfrm>
      </p:grpSpPr>
      <p:sp>
        <p:nvSpPr>
          <p:cNvPr id="172" name="Google Shape;172;p39"/>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The Blind Men and the Elephant</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73" name="Google Shape;173;p39"/>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74" name="Google Shape;174;p39"/>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75" name="Google Shape;175;p39"/>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76" name="Google Shape;176;p39"/>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177" name="Google Shape;177;p39"/>
          <p:cNvGraphicFramePr/>
          <p:nvPr/>
        </p:nvGraphicFramePr>
        <p:xfrm>
          <a:off x="315750" y="1255750"/>
          <a:ext cx="3000000" cy="3000000"/>
        </p:xfrm>
        <a:graphic>
          <a:graphicData uri="http://schemas.openxmlformats.org/drawingml/2006/table">
            <a:tbl>
              <a:tblPr>
                <a:noFill/>
                <a:tableStyleId>{5C67FC1A-0ECA-4ADF-A54D-19593D09216D}</a:tableStyleId>
              </a:tblPr>
              <a:tblGrid>
                <a:gridCol w="7140900"/>
              </a:tblGrid>
              <a:tr h="4674250">
                <a:tc>
                  <a:txBody>
                    <a:bodyPr/>
                    <a:lstStyle/>
                    <a:p>
                      <a:pPr indent="0" lvl="0" marL="0" rtl="0" algn="l">
                        <a:spcBef>
                          <a:spcPts val="0"/>
                        </a:spcBef>
                        <a:spcAft>
                          <a:spcPts val="0"/>
                        </a:spcAft>
                        <a:buNone/>
                      </a:pPr>
                      <a:r>
                        <a:rPr b="1" lang="en" sz="1150" u="sng">
                          <a:solidFill>
                            <a:schemeClr val="hlink"/>
                          </a:solidFill>
                          <a:latin typeface="Halant"/>
                          <a:ea typeface="Halant"/>
                          <a:cs typeface="Halant"/>
                          <a:sym typeface="Halant"/>
                          <a:hlinkClick r:id="rId5"/>
                        </a:rPr>
                        <a:t>Video Transcript:</a:t>
                      </a:r>
                      <a:r>
                        <a:rPr b="1" lang="en" sz="1150">
                          <a:latin typeface="Halant"/>
                          <a:ea typeface="Halant"/>
                          <a:cs typeface="Halant"/>
                          <a:sym typeface="Halant"/>
                        </a:rPr>
                        <a:t> </a:t>
                      </a:r>
                      <a:endParaRPr sz="1150">
                        <a:latin typeface="Halant"/>
                        <a:ea typeface="Halant"/>
                        <a:cs typeface="Halant"/>
                        <a:sym typeface="Halant"/>
                      </a:endParaRPr>
                    </a:p>
                    <a:p>
                      <a:pPr indent="0" lvl="0" marL="0" rtl="0" algn="l">
                        <a:lnSpc>
                          <a:spcPct val="100000"/>
                        </a:lnSpc>
                        <a:spcBef>
                          <a:spcPts val="0"/>
                        </a:spcBef>
                        <a:spcAft>
                          <a:spcPts val="0"/>
                        </a:spcAft>
                        <a:buNone/>
                      </a:pPr>
                      <a:r>
                        <a:rPr lang="en" sz="1200">
                          <a:latin typeface="Inter"/>
                          <a:ea typeface="Inter"/>
                          <a:cs typeface="Inter"/>
                          <a:sym typeface="Inter"/>
                        </a:rPr>
                        <a:t>There were once six blind men who stood by the roadside every day, and begged from the people who passed. They had often heard of elephants, but they had never seen one; for, being blind, how could they? It so happened one morning that an elephant was driven down the road where they stood. When they were told that the great beast was before them, they asked the driver to let him stop so that they might see him. Of course they could not see him with their eyes; but they thought that by touching him they could learn just what kind of animal he was. The first one happened to put his hand on the elephant's side. "Well, well!" he said, "now I know all about this beast. He is exactly like a wall." The second felt only of the elephant's tusk. "My brother," he said, "you are mistaken. He is not at all like a wall. He is round and smooth and sharp. He is more like a spear than anything else." The third happened to take hold of the elephant's trunk. "Both of you are wrong," he said. "Anybody who knows anything can see that this elephant is like a snake." The fourth reached out his arms, and grasped one of the elephant's legs. "Oh, how blind you are!" he said. "It is very plain to me that he is round and tall like a tree." The fifth was a very tall man, and he chanced to take hold of the elephant's ear. "The blindest man ought to know that this beast is not like any of the things that you name," he said. "He is exactly like a huge fan." The sixth was very blind indeed, and it was some time before he could find the elephant at all. At last he seized the animal's tail. "O foolish fellows!" he cried. "You surely have lost your senses. This elephant is not like a wall, or a spear, or a snake, or a tree; neither is he like a fan. But any man with a particle of sense can see that he is exactly like a rope." Then the elephant moved on, and the six blind men sat by the roadside all day, and quarreled about him. Each believed that he knew just how the animal looked; and each called the others hard names because they did not agree with him. People who have eyes sometimes act as foolishly.</a:t>
                      </a:r>
                      <a:endParaRPr sz="1200">
                        <a:latin typeface="Inter"/>
                        <a:ea typeface="Inter"/>
                        <a:cs typeface="Inter"/>
                        <a:sym typeface="Inter"/>
                      </a:endParaRPr>
                    </a:p>
                    <a:p>
                      <a:pPr indent="0" lvl="0" marL="0" rtl="0" algn="l">
                        <a:lnSpc>
                          <a:spcPct val="100000"/>
                        </a:lnSpc>
                        <a:spcBef>
                          <a:spcPts val="0"/>
                        </a:spcBef>
                        <a:spcAft>
                          <a:spcPts val="0"/>
                        </a:spcAft>
                        <a:buNone/>
                      </a:pPr>
                      <a:r>
                        <a:t/>
                      </a:r>
                      <a:endParaRPr sz="1150">
                        <a:latin typeface="Inter"/>
                        <a:ea typeface="Inter"/>
                        <a:cs typeface="Inter"/>
                        <a:sym typeface="Inter"/>
                      </a:endParaRPr>
                    </a:p>
                    <a:p>
                      <a:pPr indent="0" lvl="0" marL="0" rtl="0" algn="l">
                        <a:lnSpc>
                          <a:spcPct val="100000"/>
                        </a:lnSpc>
                        <a:spcBef>
                          <a:spcPts val="0"/>
                        </a:spcBef>
                        <a:spcAft>
                          <a:spcPts val="0"/>
                        </a:spcAft>
                        <a:buNone/>
                      </a:pPr>
                      <a:r>
                        <a:rPr lang="en" sz="1000">
                          <a:latin typeface="Inter"/>
                          <a:ea typeface="Inter"/>
                          <a:cs typeface="Inter"/>
                          <a:sym typeface="Inter"/>
                        </a:rPr>
                        <a:t>Note: While this story was written by an American in the early 1900s, the original story is far older. It originated on the Indian subcontinent and, as a parable, it was cited in many religious traditions, being found in Jain, Hindu and Buddhist texts 2,000 years ago or more.</a:t>
                      </a:r>
                      <a:endParaRPr sz="1000">
                        <a:latin typeface="Inter"/>
                        <a:ea typeface="Inter"/>
                        <a:cs typeface="Inter"/>
                        <a:sym typeface="Inter"/>
                      </a:endParaRPr>
                    </a:p>
                  </a:txBody>
                  <a:tcPr marT="91425" marB="91425" marR="91425" marL="91425"/>
                </a:tc>
              </a:tr>
            </a:tbl>
          </a:graphicData>
        </a:graphic>
      </p:graphicFrame>
      <p:sp>
        <p:nvSpPr>
          <p:cNvPr id="178" name="Google Shape;178;p39"/>
          <p:cNvSpPr txBox="1"/>
          <p:nvPr/>
        </p:nvSpPr>
        <p:spPr>
          <a:xfrm>
            <a:off x="435675" y="6532815"/>
            <a:ext cx="6918300" cy="226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Questions:</a:t>
            </a:r>
            <a:endParaRPr b="1" sz="1300">
              <a:solidFill>
                <a:srgbClr val="000000"/>
              </a:solidFill>
              <a:latin typeface="Halant"/>
              <a:ea typeface="Halant"/>
              <a:cs typeface="Halant"/>
              <a:sym typeface="Halant"/>
            </a:endParaRPr>
          </a:p>
          <a:p>
            <a:pPr indent="-298450" lvl="0" marL="457200" rtl="0" algn="l">
              <a:spcBef>
                <a:spcPts val="0"/>
              </a:spcBef>
              <a:spcAft>
                <a:spcPts val="0"/>
              </a:spcAft>
              <a:buClr>
                <a:srgbClr val="000000"/>
              </a:buClr>
              <a:buSzPts val="1100"/>
              <a:buFont typeface="Inter"/>
              <a:buAutoNum type="arabicPeriod"/>
            </a:pPr>
            <a:r>
              <a:rPr lang="en" sz="1100">
                <a:latin typeface="Inter"/>
                <a:ea typeface="Inter"/>
                <a:cs typeface="Inter"/>
                <a:sym typeface="Inter"/>
              </a:rPr>
              <a:t>What do you think the moral of this story is?</a:t>
            </a:r>
            <a:endParaRPr sz="1100">
              <a:solidFill>
                <a:srgbClr val="000000"/>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sz="1100">
              <a:solidFill>
                <a:srgbClr val="000000"/>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How can we apply the moral of this story to the study of history (especially as it relates to epistemology)?</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2" name="Shape 182"/>
        <p:cNvGrpSpPr/>
        <p:nvPr/>
      </p:nvGrpSpPr>
      <p:grpSpPr>
        <a:xfrm>
          <a:off x="0" y="0"/>
          <a:ext cx="0" cy="0"/>
          <a:chOff x="0" y="0"/>
          <a:chExt cx="0" cy="0"/>
        </a:xfrm>
      </p:grpSpPr>
      <p:sp>
        <p:nvSpPr>
          <p:cNvPr id="183" name="Google Shape;183;p40"/>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Epistemological Humility</a:t>
            </a:r>
            <a:endParaRPr sz="2500">
              <a:solidFill>
                <a:schemeClr val="dk1"/>
              </a:solidFill>
              <a:latin typeface="Plus Jakarta Sans Medium"/>
              <a:ea typeface="Plus Jakarta Sans Medium"/>
              <a:cs typeface="Plus Jakarta Sans Medium"/>
              <a:sym typeface="Plus Jakarta Sans Medium"/>
            </a:endParaRPr>
          </a:p>
        </p:txBody>
      </p:sp>
      <p:pic>
        <p:nvPicPr>
          <p:cNvPr id="184" name="Google Shape;184;p40"/>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85" name="Google Shape;185;p40"/>
          <p:cNvGraphicFramePr/>
          <p:nvPr/>
        </p:nvGraphicFramePr>
        <p:xfrm>
          <a:off x="916628" y="1191338"/>
          <a:ext cx="3000000" cy="3000000"/>
        </p:xfrm>
        <a:graphic>
          <a:graphicData uri="http://schemas.openxmlformats.org/drawingml/2006/table">
            <a:tbl>
              <a:tblPr>
                <a:noFill/>
                <a:tableStyleId>{5C67FC1A-0ECA-4ADF-A54D-19593D09216D}</a:tableStyleId>
              </a:tblPr>
              <a:tblGrid>
                <a:gridCol w="5939225"/>
              </a:tblGrid>
              <a:tr h="804575">
                <a:tc>
                  <a:txBody>
                    <a:bodyPr/>
                    <a:lstStyle/>
                    <a:p>
                      <a:pPr indent="0" lvl="0" marL="0" rtl="0" algn="l">
                        <a:spcBef>
                          <a:spcPts val="0"/>
                        </a:spcBef>
                        <a:spcAft>
                          <a:spcPts val="0"/>
                        </a:spcAft>
                        <a:buClr>
                          <a:srgbClr val="000000"/>
                        </a:buClr>
                        <a:buSzPts val="1200"/>
                        <a:buFont typeface="Arial"/>
                        <a:buNone/>
                      </a:pPr>
                      <a:r>
                        <a:rPr lang="en">
                          <a:latin typeface="Halant"/>
                          <a:ea typeface="Halant"/>
                          <a:cs typeface="Halant"/>
                          <a:sym typeface="Halant"/>
                        </a:rPr>
                        <a:t>Source: Robert Tracy McKenzie, </a:t>
                      </a:r>
                      <a:r>
                        <a:rPr i="1" lang="en">
                          <a:latin typeface="Halant"/>
                          <a:ea typeface="Halant"/>
                          <a:cs typeface="Halant"/>
                          <a:sym typeface="Halant"/>
                        </a:rPr>
                        <a:t>A Little Book for New Historians: Why and How to Study History</a:t>
                      </a:r>
                      <a:r>
                        <a:rPr lang="en">
                          <a:latin typeface="Halant"/>
                          <a:ea typeface="Halant"/>
                          <a:cs typeface="Halant"/>
                          <a:sym typeface="Halant"/>
                        </a:rPr>
                        <a:t>, 2019.</a:t>
                      </a:r>
                      <a:endParaRPr>
                        <a:latin typeface="Halant"/>
                        <a:ea typeface="Halant"/>
                        <a:cs typeface="Halant"/>
                        <a:sym typeface="Halant"/>
                      </a:endParaRPr>
                    </a:p>
                    <a:p>
                      <a:pPr indent="0" lvl="0" marL="0" rtl="0" algn="l">
                        <a:spcBef>
                          <a:spcPts val="0"/>
                        </a:spcBef>
                        <a:spcAft>
                          <a:spcPts val="0"/>
                        </a:spcAft>
                        <a:buClr>
                          <a:srgbClr val="000000"/>
                        </a:buClr>
                        <a:buSzPts val="1200"/>
                        <a:buFont typeface="Arial"/>
                        <a:buNone/>
                      </a:pPr>
                      <a:r>
                        <a:t/>
                      </a:r>
                      <a:endParaRPr>
                        <a:latin typeface="Halant"/>
                        <a:ea typeface="Halant"/>
                        <a:cs typeface="Halant"/>
                        <a:sym typeface="Halant"/>
                      </a:endParaRPr>
                    </a:p>
                    <a:p>
                      <a:pPr indent="0" lvl="0" marL="0" rtl="0" algn="l">
                        <a:spcBef>
                          <a:spcPts val="0"/>
                        </a:spcBef>
                        <a:spcAft>
                          <a:spcPts val="0"/>
                        </a:spcAft>
                        <a:buClr>
                          <a:srgbClr val="000000"/>
                        </a:buClr>
                        <a:buSzPts val="1200"/>
                        <a:buFont typeface="Arial"/>
                        <a:buNone/>
                      </a:pPr>
                      <a:r>
                        <a:rPr lang="en" sz="1200">
                          <a:latin typeface="Inter"/>
                          <a:ea typeface="Inter"/>
                          <a:cs typeface="Inter"/>
                          <a:sym typeface="Inter"/>
                        </a:rPr>
                        <a:t>Note: Dr. McKenzie is Professor of History at Wheaton College.</a:t>
                      </a:r>
                      <a:endParaRPr sz="1200">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245950">
                <a:tc>
                  <a:txBody>
                    <a:bodyPr/>
                    <a:lstStyle/>
                    <a:p>
                      <a:pPr indent="0" lvl="0" marL="0" rtl="0" algn="l">
                        <a:spcBef>
                          <a:spcPts val="0"/>
                        </a:spcBef>
                        <a:spcAft>
                          <a:spcPts val="0"/>
                        </a:spcAft>
                        <a:buClr>
                          <a:schemeClr val="dk1"/>
                        </a:buClr>
                        <a:buSzPts val="1200"/>
                        <a:buFont typeface="Arial"/>
                        <a:buNone/>
                      </a:pPr>
                      <a:r>
                        <a:rPr lang="en">
                          <a:latin typeface="Inter"/>
                          <a:ea typeface="Inter"/>
                          <a:cs typeface="Inter"/>
                          <a:sym typeface="Inter"/>
                        </a:rPr>
                        <a:t>Epistemology is just the study of the nature of knowledge and how we acquire it, that is, how we know what we know. We cultivate epistemological humility by reminding ourselves of our limited ability to know the subject before us. It may seem counterintuitive, but sound historical thinking always starts here… Remind yourself-regularly, repeatedly-of the chasm that separates history and the past. Remember that the past is almost endless, human behavior is immeasurably complex, and the primary historical evidence that survives is but a miniscule fraction of the original historical record. Recognize the magnitude of the challenge. Feel small.</a:t>
                      </a:r>
                      <a:endParaRPr>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186" name="Google Shape;186;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87" name="Google Shape;187;p40"/>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188" name="Google Shape;188;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89" name="Google Shape;189;p40"/>
          <p:cNvSpPr txBox="1"/>
          <p:nvPr/>
        </p:nvSpPr>
        <p:spPr>
          <a:xfrm>
            <a:off x="427050" y="4883820"/>
            <a:ext cx="6918300" cy="1908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Questions:</a:t>
            </a:r>
            <a:endParaRPr b="1" sz="1300">
              <a:solidFill>
                <a:srgbClr val="000000"/>
              </a:solidFill>
              <a:latin typeface="Halant"/>
              <a:ea typeface="Halant"/>
              <a:cs typeface="Halant"/>
              <a:sym typeface="Halant"/>
            </a:endParaRPr>
          </a:p>
          <a:p>
            <a:pPr indent="-298450" lvl="0" marL="457200" rtl="0" algn="l">
              <a:spcBef>
                <a:spcPts val="0"/>
              </a:spcBef>
              <a:spcAft>
                <a:spcPts val="0"/>
              </a:spcAft>
              <a:buClr>
                <a:srgbClr val="000000"/>
              </a:buClr>
              <a:buSzPts val="1100"/>
              <a:buFont typeface="Inter"/>
              <a:buAutoNum type="arabicPeriod"/>
            </a:pPr>
            <a:r>
              <a:rPr lang="en" sz="1100">
                <a:latin typeface="Inter"/>
                <a:ea typeface="Inter"/>
                <a:cs typeface="Inter"/>
                <a:sym typeface="Inter"/>
              </a:rPr>
              <a:t>According to Dr. Mckenzie, why is it important to exercise epistemological humility when studying history?</a:t>
            </a:r>
            <a:endParaRPr sz="1100">
              <a:solidFill>
                <a:srgbClr val="000000"/>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sz="1100">
              <a:latin typeface="Inter"/>
              <a:ea typeface="Inter"/>
              <a:cs typeface="Inter"/>
              <a:sym typeface="Inter"/>
            </a:endParaRPr>
          </a:p>
          <a:p>
            <a:pPr indent="0" lvl="0" marL="457200" rtl="0" algn="l">
              <a:spcBef>
                <a:spcPts val="0"/>
              </a:spcBef>
              <a:spcAft>
                <a:spcPts val="0"/>
              </a:spcAft>
              <a:buNone/>
            </a:pPr>
            <a:r>
              <a:t/>
            </a:r>
            <a:endParaRPr sz="1100">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Generate a list of at least 5 ways that we can exercise epistemological humility when studying the history?</a:t>
            </a:r>
            <a:endParaRPr sz="1100">
              <a:solidFill>
                <a:srgbClr val="000000"/>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3" name="Shape 193"/>
        <p:cNvGrpSpPr/>
        <p:nvPr/>
      </p:nvGrpSpPr>
      <p:grpSpPr>
        <a:xfrm>
          <a:off x="0" y="0"/>
          <a:ext cx="0" cy="0"/>
          <a:chOff x="0" y="0"/>
          <a:chExt cx="0" cy="0"/>
        </a:xfrm>
      </p:grpSpPr>
      <p:sp>
        <p:nvSpPr>
          <p:cNvPr id="194" name="Google Shape;194;p4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Depth of Knowledge (DOK) Practice (Exemplar)</a:t>
            </a:r>
            <a:endParaRPr sz="1900">
              <a:solidFill>
                <a:schemeClr val="dk1"/>
              </a:solidFill>
              <a:latin typeface="Halant"/>
              <a:ea typeface="Halant"/>
              <a:cs typeface="Halant"/>
              <a:sym typeface="Halant"/>
            </a:endParaRPr>
          </a:p>
        </p:txBody>
      </p:sp>
      <p:pic>
        <p:nvPicPr>
          <p:cNvPr id="195" name="Google Shape;195;p41"/>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96" name="Google Shape;196;p4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7" name="Google Shape;197;p41"/>
          <p:cNvSpPr txBox="1"/>
          <p:nvPr/>
        </p:nvSpPr>
        <p:spPr>
          <a:xfrm>
            <a:off x="473791" y="936226"/>
            <a:ext cx="68622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chemeClr val="dk1"/>
              </a:buClr>
              <a:buSzPts val="1100"/>
              <a:buFont typeface="Arial"/>
              <a:buNone/>
            </a:pPr>
            <a:r>
              <a:rPr b="1" lang="en" sz="1400">
                <a:solidFill>
                  <a:schemeClr val="dk1"/>
                </a:solidFill>
                <a:latin typeface="Halant"/>
                <a:ea typeface="Halant"/>
                <a:cs typeface="Halant"/>
                <a:sym typeface="Halant"/>
              </a:rPr>
              <a:t>Depth of the Knowledge Reference</a:t>
            </a:r>
            <a:endParaRPr sz="1400">
              <a:solidFill>
                <a:schemeClr val="dk1"/>
              </a:solidFill>
              <a:latin typeface="Halant"/>
              <a:ea typeface="Halant"/>
              <a:cs typeface="Halant"/>
              <a:sym typeface="Halant"/>
            </a:endParaRPr>
          </a:p>
        </p:txBody>
      </p:sp>
      <p:graphicFrame>
        <p:nvGraphicFramePr>
          <p:cNvPr id="198" name="Google Shape;198;p41"/>
          <p:cNvGraphicFramePr/>
          <p:nvPr/>
        </p:nvGraphicFramePr>
        <p:xfrm>
          <a:off x="487634" y="6331383"/>
          <a:ext cx="3000000" cy="3000000"/>
        </p:xfrm>
        <a:graphic>
          <a:graphicData uri="http://schemas.openxmlformats.org/drawingml/2006/table">
            <a:tbl>
              <a:tblPr>
                <a:noFill/>
                <a:tableStyleId>{5C67FC1A-0ECA-4ADF-A54D-19593D09216D}</a:tableStyleId>
              </a:tblPr>
              <a:tblGrid>
                <a:gridCol w="3398575"/>
                <a:gridCol w="3398575"/>
              </a:tblGrid>
              <a:tr h="1369775">
                <a:tc>
                  <a:txBody>
                    <a:bodyPr/>
                    <a:lstStyle/>
                    <a:p>
                      <a:pPr indent="0" lvl="0" marL="0" rtl="0" algn="ctr">
                        <a:spcBef>
                          <a:spcPts val="0"/>
                        </a:spcBef>
                        <a:spcAft>
                          <a:spcPts val="0"/>
                        </a:spcAft>
                        <a:buNone/>
                      </a:pPr>
                      <a:r>
                        <a:rPr b="1" lang="en" sz="1300">
                          <a:latin typeface="Inter"/>
                          <a:ea typeface="Inter"/>
                          <a:cs typeface="Inter"/>
                          <a:sym typeface="Inter"/>
                        </a:rPr>
                        <a:t>DOK 1</a:t>
                      </a:r>
                      <a:endParaRPr b="1" sz="1300">
                        <a:latin typeface="Inter"/>
                        <a:ea typeface="Inter"/>
                        <a:cs typeface="Inter"/>
                        <a:sym typeface="Inter"/>
                      </a:endParaRPr>
                    </a:p>
                    <a:p>
                      <a:pPr indent="0" lvl="0" marL="0" rtl="0" algn="l">
                        <a:spcBef>
                          <a:spcPts val="0"/>
                        </a:spcBef>
                        <a:spcAft>
                          <a:spcPts val="0"/>
                        </a:spcAft>
                        <a:buNone/>
                      </a:pPr>
                      <a:r>
                        <a:rPr lang="en" sz="1100">
                          <a:latin typeface="Inter"/>
                          <a:ea typeface="Inter"/>
                          <a:cs typeface="Inter"/>
                          <a:sym typeface="Inter"/>
                        </a:rPr>
                        <a:t>Explicit to the Text</a:t>
                      </a:r>
                      <a:endParaRPr sz="1100">
                        <a:latin typeface="Inter"/>
                        <a:ea typeface="Inter"/>
                        <a:cs typeface="Inter"/>
                        <a:sym typeface="Inter"/>
                      </a:endParaRPr>
                    </a:p>
                    <a:p>
                      <a:pPr indent="0" lvl="0" marL="0" rtl="0" algn="l">
                        <a:spcBef>
                          <a:spcPts val="0"/>
                        </a:spcBef>
                        <a:spcAft>
                          <a:spcPts val="0"/>
                        </a:spcAft>
                        <a:buNone/>
                      </a:pPr>
                      <a:r>
                        <a:rPr b="1" lang="en" sz="1300">
                          <a:solidFill>
                            <a:srgbClr val="E95C3D"/>
                          </a:solidFill>
                          <a:latin typeface="Inter"/>
                          <a:ea typeface="Inter"/>
                          <a:cs typeface="Inter"/>
                          <a:sym typeface="Inter"/>
                        </a:rPr>
                        <a:t>What is Eli saving up for?</a:t>
                      </a:r>
                      <a:endParaRPr b="1" sz="1300">
                        <a:solidFill>
                          <a:srgbClr val="E95C3D"/>
                        </a:solidFill>
                        <a:latin typeface="Inter"/>
                        <a:ea typeface="Inter"/>
                        <a:cs typeface="Inter"/>
                        <a:sym typeface="Inter"/>
                      </a:endParaRPr>
                    </a:p>
                    <a:p>
                      <a:pPr indent="0" lvl="0" marL="0" rtl="0" algn="l">
                        <a:spcBef>
                          <a:spcPts val="0"/>
                        </a:spcBef>
                        <a:spcAft>
                          <a:spcPts val="0"/>
                        </a:spcAft>
                        <a:buNone/>
                      </a:pPr>
                      <a:r>
                        <a:t/>
                      </a:r>
                      <a:endParaRPr b="1" sz="1300">
                        <a:solidFill>
                          <a:schemeClr val="accent1"/>
                        </a:solidFill>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114950" marB="114950" marR="116575" marL="11657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c>
                  <a:txBody>
                    <a:bodyPr/>
                    <a:lstStyle/>
                    <a:p>
                      <a:pPr indent="0" lvl="0" marL="0" rtl="0" algn="ctr">
                        <a:spcBef>
                          <a:spcPts val="0"/>
                        </a:spcBef>
                        <a:spcAft>
                          <a:spcPts val="0"/>
                        </a:spcAft>
                        <a:buNone/>
                      </a:pPr>
                      <a:r>
                        <a:rPr b="1" lang="en" sz="1300">
                          <a:latin typeface="Inter"/>
                          <a:ea typeface="Inter"/>
                          <a:cs typeface="Inter"/>
                          <a:sym typeface="Inter"/>
                        </a:rPr>
                        <a:t>DOK 2</a:t>
                      </a:r>
                      <a:endParaRPr sz="1300">
                        <a:latin typeface="Inter"/>
                        <a:ea typeface="Inter"/>
                        <a:cs typeface="Inter"/>
                        <a:sym typeface="Inter"/>
                      </a:endParaRPr>
                    </a:p>
                    <a:p>
                      <a:pPr indent="0" lvl="0" marL="0" rtl="0" algn="l">
                        <a:spcBef>
                          <a:spcPts val="0"/>
                        </a:spcBef>
                        <a:spcAft>
                          <a:spcPts val="0"/>
                        </a:spcAft>
                        <a:buNone/>
                      </a:pPr>
                      <a:r>
                        <a:rPr lang="en" sz="1100">
                          <a:latin typeface="Inter"/>
                          <a:ea typeface="Inter"/>
                          <a:cs typeface="Inter"/>
                          <a:sym typeface="Inter"/>
                        </a:rPr>
                        <a:t>Implicit to the Text</a:t>
                      </a:r>
                      <a:endParaRPr sz="1100">
                        <a:latin typeface="Inter"/>
                        <a:ea typeface="Inter"/>
                        <a:cs typeface="Inter"/>
                        <a:sym typeface="Inter"/>
                      </a:endParaRPr>
                    </a:p>
                    <a:p>
                      <a:pPr indent="0" lvl="0" marL="0" rtl="0" algn="l">
                        <a:spcBef>
                          <a:spcPts val="0"/>
                        </a:spcBef>
                        <a:spcAft>
                          <a:spcPts val="0"/>
                        </a:spcAft>
                        <a:buNone/>
                      </a:pPr>
                      <a:r>
                        <a:rPr b="1" lang="en" sz="1300">
                          <a:solidFill>
                            <a:srgbClr val="E95C3D"/>
                          </a:solidFill>
                          <a:latin typeface="Inter"/>
                          <a:ea typeface="Inter"/>
                          <a:cs typeface="Inter"/>
                          <a:sym typeface="Inter"/>
                        </a:rPr>
                        <a:t>Why might Eli enjoy history class more than other subjects?</a:t>
                      </a:r>
                      <a:endParaRPr b="1" sz="1300">
                        <a:solidFill>
                          <a:srgbClr val="E95C3D"/>
                        </a:solidFill>
                        <a:latin typeface="Inter"/>
                        <a:ea typeface="Inter"/>
                        <a:cs typeface="Inter"/>
                        <a:sym typeface="Inter"/>
                      </a:endParaRPr>
                    </a:p>
                    <a:p>
                      <a:pPr indent="0" lvl="0" marL="0" rtl="0" algn="l">
                        <a:spcBef>
                          <a:spcPts val="0"/>
                        </a:spcBef>
                        <a:spcAft>
                          <a:spcPts val="0"/>
                        </a:spcAft>
                        <a:buNone/>
                      </a:pPr>
                      <a:r>
                        <a:t/>
                      </a:r>
                      <a:endParaRPr b="1" sz="1300">
                        <a:solidFill>
                          <a:schemeClr val="accent1"/>
                        </a:solidFill>
                        <a:latin typeface="Inter"/>
                        <a:ea typeface="Inter"/>
                        <a:cs typeface="Inter"/>
                        <a:sym typeface="Inter"/>
                      </a:endParaRPr>
                    </a:p>
                  </a:txBody>
                  <a:tcPr marT="114950" marB="114950" marR="116575" marL="11657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r>
              <a:tr h="1369775">
                <a:tc>
                  <a:txBody>
                    <a:bodyPr/>
                    <a:lstStyle/>
                    <a:p>
                      <a:pPr indent="0" lvl="0" marL="0" rtl="0" algn="ctr">
                        <a:spcBef>
                          <a:spcPts val="0"/>
                        </a:spcBef>
                        <a:spcAft>
                          <a:spcPts val="0"/>
                        </a:spcAft>
                        <a:buNone/>
                      </a:pPr>
                      <a:r>
                        <a:rPr b="1" lang="en" sz="1300">
                          <a:latin typeface="Inter"/>
                          <a:ea typeface="Inter"/>
                          <a:cs typeface="Inter"/>
                          <a:sym typeface="Inter"/>
                        </a:rPr>
                        <a:t>DOK 3</a:t>
                      </a:r>
                      <a:endParaRPr sz="1300">
                        <a:latin typeface="Inter"/>
                        <a:ea typeface="Inter"/>
                        <a:cs typeface="Inter"/>
                        <a:sym typeface="Inter"/>
                      </a:endParaRPr>
                    </a:p>
                    <a:p>
                      <a:pPr indent="0" lvl="0" marL="0" rtl="0" algn="l">
                        <a:spcBef>
                          <a:spcPts val="0"/>
                        </a:spcBef>
                        <a:spcAft>
                          <a:spcPts val="0"/>
                        </a:spcAft>
                        <a:buNone/>
                      </a:pPr>
                      <a:r>
                        <a:rPr lang="en" sz="1100">
                          <a:latin typeface="Inter"/>
                          <a:ea typeface="Inter"/>
                          <a:cs typeface="Inter"/>
                          <a:sym typeface="Inter"/>
                        </a:rPr>
                        <a:t>Abstract and related to the Text</a:t>
                      </a:r>
                      <a:endParaRPr sz="1100">
                        <a:latin typeface="Inter"/>
                        <a:ea typeface="Inter"/>
                        <a:cs typeface="Inter"/>
                        <a:sym typeface="Inter"/>
                      </a:endParaRPr>
                    </a:p>
                    <a:p>
                      <a:pPr indent="0" lvl="0" marL="0" rtl="0" algn="l">
                        <a:spcBef>
                          <a:spcPts val="0"/>
                        </a:spcBef>
                        <a:spcAft>
                          <a:spcPts val="0"/>
                        </a:spcAft>
                        <a:buNone/>
                      </a:pPr>
                      <a:r>
                        <a:rPr b="1" lang="en" sz="1300">
                          <a:solidFill>
                            <a:srgbClr val="E95C3D"/>
                          </a:solidFill>
                          <a:latin typeface="Inter"/>
                          <a:ea typeface="Inter"/>
                          <a:cs typeface="Inter"/>
                          <a:sym typeface="Inter"/>
                        </a:rPr>
                        <a:t>Should Eli be encouraged to lead group projects in class? Why or why not?</a:t>
                      </a:r>
                      <a:endParaRPr b="1" sz="1300">
                        <a:solidFill>
                          <a:srgbClr val="E95C3D"/>
                        </a:solidFill>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i="1" sz="1300">
                        <a:latin typeface="Inter"/>
                        <a:ea typeface="Inter"/>
                        <a:cs typeface="Inter"/>
                        <a:sym typeface="Inter"/>
                      </a:endParaRPr>
                    </a:p>
                  </a:txBody>
                  <a:tcPr marT="114950" marB="114950" marR="116575" marL="11657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c>
                  <a:txBody>
                    <a:bodyPr/>
                    <a:lstStyle/>
                    <a:p>
                      <a:pPr indent="0" lvl="0" marL="0" rtl="0" algn="ctr">
                        <a:spcBef>
                          <a:spcPts val="0"/>
                        </a:spcBef>
                        <a:spcAft>
                          <a:spcPts val="0"/>
                        </a:spcAft>
                        <a:buNone/>
                      </a:pPr>
                      <a:r>
                        <a:rPr b="1" lang="en" sz="1300">
                          <a:latin typeface="Inter"/>
                          <a:ea typeface="Inter"/>
                          <a:cs typeface="Inter"/>
                          <a:sym typeface="Inter"/>
                        </a:rPr>
                        <a:t>DOK 4</a:t>
                      </a:r>
                      <a:endParaRPr sz="1300">
                        <a:latin typeface="Inter"/>
                        <a:ea typeface="Inter"/>
                        <a:cs typeface="Inter"/>
                        <a:sym typeface="Inter"/>
                      </a:endParaRPr>
                    </a:p>
                    <a:p>
                      <a:pPr indent="0" lvl="0" marL="0" rtl="0" algn="l">
                        <a:spcBef>
                          <a:spcPts val="0"/>
                        </a:spcBef>
                        <a:spcAft>
                          <a:spcPts val="0"/>
                        </a:spcAft>
                        <a:buNone/>
                      </a:pPr>
                      <a:r>
                        <a:rPr lang="en" sz="1100">
                          <a:latin typeface="Inter"/>
                          <a:ea typeface="Inter"/>
                          <a:cs typeface="Inter"/>
                          <a:sym typeface="Inter"/>
                        </a:rPr>
                        <a:t>Abstract and not related to the text</a:t>
                      </a:r>
                      <a:endParaRPr sz="1100">
                        <a:latin typeface="Inter"/>
                        <a:ea typeface="Inter"/>
                        <a:cs typeface="Inter"/>
                        <a:sym typeface="Inter"/>
                      </a:endParaRPr>
                    </a:p>
                    <a:p>
                      <a:pPr indent="0" lvl="0" marL="0" rtl="0" algn="l">
                        <a:spcBef>
                          <a:spcPts val="0"/>
                        </a:spcBef>
                        <a:spcAft>
                          <a:spcPts val="0"/>
                        </a:spcAft>
                        <a:buNone/>
                      </a:pPr>
                      <a:r>
                        <a:rPr b="1" lang="en" sz="1300">
                          <a:solidFill>
                            <a:srgbClr val="E95C3D"/>
                          </a:solidFill>
                          <a:latin typeface="Inter"/>
                          <a:ea typeface="Inter"/>
                          <a:cs typeface="Inter"/>
                          <a:sym typeface="Inter"/>
                        </a:rPr>
                        <a:t>Should schools do more to support students who have hands-on interests like tinkering or fixing things?</a:t>
                      </a:r>
                      <a:endParaRPr b="1" sz="1300">
                        <a:solidFill>
                          <a:srgbClr val="E95C3D"/>
                        </a:solidFill>
                        <a:latin typeface="Inter"/>
                        <a:ea typeface="Inter"/>
                        <a:cs typeface="Inter"/>
                        <a:sym typeface="Inter"/>
                      </a:endParaRPr>
                    </a:p>
                  </a:txBody>
                  <a:tcPr marT="114950" marB="114950" marR="116575" marL="11657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r>
            </a:tbl>
          </a:graphicData>
        </a:graphic>
      </p:graphicFrame>
      <p:graphicFrame>
        <p:nvGraphicFramePr>
          <p:cNvPr id="199" name="Google Shape;199;p41"/>
          <p:cNvGraphicFramePr/>
          <p:nvPr/>
        </p:nvGraphicFramePr>
        <p:xfrm>
          <a:off x="506255" y="1328774"/>
          <a:ext cx="3000000" cy="3000000"/>
        </p:xfrm>
        <a:graphic>
          <a:graphicData uri="http://schemas.openxmlformats.org/drawingml/2006/table">
            <a:tbl>
              <a:tblPr>
                <a:noFill/>
                <a:tableStyleId>{5C67FC1A-0ECA-4ADF-A54D-19593D09216D}</a:tableStyleId>
              </a:tblPr>
              <a:tblGrid>
                <a:gridCol w="3398575"/>
                <a:gridCol w="3398575"/>
              </a:tblGrid>
              <a:tr h="1625125">
                <a:tc>
                  <a:txBody>
                    <a:bodyPr/>
                    <a:lstStyle/>
                    <a:p>
                      <a:pPr indent="0" lvl="0" marL="0" rtl="0" algn="ctr">
                        <a:spcBef>
                          <a:spcPts val="0"/>
                        </a:spcBef>
                        <a:spcAft>
                          <a:spcPts val="0"/>
                        </a:spcAft>
                        <a:buNone/>
                      </a:pPr>
                      <a:r>
                        <a:rPr b="1" lang="en" sz="1000">
                          <a:latin typeface="Inter"/>
                          <a:ea typeface="Inter"/>
                          <a:cs typeface="Inter"/>
                          <a:sym typeface="Inter"/>
                        </a:rPr>
                        <a:t>DOK 1</a:t>
                      </a:r>
                      <a:endParaRPr b="1"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b="1" lang="en" sz="1000">
                          <a:latin typeface="Inter"/>
                          <a:ea typeface="Inter"/>
                          <a:cs typeface="Inter"/>
                          <a:sym typeface="Inter"/>
                        </a:rPr>
                        <a:t>Explicit to the Text</a:t>
                      </a:r>
                      <a:endParaRPr b="1"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Answer is found in the text (Can be pointed at)</a:t>
                      </a:r>
                      <a:endParaRPr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Information is basic recall knowledge</a:t>
                      </a:r>
                      <a:endParaRPr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Questions often begin with “who, what, where, when”</a:t>
                      </a:r>
                      <a:endParaRPr sz="1000">
                        <a:latin typeface="Inter"/>
                        <a:ea typeface="Inter"/>
                        <a:cs typeface="Inter"/>
                        <a:sym typeface="Inter"/>
                      </a:endParaRPr>
                    </a:p>
                    <a:p>
                      <a:pPr indent="0" lvl="0" marL="0" rtl="0" algn="l">
                        <a:spcBef>
                          <a:spcPts val="0"/>
                        </a:spcBef>
                        <a:spcAft>
                          <a:spcPts val="0"/>
                        </a:spcAft>
                        <a:buNone/>
                      </a:pPr>
                      <a:r>
                        <a:rPr i="1" lang="en" sz="1000">
                          <a:latin typeface="Inter"/>
                          <a:ea typeface="Inter"/>
                          <a:cs typeface="Inter"/>
                          <a:sym typeface="Inter"/>
                        </a:rPr>
                        <a:t>EX: What year was the Declaration of Independence written?</a:t>
                      </a:r>
                      <a:endParaRPr sz="1000">
                        <a:latin typeface="Inter"/>
                        <a:ea typeface="Inter"/>
                        <a:cs typeface="Inter"/>
                        <a:sym typeface="Inter"/>
                      </a:endParaRPr>
                    </a:p>
                  </a:txBody>
                  <a:tcPr marT="114950" marB="114950" marR="116575" marL="116575">
                    <a:lnL cap="flat" cmpd="sng" w="6350">
                      <a:solidFill>
                        <a:srgbClr val="000000"/>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b="1" lang="en" sz="1000">
                          <a:latin typeface="Inter"/>
                          <a:ea typeface="Inter"/>
                          <a:cs typeface="Inter"/>
                          <a:sym typeface="Inter"/>
                        </a:rPr>
                        <a:t>DOK 2</a:t>
                      </a:r>
                      <a:endParaRPr b="1"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b="1" lang="en" sz="1000">
                          <a:latin typeface="Inter"/>
                          <a:ea typeface="Inter"/>
                          <a:cs typeface="Inter"/>
                          <a:sym typeface="Inter"/>
                        </a:rPr>
                        <a:t>Implicit to the Text</a:t>
                      </a:r>
                      <a:endParaRPr b="1"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Answer in the text, but not clear right away.</a:t>
                      </a:r>
                      <a:endParaRPr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Information is using recall information to find a deeper connection</a:t>
                      </a:r>
                      <a:endParaRPr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Questions often begin with “why or how”</a:t>
                      </a:r>
                      <a:endParaRPr sz="1000">
                        <a:latin typeface="Inter"/>
                        <a:ea typeface="Inter"/>
                        <a:cs typeface="Inter"/>
                        <a:sym typeface="Inter"/>
                      </a:endParaRPr>
                    </a:p>
                    <a:p>
                      <a:pPr indent="0" lvl="0" marL="0" rtl="0" algn="l">
                        <a:spcBef>
                          <a:spcPts val="800"/>
                        </a:spcBef>
                        <a:spcAft>
                          <a:spcPts val="0"/>
                        </a:spcAft>
                        <a:buNone/>
                      </a:pPr>
                      <a:r>
                        <a:rPr i="1" lang="en" sz="1000">
                          <a:latin typeface="Inter"/>
                          <a:ea typeface="Inter"/>
                          <a:cs typeface="Inter"/>
                          <a:sym typeface="Inter"/>
                        </a:rPr>
                        <a:t>EX: How did the Civil War impact women?</a:t>
                      </a:r>
                      <a:endParaRPr i="1" sz="1000">
                        <a:latin typeface="Inter"/>
                        <a:ea typeface="Inter"/>
                        <a:cs typeface="Inter"/>
                        <a:sym typeface="Inter"/>
                      </a:endParaRPr>
                    </a:p>
                  </a:txBody>
                  <a:tcPr marT="114950" marB="114950" marR="116575" marL="11657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r>
              <a:tr h="1937350">
                <a:tc>
                  <a:txBody>
                    <a:bodyPr/>
                    <a:lstStyle/>
                    <a:p>
                      <a:pPr indent="0" lvl="0" marL="0" rtl="0" algn="ctr">
                        <a:spcBef>
                          <a:spcPts val="0"/>
                        </a:spcBef>
                        <a:spcAft>
                          <a:spcPts val="0"/>
                        </a:spcAft>
                        <a:buNone/>
                      </a:pPr>
                      <a:r>
                        <a:rPr b="1" lang="en" sz="1000">
                          <a:latin typeface="Inter"/>
                          <a:ea typeface="Inter"/>
                          <a:cs typeface="Inter"/>
                          <a:sym typeface="Inter"/>
                        </a:rPr>
                        <a:t>DOK 3</a:t>
                      </a:r>
                      <a:endParaRPr b="1"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b="1" lang="en" sz="1000">
                          <a:latin typeface="Inter"/>
                          <a:ea typeface="Inter"/>
                          <a:cs typeface="Inter"/>
                          <a:sym typeface="Inter"/>
                        </a:rPr>
                        <a:t>Abstract and related to the Text</a:t>
                      </a:r>
                      <a:endParaRPr b="1"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Answers are not found in the text</a:t>
                      </a:r>
                      <a:endParaRPr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Requires reader to make a judgement or opinion about the text</a:t>
                      </a:r>
                      <a:endParaRPr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Questions often begin with “should, could, would, do you think” followed by a specific historical event or person.</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i="1" lang="en" sz="1000">
                          <a:latin typeface="Inter"/>
                          <a:ea typeface="Inter"/>
                          <a:cs typeface="Inter"/>
                          <a:sym typeface="Inter"/>
                        </a:rPr>
                        <a:t>EX: Should George Washington have run for a third term?</a:t>
                      </a:r>
                      <a:endParaRPr i="1" sz="1000">
                        <a:latin typeface="Inter"/>
                        <a:ea typeface="Inter"/>
                        <a:cs typeface="Inter"/>
                        <a:sym typeface="Inter"/>
                      </a:endParaRPr>
                    </a:p>
                  </a:txBody>
                  <a:tcPr marT="114950" marB="114950" marR="116575" marL="116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b="1" lang="en" sz="1000">
                          <a:latin typeface="Inter"/>
                          <a:ea typeface="Inter"/>
                          <a:cs typeface="Inter"/>
                          <a:sym typeface="Inter"/>
                        </a:rPr>
                        <a:t>DOK 4</a:t>
                      </a:r>
                      <a:endParaRPr b="1"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b="1" lang="en" sz="1000">
                          <a:latin typeface="Inter"/>
                          <a:ea typeface="Inter"/>
                          <a:cs typeface="Inter"/>
                          <a:sym typeface="Inter"/>
                        </a:rPr>
                        <a:t>Abstract and not related to the text</a:t>
                      </a:r>
                      <a:endParaRPr b="1"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Answers are not found in the text</a:t>
                      </a:r>
                      <a:endParaRPr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Answers are not directly related to the text, but rather a BIG idea that the text speaks to</a:t>
                      </a:r>
                      <a:endParaRPr sz="1000">
                        <a:latin typeface="Inter"/>
                        <a:ea typeface="Inter"/>
                        <a:cs typeface="Inter"/>
                        <a:sym typeface="Inter"/>
                      </a:endParaRPr>
                    </a:p>
                    <a:p>
                      <a:pPr indent="-304800" lvl="0" marL="482600" rtl="0" algn="l">
                        <a:lnSpc>
                          <a:spcPct val="107916"/>
                        </a:lnSpc>
                        <a:spcBef>
                          <a:spcPts val="0"/>
                        </a:spcBef>
                        <a:spcAft>
                          <a:spcPts val="0"/>
                        </a:spcAft>
                        <a:buSzPts val="1000"/>
                        <a:buFont typeface="Inter"/>
                        <a:buChar char="●"/>
                      </a:pPr>
                      <a:r>
                        <a:rPr lang="en" sz="1000">
                          <a:latin typeface="Inter"/>
                          <a:ea typeface="Inter"/>
                          <a:cs typeface="Inter"/>
                          <a:sym typeface="Inter"/>
                        </a:rPr>
                        <a:t>Questions often begin with “should, could, would, do you think” followed by a big idea</a:t>
                      </a:r>
                      <a:endParaRPr i="1" sz="1000">
                        <a:latin typeface="Inter"/>
                        <a:ea typeface="Inter"/>
                        <a:cs typeface="Inter"/>
                        <a:sym typeface="Inter"/>
                      </a:endParaRPr>
                    </a:p>
                    <a:p>
                      <a:pPr indent="0" lvl="0" marL="0" rtl="0" algn="l">
                        <a:spcBef>
                          <a:spcPts val="0"/>
                        </a:spcBef>
                        <a:spcAft>
                          <a:spcPts val="0"/>
                        </a:spcAft>
                        <a:buNone/>
                      </a:pPr>
                      <a:r>
                        <a:rPr i="1" lang="en" sz="1000">
                          <a:latin typeface="Inter"/>
                          <a:ea typeface="Inter"/>
                          <a:cs typeface="Inter"/>
                          <a:sym typeface="Inter"/>
                        </a:rPr>
                        <a:t>EX: Should presidents appoint Supreme Court justices?</a:t>
                      </a:r>
                      <a:endParaRPr sz="1000">
                        <a:latin typeface="Inter"/>
                        <a:ea typeface="Inter"/>
                        <a:cs typeface="Inter"/>
                        <a:sym typeface="Inter"/>
                      </a:endParaRPr>
                    </a:p>
                  </a:txBody>
                  <a:tcPr marT="114950" marB="114950" marR="116575" marL="116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rgbClr val="000000"/>
                      </a:solidFill>
                      <a:prstDash val="solid"/>
                      <a:round/>
                      <a:headEnd len="sm" w="sm" type="none"/>
                      <a:tailEnd len="sm" w="sm" type="none"/>
                    </a:lnB>
                  </a:tcPr>
                </a:tc>
              </a:tr>
            </a:tbl>
          </a:graphicData>
        </a:graphic>
      </p:graphicFrame>
      <p:sp>
        <p:nvSpPr>
          <p:cNvPr id="200" name="Google Shape;200;p41"/>
          <p:cNvSpPr txBox="1"/>
          <p:nvPr/>
        </p:nvSpPr>
        <p:spPr>
          <a:xfrm>
            <a:off x="473791" y="5346183"/>
            <a:ext cx="6862200" cy="985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Source/Story:</a:t>
            </a:r>
            <a:r>
              <a:rPr lang="en" sz="1300">
                <a:solidFill>
                  <a:schemeClr val="dk1"/>
                </a:solidFill>
                <a:latin typeface="Inter"/>
                <a:ea typeface="Inter"/>
                <a:cs typeface="Inter"/>
                <a:sym typeface="Inter"/>
              </a:rPr>
              <a:t> </a:t>
            </a:r>
            <a:r>
              <a:rPr i="1" lang="en" sz="1300">
                <a:solidFill>
                  <a:schemeClr val="dk1"/>
                </a:solidFill>
                <a:latin typeface="Inter"/>
                <a:ea typeface="Inter"/>
                <a:cs typeface="Inter"/>
                <a:sym typeface="Inter"/>
              </a:rPr>
              <a:t>Eli Thompson is a ninth grader who’s always tinkering with old gadgets and figuring out how things work. He’s a reliable group partner, especially in history class where he enjoys debating different points of view. Outside of school, he volunteers at the animal shelter and is saving up for his first bike repair toolkit.</a:t>
            </a:r>
            <a:endParaRPr i="1" sz="1300">
              <a:solidFill>
                <a:schemeClr val="dk1"/>
              </a:solidFill>
              <a:latin typeface="Inter"/>
              <a:ea typeface="Inter"/>
              <a:cs typeface="Inter"/>
              <a:sym typeface="Inter"/>
            </a:endParaRPr>
          </a:p>
        </p:txBody>
      </p:sp>
      <p:sp>
        <p:nvSpPr>
          <p:cNvPr id="201" name="Google Shape;201;p41"/>
          <p:cNvSpPr txBox="1"/>
          <p:nvPr/>
        </p:nvSpPr>
        <p:spPr>
          <a:xfrm>
            <a:off x="397933" y="601373"/>
            <a:ext cx="70137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  Date: ________ Class: ____________________</a:t>
            </a:r>
            <a:endParaRPr b="1" sz="1300">
              <a:solidFill>
                <a:srgbClr val="000000"/>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5" name="Shape 205"/>
        <p:cNvGrpSpPr/>
        <p:nvPr/>
      </p:nvGrpSpPr>
      <p:grpSpPr>
        <a:xfrm>
          <a:off x="0" y="0"/>
          <a:ext cx="0" cy="0"/>
          <a:chOff x="0" y="0"/>
          <a:chExt cx="0" cy="0"/>
        </a:xfrm>
      </p:grpSpPr>
      <p:sp>
        <p:nvSpPr>
          <p:cNvPr id="206" name="Google Shape;206;p42"/>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l">
              <a:spcBef>
                <a:spcPts val="0"/>
              </a:spcBef>
              <a:spcAft>
                <a:spcPts val="0"/>
              </a:spcAft>
              <a:buClr>
                <a:schemeClr val="dk1"/>
              </a:buClr>
              <a:buSzPts val="1100"/>
              <a:buFont typeface="Arial"/>
              <a:buNone/>
            </a:pPr>
            <a:r>
              <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Historical Dispositions:</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Medium"/>
                <a:ea typeface="Plus Jakarta Sans Medium"/>
                <a:cs typeface="Plus Jakarta Sans Medium"/>
                <a:sym typeface="Plus Jakarta Sans Medium"/>
              </a:rPr>
              <a:t>Epistemology (Exemplar)</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000">
              <a:solidFill>
                <a:schemeClr val="dk1"/>
              </a:solidFill>
              <a:latin typeface="Plus Jakarta Sans"/>
              <a:ea typeface="Plus Jakarta Sans"/>
              <a:cs typeface="Plus Jakarta Sans"/>
              <a:sym typeface="Plus Jakarta Sans"/>
            </a:endParaRPr>
          </a:p>
        </p:txBody>
      </p:sp>
      <p:sp>
        <p:nvSpPr>
          <p:cNvPr id="207" name="Google Shape;207;p4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08" name="Google Shape;208;p4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09" name="Google Shape;209;p4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10" name="Google Shape;210;p42"/>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11" name="Google Shape;211;p42"/>
          <p:cNvSpPr txBox="1"/>
          <p:nvPr/>
        </p:nvSpPr>
        <p:spPr>
          <a:xfrm>
            <a:off x="381600" y="1013688"/>
            <a:ext cx="68616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Epistemology is the study of how we come to know what we know. Below, you will find a historical fact. In the table below it, write five potential ways someone could come to know this fact. Then, write down four questions that would support further research into the context of this fact. </a:t>
            </a:r>
            <a:endParaRPr sz="1200">
              <a:solidFill>
                <a:schemeClr val="dk1"/>
              </a:solidFill>
              <a:latin typeface="Halant"/>
              <a:ea typeface="Halant"/>
              <a:cs typeface="Halant"/>
              <a:sym typeface="Halant"/>
            </a:endParaRPr>
          </a:p>
        </p:txBody>
      </p:sp>
      <p:sp>
        <p:nvSpPr>
          <p:cNvPr id="212" name="Google Shape;212;p42"/>
          <p:cNvSpPr txBox="1"/>
          <p:nvPr/>
        </p:nvSpPr>
        <p:spPr>
          <a:xfrm>
            <a:off x="1411350" y="2075700"/>
            <a:ext cx="4949700" cy="4983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Inter"/>
                <a:ea typeface="Inter"/>
                <a:cs typeface="Inter"/>
                <a:sym typeface="Inter"/>
              </a:rPr>
              <a:t>Los Angeles was founded on September 4, 1781.</a:t>
            </a:r>
            <a:endParaRPr sz="1600">
              <a:latin typeface="Inter"/>
              <a:ea typeface="Inter"/>
              <a:cs typeface="Inter"/>
              <a:sym typeface="Inter"/>
            </a:endParaRPr>
          </a:p>
        </p:txBody>
      </p:sp>
      <p:sp>
        <p:nvSpPr>
          <p:cNvPr id="213" name="Google Shape;213;p42"/>
          <p:cNvSpPr txBox="1"/>
          <p:nvPr/>
        </p:nvSpPr>
        <p:spPr>
          <a:xfrm>
            <a:off x="3052650" y="1706400"/>
            <a:ext cx="15195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chemeClr val="dk1"/>
                </a:solidFill>
                <a:latin typeface="Plus Jakarta Sans"/>
                <a:ea typeface="Plus Jakarta Sans"/>
                <a:cs typeface="Plus Jakarta Sans"/>
                <a:sym typeface="Plus Jakarta Sans"/>
              </a:rPr>
              <a:t>Historical Fact</a:t>
            </a:r>
            <a:endParaRPr sz="1200">
              <a:solidFill>
                <a:schemeClr val="dk1"/>
              </a:solidFill>
              <a:latin typeface="Plus Jakarta Sans"/>
              <a:ea typeface="Plus Jakarta Sans"/>
              <a:cs typeface="Plus Jakarta Sans"/>
              <a:sym typeface="Plus Jakarta Sans"/>
            </a:endParaRPr>
          </a:p>
        </p:txBody>
      </p:sp>
      <p:graphicFrame>
        <p:nvGraphicFramePr>
          <p:cNvPr id="214" name="Google Shape;214;p42"/>
          <p:cNvGraphicFramePr/>
          <p:nvPr/>
        </p:nvGraphicFramePr>
        <p:xfrm>
          <a:off x="493650" y="2683775"/>
          <a:ext cx="3000000" cy="3000000"/>
        </p:xfrm>
        <a:graphic>
          <a:graphicData uri="http://schemas.openxmlformats.org/drawingml/2006/table">
            <a:tbl>
              <a:tblPr>
                <a:noFill/>
                <a:tableStyleId>{5C67FC1A-0ECA-4ADF-A54D-19593D09216D}</a:tableStyleId>
              </a:tblPr>
              <a:tblGrid>
                <a:gridCol w="1372325"/>
                <a:gridCol w="1372325"/>
                <a:gridCol w="1372325"/>
                <a:gridCol w="1372325"/>
                <a:gridCol w="1372325"/>
              </a:tblGrid>
              <a:tr h="2138800">
                <a:tc>
                  <a:txBody>
                    <a:bodyPr/>
                    <a:lstStyle/>
                    <a:p>
                      <a:pPr indent="0" lvl="0" marL="0" rtl="0" algn="l">
                        <a:spcBef>
                          <a:spcPts val="0"/>
                        </a:spcBef>
                        <a:spcAft>
                          <a:spcPts val="0"/>
                        </a:spcAft>
                        <a:buNone/>
                      </a:pPr>
                      <a:r>
                        <a:rPr lang="en" sz="1200">
                          <a:latin typeface="Inter"/>
                          <a:ea typeface="Inter"/>
                          <a:cs typeface="Inter"/>
                          <a:sym typeface="Inter"/>
                        </a:rPr>
                        <a:t>1. </a:t>
                      </a:r>
                      <a:endParaRPr sz="12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Reading a U.S. History textbook</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2.</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Visiting a historical marker or museum in Los Angeles</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3.</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Watching a documentary about the founding of the Los Angeles</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4.</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Accessing a government archive or founding document</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5.</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Learning about it in a classroom lesson</a:t>
                      </a:r>
                      <a:endParaRPr sz="1200">
                        <a:latin typeface="Inter"/>
                        <a:ea typeface="Inter"/>
                        <a:cs typeface="Inter"/>
                        <a:sym typeface="Inter"/>
                      </a:endParaRPr>
                    </a:p>
                  </a:txBody>
                  <a:tcPr marT="91425" marB="91425" marR="91425" marL="91425"/>
                </a:tc>
              </a:tr>
            </a:tbl>
          </a:graphicData>
        </a:graphic>
      </p:graphicFrame>
      <p:graphicFrame>
        <p:nvGraphicFramePr>
          <p:cNvPr id="215" name="Google Shape;215;p42"/>
          <p:cNvGraphicFramePr/>
          <p:nvPr/>
        </p:nvGraphicFramePr>
        <p:xfrm>
          <a:off x="493647" y="5455783"/>
          <a:ext cx="3000000" cy="3000000"/>
        </p:xfrm>
        <a:graphic>
          <a:graphicData uri="http://schemas.openxmlformats.org/drawingml/2006/table">
            <a:tbl>
              <a:tblPr>
                <a:noFill/>
                <a:tableStyleId>{5C67FC1A-0ECA-4ADF-A54D-19593D09216D}</a:tableStyleId>
              </a:tblPr>
              <a:tblGrid>
                <a:gridCol w="3430825"/>
                <a:gridCol w="3430825"/>
              </a:tblGrid>
              <a:tr h="1133125">
                <a:tc>
                  <a:txBody>
                    <a:bodyPr/>
                    <a:lstStyle/>
                    <a:p>
                      <a:pPr indent="0" lvl="0" marL="0" rtl="0" algn="ctr">
                        <a:spcBef>
                          <a:spcPts val="0"/>
                        </a:spcBef>
                        <a:spcAft>
                          <a:spcPts val="0"/>
                        </a:spcAft>
                        <a:buNone/>
                      </a:pPr>
                      <a:r>
                        <a:rPr b="1" lang="en" sz="1300">
                          <a:latin typeface="Inter"/>
                          <a:ea typeface="Inter"/>
                          <a:cs typeface="Inter"/>
                          <a:sym typeface="Inter"/>
                        </a:rPr>
                        <a:t>DOK 1</a:t>
                      </a:r>
                      <a:endParaRPr b="1" sz="13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On what date was Los Angeles founded?</a:t>
                      </a:r>
                      <a:endParaRPr sz="1300">
                        <a:latin typeface="Inter"/>
                        <a:ea typeface="Inter"/>
                        <a:cs typeface="Inter"/>
                        <a:sym typeface="Inter"/>
                      </a:endParaRPr>
                    </a:p>
                    <a:p>
                      <a:pPr indent="0" lvl="0" marL="0" rtl="0" algn="l">
                        <a:spcBef>
                          <a:spcPts val="0"/>
                        </a:spcBef>
                        <a:spcAft>
                          <a:spcPts val="0"/>
                        </a:spcAft>
                        <a:buNone/>
                      </a:pPr>
                      <a:r>
                        <a:t/>
                      </a:r>
                      <a:endParaRPr b="1" sz="1300">
                        <a:solidFill>
                          <a:schemeClr val="accent1"/>
                        </a:solidFill>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114950" marB="114950" marR="116575" marL="11657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c>
                  <a:txBody>
                    <a:bodyPr/>
                    <a:lstStyle/>
                    <a:p>
                      <a:pPr indent="0" lvl="0" marL="0" rtl="0" algn="ctr">
                        <a:spcBef>
                          <a:spcPts val="0"/>
                        </a:spcBef>
                        <a:spcAft>
                          <a:spcPts val="0"/>
                        </a:spcAft>
                        <a:buNone/>
                      </a:pPr>
                      <a:r>
                        <a:rPr b="1" lang="en" sz="1300">
                          <a:latin typeface="Inter"/>
                          <a:ea typeface="Inter"/>
                          <a:cs typeface="Inter"/>
                          <a:sym typeface="Inter"/>
                        </a:rPr>
                        <a:t>DOK 2</a:t>
                      </a:r>
                      <a:endParaRPr sz="13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Why was Los Angeles chosen as a location for settlement?</a:t>
                      </a:r>
                      <a:endParaRPr sz="1300">
                        <a:latin typeface="Inter"/>
                        <a:ea typeface="Inter"/>
                        <a:cs typeface="Inter"/>
                        <a:sym typeface="Inter"/>
                      </a:endParaRPr>
                    </a:p>
                    <a:p>
                      <a:pPr indent="0" lvl="0" marL="0" rtl="0" algn="l">
                        <a:spcBef>
                          <a:spcPts val="0"/>
                        </a:spcBef>
                        <a:spcAft>
                          <a:spcPts val="0"/>
                        </a:spcAft>
                        <a:buNone/>
                      </a:pPr>
                      <a:r>
                        <a:t/>
                      </a:r>
                      <a:endParaRPr b="1" sz="1300">
                        <a:solidFill>
                          <a:schemeClr val="accent1"/>
                        </a:solidFill>
                        <a:latin typeface="Inter"/>
                        <a:ea typeface="Inter"/>
                        <a:cs typeface="Inter"/>
                        <a:sym typeface="Inter"/>
                      </a:endParaRPr>
                    </a:p>
                  </a:txBody>
                  <a:tcPr marT="114950" marB="114950" marR="116575" marL="11657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r>
              <a:tr h="1133125">
                <a:tc>
                  <a:txBody>
                    <a:bodyPr/>
                    <a:lstStyle/>
                    <a:p>
                      <a:pPr indent="0" lvl="0" marL="0" rtl="0" algn="ctr">
                        <a:spcBef>
                          <a:spcPts val="0"/>
                        </a:spcBef>
                        <a:spcAft>
                          <a:spcPts val="0"/>
                        </a:spcAft>
                        <a:buNone/>
                      </a:pPr>
                      <a:r>
                        <a:rPr b="1" lang="en" sz="1300">
                          <a:latin typeface="Inter"/>
                          <a:ea typeface="Inter"/>
                          <a:cs typeface="Inter"/>
                          <a:sym typeface="Inter"/>
                        </a:rPr>
                        <a:t>DOK 3</a:t>
                      </a:r>
                      <a:endParaRPr sz="13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How might the Spanish arrival in what became Los Angeles have impacted Indigenous peoples?</a:t>
                      </a:r>
                      <a:endParaRPr i="1" sz="1300">
                        <a:latin typeface="Inter"/>
                        <a:ea typeface="Inter"/>
                        <a:cs typeface="Inter"/>
                        <a:sym typeface="Inter"/>
                      </a:endParaRPr>
                    </a:p>
                  </a:txBody>
                  <a:tcPr marT="114950" marB="114950" marR="116575" marL="11657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c>
                  <a:txBody>
                    <a:bodyPr/>
                    <a:lstStyle/>
                    <a:p>
                      <a:pPr indent="0" lvl="0" marL="0" rtl="0" algn="ctr">
                        <a:spcBef>
                          <a:spcPts val="0"/>
                        </a:spcBef>
                        <a:spcAft>
                          <a:spcPts val="0"/>
                        </a:spcAft>
                        <a:buNone/>
                      </a:pPr>
                      <a:r>
                        <a:rPr b="1" lang="en" sz="1300">
                          <a:latin typeface="Inter"/>
                          <a:ea typeface="Inter"/>
                          <a:cs typeface="Inter"/>
                          <a:sym typeface="Inter"/>
                        </a:rPr>
                        <a:t>DOK 4</a:t>
                      </a:r>
                      <a:endParaRPr sz="13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Should the Location of Los Angeles be </a:t>
                      </a:r>
                      <a:r>
                        <a:rPr b="1" lang="en" sz="1200">
                          <a:solidFill>
                            <a:srgbClr val="E95C3D"/>
                          </a:solidFill>
                          <a:latin typeface="Inter"/>
                          <a:ea typeface="Inter"/>
                          <a:cs typeface="Inter"/>
                          <a:sym typeface="Inter"/>
                        </a:rPr>
                        <a:t>celebrated</a:t>
                      </a:r>
                      <a:r>
                        <a:rPr b="1" lang="en" sz="1200">
                          <a:solidFill>
                            <a:srgbClr val="E95C3D"/>
                          </a:solidFill>
                          <a:latin typeface="Inter"/>
                          <a:ea typeface="Inter"/>
                          <a:cs typeface="Inter"/>
                          <a:sym typeface="Inter"/>
                        </a:rPr>
                        <a:t> or protested?</a:t>
                      </a:r>
                      <a:endParaRPr sz="1300">
                        <a:latin typeface="Inter"/>
                        <a:ea typeface="Inter"/>
                        <a:cs typeface="Inter"/>
                        <a:sym typeface="Inter"/>
                      </a:endParaRPr>
                    </a:p>
                  </a:txBody>
                  <a:tcPr marT="114950" marB="114950" marR="116575" marL="116575">
                    <a:lnL cap="flat" cmpd="sng" w="6350">
                      <a:solidFill>
                        <a:schemeClr val="dk2"/>
                      </a:solidFill>
                      <a:prstDash val="solid"/>
                      <a:round/>
                      <a:headEnd len="sm" w="sm" type="none"/>
                      <a:tailEnd len="sm" w="sm" type="none"/>
                    </a:lnL>
                    <a:lnR cap="flat" cmpd="sng" w="6350">
                      <a:solidFill>
                        <a:schemeClr val="dk2"/>
                      </a:solidFill>
                      <a:prstDash val="solid"/>
                      <a:round/>
                      <a:headEnd len="sm" w="sm" type="none"/>
                      <a:tailEnd len="sm" w="sm" type="none"/>
                    </a:lnR>
                    <a:lnT cap="flat" cmpd="sng" w="6350">
                      <a:solidFill>
                        <a:schemeClr val="dk2"/>
                      </a:solidFill>
                      <a:prstDash val="solid"/>
                      <a:round/>
                      <a:headEnd len="sm" w="sm" type="none"/>
                      <a:tailEnd len="sm" w="sm" type="none"/>
                    </a:lnT>
                    <a:lnB cap="flat" cmpd="sng" w="6350">
                      <a:solidFill>
                        <a:schemeClr val="dk2"/>
                      </a:solidFill>
                      <a:prstDash val="solid"/>
                      <a:round/>
                      <a:headEnd len="sm" w="sm" type="none"/>
                      <a:tailEnd len="sm" w="sm" type="none"/>
                    </a:lnB>
                  </a:tcPr>
                </a:tc>
              </a:tr>
            </a:tbl>
          </a:graphicData>
        </a:graphic>
      </p:graphicFrame>
      <p:sp>
        <p:nvSpPr>
          <p:cNvPr id="216" name="Google Shape;216;p42"/>
          <p:cNvSpPr txBox="1"/>
          <p:nvPr/>
        </p:nvSpPr>
        <p:spPr>
          <a:xfrm>
            <a:off x="521688" y="4918350"/>
            <a:ext cx="6516900" cy="523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Note: While there is no text to base these questions on, use the basic structure of each question level to ask your own questions regarding the above fact.</a:t>
            </a:r>
            <a:endParaRPr sz="1100">
              <a:solidFill>
                <a:schemeClr val="dk1"/>
              </a:solidFill>
              <a:latin typeface="Inter"/>
              <a:ea typeface="Inter"/>
              <a:cs typeface="Inter"/>
              <a:sym typeface="Inter"/>
            </a:endParaRPr>
          </a:p>
        </p:txBody>
      </p:sp>
      <p:sp>
        <p:nvSpPr>
          <p:cNvPr id="217" name="Google Shape;217;p42"/>
          <p:cNvSpPr txBox="1"/>
          <p:nvPr/>
        </p:nvSpPr>
        <p:spPr>
          <a:xfrm>
            <a:off x="493675" y="7866150"/>
            <a:ext cx="6861600" cy="1373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latin typeface="Inter"/>
                <a:ea typeface="Inter"/>
                <a:cs typeface="Inter"/>
                <a:sym typeface="Inter"/>
              </a:rPr>
              <a:t>Why is studying how we know what we know important when practicing history?</a:t>
            </a:r>
            <a:endParaRPr sz="1200">
              <a:latin typeface="Inter"/>
              <a:ea typeface="Inter"/>
              <a:cs typeface="Inter"/>
              <a:sym typeface="Inter"/>
            </a:endParaRPr>
          </a:p>
          <a:p>
            <a:pPr indent="0" lvl="0" marL="0" rtl="0" algn="l">
              <a:lnSpc>
                <a:spcPct val="100000"/>
              </a:lnSpc>
              <a:spcBef>
                <a:spcPts val="0"/>
              </a:spcBef>
              <a:spcAft>
                <a:spcPts val="1200"/>
              </a:spcAft>
              <a:buClr>
                <a:schemeClr val="dk1"/>
              </a:buClr>
              <a:buSzPts val="1100"/>
              <a:buFont typeface="Arial"/>
              <a:buNone/>
            </a:pPr>
            <a:r>
              <a:rPr b="1" lang="en" sz="1200">
                <a:solidFill>
                  <a:srgbClr val="E95C3D"/>
                </a:solidFill>
                <a:latin typeface="Inter"/>
                <a:ea typeface="Inter"/>
                <a:cs typeface="Inter"/>
                <a:sym typeface="Inter"/>
              </a:rPr>
              <a:t>Studying how we know what we know helps us understand the reliability and origins of our knowledge. It teaches us to question sources, consider perspectives, and avoid taking facts at face value. This makes our understanding of history more accurate, thoughtful, and fair.</a:t>
            </a:r>
            <a:endParaRPr b="1" sz="1200">
              <a:solidFill>
                <a:srgbClr val="E95C3D"/>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1" name="Shape 221"/>
        <p:cNvGrpSpPr/>
        <p:nvPr/>
      </p:nvGrpSpPr>
      <p:grpSpPr>
        <a:xfrm>
          <a:off x="0" y="0"/>
          <a:ext cx="0" cy="0"/>
          <a:chOff x="0" y="0"/>
          <a:chExt cx="0" cy="0"/>
        </a:xfrm>
      </p:grpSpPr>
      <p:sp>
        <p:nvSpPr>
          <p:cNvPr id="222" name="Google Shape;222;p43"/>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The Blind Men and the Elephant (Exemplar)</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223" name="Google Shape;223;p43"/>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24" name="Google Shape;224;p43"/>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225" name="Google Shape;225;p43"/>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26" name="Google Shape;226;p43"/>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227" name="Google Shape;227;p43"/>
          <p:cNvGraphicFramePr/>
          <p:nvPr/>
        </p:nvGraphicFramePr>
        <p:xfrm>
          <a:off x="315750" y="1255750"/>
          <a:ext cx="3000000" cy="3000000"/>
        </p:xfrm>
        <a:graphic>
          <a:graphicData uri="http://schemas.openxmlformats.org/drawingml/2006/table">
            <a:tbl>
              <a:tblPr>
                <a:noFill/>
                <a:tableStyleId>{5C67FC1A-0ECA-4ADF-A54D-19593D09216D}</a:tableStyleId>
              </a:tblPr>
              <a:tblGrid>
                <a:gridCol w="7140900"/>
              </a:tblGrid>
              <a:tr h="4674250">
                <a:tc>
                  <a:txBody>
                    <a:bodyPr/>
                    <a:lstStyle/>
                    <a:p>
                      <a:pPr indent="0" lvl="0" marL="0" rtl="0" algn="l">
                        <a:spcBef>
                          <a:spcPts val="0"/>
                        </a:spcBef>
                        <a:spcAft>
                          <a:spcPts val="0"/>
                        </a:spcAft>
                        <a:buNone/>
                      </a:pPr>
                      <a:r>
                        <a:rPr b="1" lang="en" sz="1150" u="sng">
                          <a:solidFill>
                            <a:schemeClr val="hlink"/>
                          </a:solidFill>
                          <a:latin typeface="Halant"/>
                          <a:ea typeface="Halant"/>
                          <a:cs typeface="Halant"/>
                          <a:sym typeface="Halant"/>
                          <a:hlinkClick r:id="rId5"/>
                        </a:rPr>
                        <a:t>Video Transcript:</a:t>
                      </a:r>
                      <a:r>
                        <a:rPr b="1" lang="en" sz="1150">
                          <a:latin typeface="Halant"/>
                          <a:ea typeface="Halant"/>
                          <a:cs typeface="Halant"/>
                          <a:sym typeface="Halant"/>
                        </a:rPr>
                        <a:t> </a:t>
                      </a:r>
                      <a:endParaRPr sz="1150">
                        <a:latin typeface="Halant"/>
                        <a:ea typeface="Halant"/>
                        <a:cs typeface="Halant"/>
                        <a:sym typeface="Halant"/>
                      </a:endParaRPr>
                    </a:p>
                    <a:p>
                      <a:pPr indent="0" lvl="0" marL="0" rtl="0" algn="l">
                        <a:lnSpc>
                          <a:spcPct val="100000"/>
                        </a:lnSpc>
                        <a:spcBef>
                          <a:spcPts val="0"/>
                        </a:spcBef>
                        <a:spcAft>
                          <a:spcPts val="0"/>
                        </a:spcAft>
                        <a:buNone/>
                      </a:pPr>
                      <a:r>
                        <a:rPr lang="en" sz="1200">
                          <a:latin typeface="Inter"/>
                          <a:ea typeface="Inter"/>
                          <a:cs typeface="Inter"/>
                          <a:sym typeface="Inter"/>
                        </a:rPr>
                        <a:t>There were once six blind men who stood by the roadside every day, and begged from the people who passed. They had often heard of elephants, but they had never seen one; for, being blind, how could they? It so happened one morning that an elephant was driven down the road where they stood. When they were told that the great beast was before them, they asked the driver to let him stop so that they might see him. Of course they could not see him with their eyes; but they thought that by touching him they could learn just what kind of animal he was. The first one happened to put his hand on the elephant's side. "Well, well!" he said, "now I know all about this beast. He is exactly like a wall." The second felt only of the elephant's tusk. "My brother," he said, "you are mistaken. He is not at all like a wall. He is round and smooth and sharp. He is more like a spear than anything else." The third happened to take hold of the elephant's trunk. "Both of you are wrong," he said. "Anybody who knows anything can see that this elephant is like a snake." The fourth reached out his arms, and grasped one of the elephant's legs. "Oh, how blind you are!" he said. "It is very plain to me that he is round and tall like a tree." The fifth was a very tall man, and he chanced to take hold of the elephant's ear. "The blindest man ought to know that this beast is not like any of the things that you name," he said. "He is exactly like a huge fan." The sixth was very blind indeed, and it was some time before he could find the elephant at all. At last he seized the animal's tail. "O foolish fellows!" he cried. "You surely have lost your senses. This elephant is not like a wall, or a spear, or a snake, or a tree; neither is he like a fan. But any man with a particle of sense can see that he is exactly like a rope." Then the elephant moved on, and the six blind men sat by the roadside all day, and quarreled about him. Each believed that he knew just how the animal looked; and each called the others hard names because they did not agree with him. People who have eyes sometimes act as foolishly.</a:t>
                      </a:r>
                      <a:endParaRPr sz="1200">
                        <a:latin typeface="Inter"/>
                        <a:ea typeface="Inter"/>
                        <a:cs typeface="Inter"/>
                        <a:sym typeface="Inter"/>
                      </a:endParaRPr>
                    </a:p>
                    <a:p>
                      <a:pPr indent="0" lvl="0" marL="0" rtl="0" algn="l">
                        <a:lnSpc>
                          <a:spcPct val="100000"/>
                        </a:lnSpc>
                        <a:spcBef>
                          <a:spcPts val="0"/>
                        </a:spcBef>
                        <a:spcAft>
                          <a:spcPts val="0"/>
                        </a:spcAft>
                        <a:buNone/>
                      </a:pPr>
                      <a:r>
                        <a:t/>
                      </a:r>
                      <a:endParaRPr sz="1150">
                        <a:latin typeface="Inter"/>
                        <a:ea typeface="Inter"/>
                        <a:cs typeface="Inter"/>
                        <a:sym typeface="Inter"/>
                      </a:endParaRPr>
                    </a:p>
                    <a:p>
                      <a:pPr indent="0" lvl="0" marL="0" rtl="0" algn="l">
                        <a:lnSpc>
                          <a:spcPct val="100000"/>
                        </a:lnSpc>
                        <a:spcBef>
                          <a:spcPts val="0"/>
                        </a:spcBef>
                        <a:spcAft>
                          <a:spcPts val="0"/>
                        </a:spcAft>
                        <a:buNone/>
                      </a:pPr>
                      <a:r>
                        <a:rPr lang="en" sz="1000">
                          <a:latin typeface="Inter"/>
                          <a:ea typeface="Inter"/>
                          <a:cs typeface="Inter"/>
                          <a:sym typeface="Inter"/>
                        </a:rPr>
                        <a:t>Note: While this story was written by an American in the early 1900s, the original story is far older. It originated on the Indian subcontinent and, as a parable, it was cited in many religious traditions, being found in Jain, Hindu and Buddhist texts 2,000 years ago or more.</a:t>
                      </a:r>
                      <a:endParaRPr sz="1000">
                        <a:latin typeface="Inter"/>
                        <a:ea typeface="Inter"/>
                        <a:cs typeface="Inter"/>
                        <a:sym typeface="Inter"/>
                      </a:endParaRPr>
                    </a:p>
                  </a:txBody>
                  <a:tcPr marT="91425" marB="91425" marR="91425" marL="91425"/>
                </a:tc>
              </a:tr>
            </a:tbl>
          </a:graphicData>
        </a:graphic>
      </p:graphicFrame>
      <p:sp>
        <p:nvSpPr>
          <p:cNvPr id="228" name="Google Shape;228;p43"/>
          <p:cNvSpPr txBox="1"/>
          <p:nvPr/>
        </p:nvSpPr>
        <p:spPr>
          <a:xfrm>
            <a:off x="435675" y="6532815"/>
            <a:ext cx="6918300" cy="241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Questions:</a:t>
            </a:r>
            <a:endParaRPr b="1" sz="1300">
              <a:solidFill>
                <a:srgbClr val="000000"/>
              </a:solidFill>
              <a:latin typeface="Halant"/>
              <a:ea typeface="Halant"/>
              <a:cs typeface="Halant"/>
              <a:sym typeface="Halant"/>
            </a:endParaRPr>
          </a:p>
          <a:p>
            <a:pPr indent="-298450" lvl="0" marL="457200" rtl="0" algn="l">
              <a:spcBef>
                <a:spcPts val="0"/>
              </a:spcBef>
              <a:spcAft>
                <a:spcPts val="0"/>
              </a:spcAft>
              <a:buClr>
                <a:srgbClr val="000000"/>
              </a:buClr>
              <a:buSzPts val="1100"/>
              <a:buFont typeface="Inter"/>
              <a:buAutoNum type="arabicPeriod"/>
            </a:pPr>
            <a:r>
              <a:rPr lang="en" sz="1100">
                <a:latin typeface="Inter"/>
                <a:ea typeface="Inter"/>
                <a:cs typeface="Inter"/>
                <a:sym typeface="Inter"/>
              </a:rPr>
              <a:t>What do you think the moral of this story is?</a:t>
            </a:r>
            <a:endParaRPr sz="1100">
              <a:latin typeface="Inter"/>
              <a:ea typeface="Inter"/>
              <a:cs typeface="Inter"/>
              <a:sym typeface="Inter"/>
            </a:endParaRPr>
          </a:p>
          <a:p>
            <a:pPr indent="0" lvl="0" marL="457200" rtl="0" algn="l">
              <a:spcBef>
                <a:spcPts val="0"/>
              </a:spcBef>
              <a:spcAft>
                <a:spcPts val="0"/>
              </a:spcAft>
              <a:buNone/>
            </a:pPr>
            <a:r>
              <a:rPr b="1" lang="en" sz="1100">
                <a:solidFill>
                  <a:srgbClr val="E95C3D"/>
                </a:solidFill>
                <a:latin typeface="Inter"/>
                <a:ea typeface="Inter"/>
                <a:cs typeface="Inter"/>
                <a:sym typeface="Inter"/>
              </a:rPr>
              <a:t>The moral is that people often make judgments based on limited information and believe their view is the whole truth, even when others have valid perspectives too. It teaches that understanding the full picture requires listening to others and being open to different viewpoints.</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How can we apply the moral of this story to the study of history (especially as it relates to epistemology)? </a:t>
            </a:r>
            <a:endParaRPr sz="1100">
              <a:solidFill>
                <a:schemeClr val="dk1"/>
              </a:solidFill>
              <a:latin typeface="Inter"/>
              <a:ea typeface="Inter"/>
              <a:cs typeface="Inter"/>
              <a:sym typeface="Inter"/>
            </a:endParaRPr>
          </a:p>
          <a:p>
            <a:pPr indent="0" lvl="0" marL="457200" rtl="0" algn="l">
              <a:spcBef>
                <a:spcPts val="0"/>
              </a:spcBef>
              <a:spcAft>
                <a:spcPts val="0"/>
              </a:spcAft>
              <a:buNone/>
            </a:pPr>
            <a:r>
              <a:rPr b="1" lang="en" sz="1100">
                <a:solidFill>
                  <a:srgbClr val="E95C3D"/>
                </a:solidFill>
                <a:latin typeface="Inter"/>
                <a:ea typeface="Inter"/>
                <a:cs typeface="Inter"/>
                <a:sym typeface="Inter"/>
              </a:rPr>
              <a:t>In history, we rarely have the full story, just pieces of evidence. Like the blind men, historians might each focus on a different part of the past. Epistemology reminds us to be humble about what we claim to know, and to work together by combining different sources and perspectives to get a clearer, fuller understanding of the past.</a:t>
            </a:r>
            <a:endParaRPr sz="1100">
              <a:solidFill>
                <a:srgbClr val="000000"/>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2" name="Shape 232"/>
        <p:cNvGrpSpPr/>
        <p:nvPr/>
      </p:nvGrpSpPr>
      <p:grpSpPr>
        <a:xfrm>
          <a:off x="0" y="0"/>
          <a:ext cx="0" cy="0"/>
          <a:chOff x="0" y="0"/>
          <a:chExt cx="0" cy="0"/>
        </a:xfrm>
      </p:grpSpPr>
      <p:sp>
        <p:nvSpPr>
          <p:cNvPr id="233" name="Google Shape;233;p44"/>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Epistemological Humility (Exemplar)</a:t>
            </a:r>
            <a:endParaRPr sz="2400">
              <a:solidFill>
                <a:schemeClr val="dk1"/>
              </a:solidFill>
              <a:latin typeface="Plus Jakarta Sans Medium"/>
              <a:ea typeface="Plus Jakarta Sans Medium"/>
              <a:cs typeface="Plus Jakarta Sans Medium"/>
              <a:sym typeface="Plus Jakarta Sans Medium"/>
            </a:endParaRPr>
          </a:p>
        </p:txBody>
      </p:sp>
      <p:pic>
        <p:nvPicPr>
          <p:cNvPr id="234" name="Google Shape;234;p44"/>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235" name="Google Shape;235;p44"/>
          <p:cNvGraphicFramePr/>
          <p:nvPr/>
        </p:nvGraphicFramePr>
        <p:xfrm>
          <a:off x="916628" y="1191338"/>
          <a:ext cx="3000000" cy="3000000"/>
        </p:xfrm>
        <a:graphic>
          <a:graphicData uri="http://schemas.openxmlformats.org/drawingml/2006/table">
            <a:tbl>
              <a:tblPr>
                <a:noFill/>
                <a:tableStyleId>{5C67FC1A-0ECA-4ADF-A54D-19593D09216D}</a:tableStyleId>
              </a:tblPr>
              <a:tblGrid>
                <a:gridCol w="5939225"/>
              </a:tblGrid>
              <a:tr h="804575">
                <a:tc>
                  <a:txBody>
                    <a:bodyPr/>
                    <a:lstStyle/>
                    <a:p>
                      <a:pPr indent="0" lvl="0" marL="0" rtl="0" algn="l">
                        <a:spcBef>
                          <a:spcPts val="0"/>
                        </a:spcBef>
                        <a:spcAft>
                          <a:spcPts val="0"/>
                        </a:spcAft>
                        <a:buClr>
                          <a:srgbClr val="000000"/>
                        </a:buClr>
                        <a:buSzPts val="1200"/>
                        <a:buFont typeface="Arial"/>
                        <a:buNone/>
                      </a:pPr>
                      <a:r>
                        <a:rPr lang="en">
                          <a:latin typeface="Halant"/>
                          <a:ea typeface="Halant"/>
                          <a:cs typeface="Halant"/>
                          <a:sym typeface="Halant"/>
                        </a:rPr>
                        <a:t>Source: Robert Tracy McKenzie, </a:t>
                      </a:r>
                      <a:r>
                        <a:rPr i="1" lang="en">
                          <a:latin typeface="Halant"/>
                          <a:ea typeface="Halant"/>
                          <a:cs typeface="Halant"/>
                          <a:sym typeface="Halant"/>
                        </a:rPr>
                        <a:t>A Little Book for New Historians: Why and How to Study History</a:t>
                      </a:r>
                      <a:r>
                        <a:rPr lang="en">
                          <a:latin typeface="Halant"/>
                          <a:ea typeface="Halant"/>
                          <a:cs typeface="Halant"/>
                          <a:sym typeface="Halant"/>
                        </a:rPr>
                        <a:t>, 2019.</a:t>
                      </a:r>
                      <a:endParaRPr>
                        <a:latin typeface="Halant"/>
                        <a:ea typeface="Halant"/>
                        <a:cs typeface="Halant"/>
                        <a:sym typeface="Halant"/>
                      </a:endParaRPr>
                    </a:p>
                    <a:p>
                      <a:pPr indent="0" lvl="0" marL="0" rtl="0" algn="l">
                        <a:spcBef>
                          <a:spcPts val="0"/>
                        </a:spcBef>
                        <a:spcAft>
                          <a:spcPts val="0"/>
                        </a:spcAft>
                        <a:buClr>
                          <a:srgbClr val="000000"/>
                        </a:buClr>
                        <a:buSzPts val="1200"/>
                        <a:buFont typeface="Arial"/>
                        <a:buNone/>
                      </a:pPr>
                      <a:r>
                        <a:t/>
                      </a:r>
                      <a:endParaRPr>
                        <a:latin typeface="Halant"/>
                        <a:ea typeface="Halant"/>
                        <a:cs typeface="Halant"/>
                        <a:sym typeface="Halant"/>
                      </a:endParaRPr>
                    </a:p>
                    <a:p>
                      <a:pPr indent="0" lvl="0" marL="0" rtl="0" algn="l">
                        <a:spcBef>
                          <a:spcPts val="0"/>
                        </a:spcBef>
                        <a:spcAft>
                          <a:spcPts val="0"/>
                        </a:spcAft>
                        <a:buClr>
                          <a:srgbClr val="000000"/>
                        </a:buClr>
                        <a:buSzPts val="1200"/>
                        <a:buFont typeface="Arial"/>
                        <a:buNone/>
                      </a:pPr>
                      <a:r>
                        <a:rPr lang="en" sz="1200">
                          <a:latin typeface="Inter"/>
                          <a:ea typeface="Inter"/>
                          <a:cs typeface="Inter"/>
                          <a:sym typeface="Inter"/>
                        </a:rPr>
                        <a:t>Note: Dr. McKenzie is Professor of History at Wheaton College.</a:t>
                      </a:r>
                      <a:endParaRPr sz="1200">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245950">
                <a:tc>
                  <a:txBody>
                    <a:bodyPr/>
                    <a:lstStyle/>
                    <a:p>
                      <a:pPr indent="0" lvl="0" marL="0" rtl="0" algn="l">
                        <a:spcBef>
                          <a:spcPts val="0"/>
                        </a:spcBef>
                        <a:spcAft>
                          <a:spcPts val="0"/>
                        </a:spcAft>
                        <a:buClr>
                          <a:schemeClr val="dk1"/>
                        </a:buClr>
                        <a:buSzPts val="1200"/>
                        <a:buFont typeface="Arial"/>
                        <a:buNone/>
                      </a:pPr>
                      <a:r>
                        <a:rPr lang="en">
                          <a:latin typeface="Inter"/>
                          <a:ea typeface="Inter"/>
                          <a:cs typeface="Inter"/>
                          <a:sym typeface="Inter"/>
                        </a:rPr>
                        <a:t>Epistemology is just the study of the nature of knowledge and how we acquire it, that is, how we know what we know. We cultivate epistemological humility by reminding ourselves of our limited ability to know the subject before us. It may seem counterintuitive, but sound historical thinking always starts here… Remind yourself-regularly, repeatedly-of the chasm that separates history and the past. Remember that the past is almost endless, human behavior is immeasurably complex, and the primary historical evidence that survives is but a miniscule fraction of the original historical record. Recognize the magnitude of the challenge. Feel small.</a:t>
                      </a:r>
                      <a:endParaRPr>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236" name="Google Shape;236;p4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37" name="Google Shape;237;p44"/>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238" name="Google Shape;238;p4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39" name="Google Shape;239;p44"/>
          <p:cNvSpPr txBox="1"/>
          <p:nvPr/>
        </p:nvSpPr>
        <p:spPr>
          <a:xfrm>
            <a:off x="427050" y="4883820"/>
            <a:ext cx="6918300" cy="4100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Questions:</a:t>
            </a:r>
            <a:endParaRPr b="1" sz="1200">
              <a:solidFill>
                <a:srgbClr val="000000"/>
              </a:solidFill>
              <a:latin typeface="Halant"/>
              <a:ea typeface="Halant"/>
              <a:cs typeface="Halant"/>
              <a:sym typeface="Halant"/>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According to Dr. Mckenzie, why is it important to exercise epistemological humility when studying history?</a:t>
            </a:r>
            <a:endParaRPr sz="1200">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It’s important because our knowledge of the past is always limited. The historical record only preserves a small part of what actually happened, and human behavior is very complex. We need to remind ourselves that we don't and can't know everything, and that thoughtful history starts with recognizing those limits.</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Generate a list of at least 5 ways that we can exercise epistemological humility when studying the history?</a:t>
            </a: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rgbClr val="E95C3D"/>
              </a:buClr>
              <a:buSzPts val="1200"/>
              <a:buAutoNum type="alphaLcPeriod"/>
            </a:pPr>
            <a:r>
              <a:rPr b="1" lang="en" sz="1200">
                <a:solidFill>
                  <a:srgbClr val="E95C3D"/>
                </a:solidFill>
                <a:latin typeface="Inter"/>
                <a:ea typeface="Inter"/>
                <a:cs typeface="Inter"/>
                <a:sym typeface="Inter"/>
              </a:rPr>
              <a:t>Ask more questions instead of jumping to conclusions.</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304800" lvl="1" marL="914400" rtl="0" algn="l">
              <a:lnSpc>
                <a:spcPct val="115000"/>
              </a:lnSpc>
              <a:spcBef>
                <a:spcPts val="0"/>
              </a:spcBef>
              <a:spcAft>
                <a:spcPts val="0"/>
              </a:spcAft>
              <a:buClr>
                <a:srgbClr val="E95C3D"/>
              </a:buClr>
              <a:buSzPts val="1200"/>
              <a:buAutoNum type="alphaLcPeriod"/>
            </a:pPr>
            <a:r>
              <a:rPr b="1" lang="en" sz="1200">
                <a:solidFill>
                  <a:srgbClr val="E95C3D"/>
                </a:solidFill>
                <a:latin typeface="Inter"/>
                <a:ea typeface="Inter"/>
                <a:cs typeface="Inter"/>
                <a:sym typeface="Inter"/>
              </a:rPr>
              <a:t>Acknowledge that there are gaps in the historical record.</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304800" lvl="1" marL="914400" rtl="0" algn="l">
              <a:lnSpc>
                <a:spcPct val="115000"/>
              </a:lnSpc>
              <a:spcBef>
                <a:spcPts val="0"/>
              </a:spcBef>
              <a:spcAft>
                <a:spcPts val="0"/>
              </a:spcAft>
              <a:buClr>
                <a:srgbClr val="E95C3D"/>
              </a:buClr>
              <a:buSzPts val="1200"/>
              <a:buAutoNum type="alphaLcPeriod"/>
            </a:pPr>
            <a:r>
              <a:rPr b="1" lang="en" sz="1200">
                <a:solidFill>
                  <a:srgbClr val="E95C3D"/>
                </a:solidFill>
                <a:latin typeface="Inter"/>
                <a:ea typeface="Inter"/>
                <a:cs typeface="Inter"/>
                <a:sym typeface="Inter"/>
              </a:rPr>
              <a:t>Consider multiple perspectives before forming an opinion.</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304800" lvl="1" marL="914400" rtl="0" algn="l">
              <a:lnSpc>
                <a:spcPct val="115000"/>
              </a:lnSpc>
              <a:spcBef>
                <a:spcPts val="0"/>
              </a:spcBef>
              <a:spcAft>
                <a:spcPts val="0"/>
              </a:spcAft>
              <a:buClr>
                <a:srgbClr val="E95C3D"/>
              </a:buClr>
              <a:buSzPts val="1200"/>
              <a:buAutoNum type="alphaLcPeriod"/>
            </a:pPr>
            <a:r>
              <a:rPr b="1" lang="en" sz="1200">
                <a:solidFill>
                  <a:srgbClr val="E95C3D"/>
                </a:solidFill>
                <a:latin typeface="Inter"/>
                <a:ea typeface="Inter"/>
                <a:cs typeface="Inter"/>
                <a:sym typeface="Inter"/>
              </a:rPr>
              <a:t>Be open to changing your interpretation when new evidence appears.</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304800" lvl="1" marL="914400" rtl="0" algn="l">
              <a:lnSpc>
                <a:spcPct val="115000"/>
              </a:lnSpc>
              <a:spcBef>
                <a:spcPts val="0"/>
              </a:spcBef>
              <a:spcAft>
                <a:spcPts val="0"/>
              </a:spcAft>
              <a:buClr>
                <a:srgbClr val="E95C3D"/>
              </a:buClr>
              <a:buSzPts val="1200"/>
              <a:buAutoNum type="alphaLcPeriod"/>
            </a:pPr>
            <a:r>
              <a:rPr b="1" lang="en" sz="1200">
                <a:solidFill>
                  <a:srgbClr val="E95C3D"/>
                </a:solidFill>
                <a:latin typeface="Inter"/>
                <a:ea typeface="Inter"/>
                <a:cs typeface="Inter"/>
                <a:sym typeface="Inter"/>
              </a:rPr>
              <a:t>Avoid acting like one version of history is the only “correct” one.</a:t>
            </a:r>
            <a:endParaRPr b="1" sz="1200">
              <a:solidFill>
                <a:srgbClr val="E95C3D"/>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