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BECCE57-260A-4A8A-8AAA-BB2F813BD2F1}">
  <a:tblStyle styleId="{1BECCE57-260A-4A8A-8AAA-BB2F813BD2F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Work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5977200287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597720028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ada89120d_0_2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ada89120d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1.png"/><Relationship Id="rId5" Type="http://schemas.openxmlformats.org/officeDocument/2006/relationships/hyperlink" Target="https://www.youtube.com/watch?v=DwV3OdVaPqw" TargetMode="External"/><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1.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1.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1.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Contextualization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398750"/>
          <a:ext cx="3000000" cy="3000000"/>
        </p:xfrm>
        <a:graphic>
          <a:graphicData uri="http://schemas.openxmlformats.org/drawingml/2006/table">
            <a:tbl>
              <a:tblPr>
                <a:noFill/>
                <a:tableStyleId>{1BECCE57-260A-4A8A-8AAA-BB2F813BD2F1}</a:tableStyleId>
              </a:tblPr>
              <a:tblGrid>
                <a:gridCol w="7140900"/>
              </a:tblGrid>
              <a:tr h="506465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contextualization. Now, contextualization might be the simplest of the historical thinking skills that we focus on at Thinking Nation but it also might be the most foundational. So let's look at it. Let's start with the definition. Thinking historically means interpreting historical events developments or processes in light of surrounding historical context. It's a pretty simple definition. Now, at Thinking Nation we try to help students think about context through different categories. So, there might be social context or cultural context, political context, ideological context, economic context, or geographic context and there are surely more types of context. But those are six categories that we really think through. But one thing I want us to take a step even further back and acknowledge that most questions that we ask in a day are questions of context. And so it's kind of true, you know, this adage that we hear that “context is everything.” Right? Our stories become more vibrant and come to life and full of color when we know the surrounding context. The past is the same way. The past can often look like a mundane or boring list of names and dates of events and outcomes. But when we look at the context, those names come to life, those dates have meaning, those groups are complicated and interesting, and really contextualizing what we study brings life to what we study. And so when we explore how a historical moment fits within that broader historical context we're avoiding oversimplifying the past. We're avoiding these oversimplified narratives and we can really have a better lens to see the complex and nuanced nature of history. And so just like I want people to better understand me through my context and you know not see me as just a name or a number or a title, we also owe the past that same respect. Right? That by thinking contextually, by integrating the skill of contextualization, it's really about or really a way to respect the humans that we study—by asking probing questions by thinking a little bit deeper about the story. These are all elements of context. You know, if I just see an artifact or even something as simple as a note or a pencil I may not think much of it. But when I learn a little bit more about the context, it becomes meaningful. I think our  possessions our closets or you know what we store what our keepsakes, those are only meaningful because of the context surrounding them. Right? The actual item most often doesn't hold much meaning. But once we contextualize it, it does. And so by contextualizing the past we're able to see things a little bit more clearly and see them in ways that the people that we study may have saw them too</a:t>
                      </a:r>
                      <a:r>
                        <a:rPr lang="en" sz="1100">
                          <a:solidFill>
                            <a:schemeClr val="dk1"/>
                          </a:solidFill>
                          <a:latin typeface="Inter"/>
                          <a:ea typeface="Inter"/>
                          <a:cs typeface="Inter"/>
                          <a:sym typeface="Inter"/>
                        </a:rPr>
                        <a:t>—w</a:t>
                      </a:r>
                      <a:r>
                        <a:rPr lang="en" sz="1100">
                          <a:latin typeface="Inter"/>
                          <a:ea typeface="Inter"/>
                          <a:cs typeface="Inter"/>
                          <a:sym typeface="Inter"/>
                        </a:rPr>
                        <a:t>hich is a really helpful and important way to study </a:t>
                      </a:r>
                      <a:r>
                        <a:rPr lang="en" sz="1100">
                          <a:latin typeface="Inter"/>
                          <a:ea typeface="Inter"/>
                          <a:cs typeface="Inter"/>
                          <a:sym typeface="Inter"/>
                        </a:rPr>
                        <a:t>history</a:t>
                      </a:r>
                      <a:r>
                        <a:rPr lang="en" sz="1100">
                          <a:latin typeface="Inter"/>
                          <a:ea typeface="Inter"/>
                          <a:cs typeface="Inter"/>
                          <a:sym typeface="Inter"/>
                        </a:rPr>
                        <a:t>.</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283275" y="7510075"/>
            <a:ext cx="7173300" cy="1923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are at least three categories of context that can be used to better understand an event?</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contextualization an important skill to practice when studying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152" name="Google Shape;152;p37"/>
          <p:cNvPicPr preferRelativeResize="0"/>
          <p:nvPr/>
        </p:nvPicPr>
        <p:blipFill>
          <a:blip r:embed="rId6">
            <a:alphaModFix/>
          </a:blip>
          <a:stretch>
            <a:fillRect/>
          </a:stretch>
        </p:blipFill>
        <p:spPr>
          <a:xfrm>
            <a:off x="357100" y="1351300"/>
            <a:ext cx="1035000" cy="1035000"/>
          </a:xfrm>
          <a:prstGeom prst="rect">
            <a:avLst/>
          </a:prstGeom>
          <a:noFill/>
          <a:ln>
            <a:noFill/>
          </a:ln>
        </p:spPr>
      </p:pic>
      <p:sp>
        <p:nvSpPr>
          <p:cNvPr id="153" name="Google Shape;153;p37"/>
          <p:cNvSpPr txBox="1"/>
          <p:nvPr/>
        </p:nvSpPr>
        <p:spPr>
          <a:xfrm>
            <a:off x="1392100" y="1365300"/>
            <a:ext cx="60645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Contextualization</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interpreting historical events, developments, or processes in light of the surrounding historical context.</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3" name="Google Shape;163;p38"/>
          <p:cNvSpPr txBox="1"/>
          <p:nvPr/>
        </p:nvSpPr>
        <p:spPr>
          <a:xfrm>
            <a:off x="2169500" y="3721838"/>
            <a:ext cx="2989500" cy="8082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To understand a historical moment, we have to understand what surrounds that moment.</a:t>
            </a:r>
            <a:endParaRPr sz="1300">
              <a:latin typeface="Inter"/>
              <a:ea typeface="Inter"/>
              <a:cs typeface="Inter"/>
              <a:sym typeface="Inter"/>
            </a:endParaRPr>
          </a:p>
        </p:txBody>
      </p:sp>
      <p:sp>
        <p:nvSpPr>
          <p:cNvPr id="164" name="Google Shape;164;p38"/>
          <p:cNvSpPr txBox="1"/>
          <p:nvPr/>
        </p:nvSpPr>
        <p:spPr>
          <a:xfrm>
            <a:off x="551075" y="2060488"/>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65" name="Google Shape;165;p38"/>
          <p:cNvSpPr txBox="1"/>
          <p:nvPr/>
        </p:nvSpPr>
        <p:spPr>
          <a:xfrm>
            <a:off x="4887225" y="2057486"/>
            <a:ext cx="23343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Political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did the political landscape look like </a:t>
            </a:r>
            <a:r>
              <a:rPr lang="en" sz="1000">
                <a:solidFill>
                  <a:schemeClr val="dk1"/>
                </a:solidFill>
                <a:latin typeface="Work Sans"/>
                <a:ea typeface="Work Sans"/>
                <a:cs typeface="Work Sans"/>
                <a:sym typeface="Work Sans"/>
              </a:rPr>
              <a:t>during this time and place?</a:t>
            </a:r>
            <a:endParaRPr sz="1000">
              <a:solidFill>
                <a:schemeClr val="dk1"/>
              </a:solidFill>
              <a:latin typeface="Inter"/>
              <a:ea typeface="Inter"/>
              <a:cs typeface="Inter"/>
              <a:sym typeface="Inter"/>
            </a:endParaRPr>
          </a:p>
          <a:p>
            <a:pPr indent="-285750" lvl="0" marL="457200" rtl="0" algn="l">
              <a:spcBef>
                <a:spcPts val="0"/>
              </a:spcBef>
              <a:spcAft>
                <a:spcPts val="0"/>
              </a:spcAft>
              <a:buClr>
                <a:schemeClr val="dk1"/>
              </a:buClr>
              <a:buSzPts val="900"/>
              <a:buFont typeface="Inter"/>
              <a:buChar char="●"/>
            </a:pPr>
            <a:r>
              <a:rPr lang="en" sz="1000">
                <a:solidFill>
                  <a:schemeClr val="dk1"/>
                </a:solidFill>
                <a:latin typeface="Work Sans"/>
                <a:ea typeface="Work Sans"/>
                <a:cs typeface="Work Sans"/>
                <a:sym typeface="Work Sans"/>
              </a:rPr>
              <a:t>Who was in power during this time and place? </a:t>
            </a:r>
            <a:endParaRPr sz="1000">
              <a:solidFill>
                <a:schemeClr val="dk1"/>
              </a:solidFill>
              <a:latin typeface="Work Sans"/>
              <a:ea typeface="Work Sans"/>
              <a:cs typeface="Work Sans"/>
              <a:sym typeface="Work Sans"/>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Who had little/no power?</a:t>
            </a:r>
            <a:endParaRPr sz="1000">
              <a:solidFill>
                <a:schemeClr val="dk1"/>
              </a:solidFill>
              <a:latin typeface="Inter"/>
              <a:ea typeface="Inter"/>
              <a:cs typeface="Inter"/>
              <a:sym typeface="Inter"/>
            </a:endParaRPr>
          </a:p>
          <a:p>
            <a:pPr indent="0" lvl="0" marL="0" rtl="0" algn="l">
              <a:spcBef>
                <a:spcPts val="0"/>
              </a:spcBef>
              <a:spcAft>
                <a:spcPts val="1000"/>
              </a:spcAft>
              <a:buClr>
                <a:schemeClr val="dk1"/>
              </a:buClr>
              <a:buSzPts val="1200"/>
              <a:buFont typeface="Arial"/>
              <a:buNone/>
            </a:pPr>
            <a:r>
              <a:t/>
            </a:r>
            <a:endParaRPr u="sng">
              <a:solidFill>
                <a:schemeClr val="dk1"/>
              </a:solidFill>
              <a:latin typeface="Inter"/>
              <a:ea typeface="Inter"/>
              <a:cs typeface="Inter"/>
              <a:sym typeface="Inter"/>
            </a:endParaRPr>
          </a:p>
        </p:txBody>
      </p:sp>
      <p:sp>
        <p:nvSpPr>
          <p:cNvPr id="166" name="Google Shape;166;p38"/>
          <p:cNvSpPr txBox="1"/>
          <p:nvPr/>
        </p:nvSpPr>
        <p:spPr>
          <a:xfrm>
            <a:off x="550950" y="4807888"/>
            <a:ext cx="23343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Ideological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worldviews dominated this time and place? (sometimes called the “zeigeist” or “spirit of the times”)</a:t>
            </a:r>
            <a:endParaRPr sz="1000">
              <a:solidFill>
                <a:schemeClr val="dk1"/>
              </a:solidFill>
              <a:latin typeface="Inter"/>
              <a:ea typeface="Inter"/>
              <a:cs typeface="Inter"/>
              <a:sym typeface="Inter"/>
            </a:endParaRPr>
          </a:p>
        </p:txBody>
      </p:sp>
      <p:sp>
        <p:nvSpPr>
          <p:cNvPr id="167" name="Google Shape;167;p38"/>
          <p:cNvSpPr txBox="1"/>
          <p:nvPr/>
        </p:nvSpPr>
        <p:spPr>
          <a:xfrm>
            <a:off x="3213475" y="4804488"/>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u="sng">
                <a:solidFill>
                  <a:schemeClr val="dk1"/>
                </a:solidFill>
                <a:latin typeface="Inter"/>
                <a:ea typeface="Inter"/>
                <a:cs typeface="Inter"/>
                <a:sym typeface="Inter"/>
              </a:rPr>
              <a:t>Economic Context</a:t>
            </a:r>
            <a:endParaRPr u="sng">
              <a:solidFill>
                <a:schemeClr val="dk1"/>
              </a:solidFill>
              <a:latin typeface="Inter"/>
              <a:ea typeface="Inter"/>
              <a:cs typeface="Inter"/>
              <a:sym typeface="Inter"/>
            </a:endParaRPr>
          </a:p>
          <a:p>
            <a:pPr indent="-292100" lvl="0" marL="457200" rtl="0" algn="l">
              <a:spcBef>
                <a:spcPts val="1000"/>
              </a:spcBef>
              <a:spcAft>
                <a:spcPts val="0"/>
              </a:spcAft>
              <a:buClr>
                <a:schemeClr val="dk1"/>
              </a:buClr>
              <a:buSzPts val="1000"/>
              <a:buFont typeface="Inter"/>
              <a:buChar char="●"/>
            </a:pPr>
            <a:r>
              <a:rPr lang="en" sz="1000">
                <a:solidFill>
                  <a:schemeClr val="dk1"/>
                </a:solidFill>
                <a:latin typeface="Inter"/>
                <a:ea typeface="Inter"/>
                <a:cs typeface="Inter"/>
                <a:sym typeface="Inter"/>
              </a:rPr>
              <a:t>What economic factors were influential at this time and in this place?</a:t>
            </a:r>
            <a:endParaRPr sz="1000">
              <a:solidFill>
                <a:schemeClr val="dk1"/>
              </a:solidFill>
              <a:latin typeface="Inter"/>
              <a:ea typeface="Inter"/>
              <a:cs typeface="Inter"/>
              <a:sym typeface="Inter"/>
            </a:endParaRPr>
          </a:p>
        </p:txBody>
      </p:sp>
      <p:cxnSp>
        <p:nvCxnSpPr>
          <p:cNvPr id="168" name="Google Shape;168;p38"/>
          <p:cNvCxnSpPr>
            <a:stCxn id="163" idx="0"/>
          </p:cNvCxnSpPr>
          <p:nvPr/>
        </p:nvCxnSpPr>
        <p:spPr>
          <a:xfrm rot="10800000">
            <a:off x="1483550" y="3516038"/>
            <a:ext cx="2180700" cy="205800"/>
          </a:xfrm>
          <a:prstGeom prst="straightConnector1">
            <a:avLst/>
          </a:prstGeom>
          <a:noFill/>
          <a:ln cap="flat" cmpd="sng" w="9525">
            <a:solidFill>
              <a:schemeClr val="dk2"/>
            </a:solidFill>
            <a:prstDash val="solid"/>
            <a:round/>
            <a:headEnd len="med" w="med" type="none"/>
            <a:tailEnd len="med" w="med" type="triangle"/>
          </a:ln>
        </p:spPr>
      </p:cxnSp>
      <p:cxnSp>
        <p:nvCxnSpPr>
          <p:cNvPr id="169" name="Google Shape;169;p38"/>
          <p:cNvCxnSpPr>
            <a:stCxn id="163" idx="0"/>
            <a:endCxn id="165" idx="2"/>
          </p:cNvCxnSpPr>
          <p:nvPr/>
        </p:nvCxnSpPr>
        <p:spPr>
          <a:xfrm flipH="1" rot="10800000">
            <a:off x="3664250" y="3482738"/>
            <a:ext cx="2390100" cy="239100"/>
          </a:xfrm>
          <a:prstGeom prst="straightConnector1">
            <a:avLst/>
          </a:prstGeom>
          <a:noFill/>
          <a:ln cap="flat" cmpd="sng" w="9525">
            <a:solidFill>
              <a:schemeClr val="dk2"/>
            </a:solidFill>
            <a:prstDash val="solid"/>
            <a:round/>
            <a:headEnd len="med" w="med" type="none"/>
            <a:tailEnd len="med" w="med" type="triangle"/>
          </a:ln>
        </p:spPr>
      </p:cxnSp>
      <p:cxnSp>
        <p:nvCxnSpPr>
          <p:cNvPr id="170" name="Google Shape;170;p38"/>
          <p:cNvCxnSpPr>
            <a:stCxn id="163" idx="2"/>
            <a:endCxn id="166" idx="0"/>
          </p:cNvCxnSpPr>
          <p:nvPr/>
        </p:nvCxnSpPr>
        <p:spPr>
          <a:xfrm flipH="1">
            <a:off x="1718150" y="4530038"/>
            <a:ext cx="1946100" cy="277800"/>
          </a:xfrm>
          <a:prstGeom prst="straightConnector1">
            <a:avLst/>
          </a:prstGeom>
          <a:noFill/>
          <a:ln cap="flat" cmpd="sng" w="9525">
            <a:solidFill>
              <a:schemeClr val="dk2"/>
            </a:solidFill>
            <a:prstDash val="solid"/>
            <a:round/>
            <a:headEnd len="med" w="med" type="none"/>
            <a:tailEnd len="med" w="med" type="triangle"/>
          </a:ln>
        </p:spPr>
      </p:cxnSp>
      <p:cxnSp>
        <p:nvCxnSpPr>
          <p:cNvPr id="171" name="Google Shape;171;p38"/>
          <p:cNvCxnSpPr>
            <a:stCxn id="163" idx="2"/>
            <a:endCxn id="167" idx="0"/>
          </p:cNvCxnSpPr>
          <p:nvPr/>
        </p:nvCxnSpPr>
        <p:spPr>
          <a:xfrm>
            <a:off x="3664250" y="4530038"/>
            <a:ext cx="469200" cy="274500"/>
          </a:xfrm>
          <a:prstGeom prst="straightConnector1">
            <a:avLst/>
          </a:prstGeom>
          <a:noFill/>
          <a:ln cap="flat" cmpd="sng" w="9525">
            <a:solidFill>
              <a:schemeClr val="dk2"/>
            </a:solidFill>
            <a:prstDash val="solid"/>
            <a:round/>
            <a:headEnd len="med" w="med" type="none"/>
            <a:tailEnd len="med" w="med" type="triangle"/>
          </a:ln>
        </p:spPr>
      </p:cxnSp>
      <p:sp>
        <p:nvSpPr>
          <p:cNvPr id="172" name="Google Shape;172;p38"/>
          <p:cNvSpPr txBox="1"/>
          <p:nvPr/>
        </p:nvSpPr>
        <p:spPr>
          <a:xfrm>
            <a:off x="1812075" y="1056875"/>
            <a:ext cx="5442000" cy="8082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 </a:t>
            </a:r>
            <a:r>
              <a:rPr lang="en">
                <a:solidFill>
                  <a:srgbClr val="000000"/>
                </a:solidFill>
                <a:latin typeface="Plus Jakarta Sans"/>
                <a:ea typeface="Plus Jakarta Sans"/>
                <a:cs typeface="Plus Jakarta Sans"/>
                <a:sym typeface="Plus Jakarta Sans"/>
              </a:rPr>
              <a:t>Thinking historically means interpreting historical events, developments, or processes in light of the surrounding historical context.</a:t>
            </a:r>
            <a:endParaRPr sz="1200">
              <a:solidFill>
                <a:srgbClr val="000000"/>
              </a:solidFill>
              <a:latin typeface="Work Sans"/>
              <a:ea typeface="Work Sans"/>
              <a:cs typeface="Work Sans"/>
              <a:sym typeface="Work Sans"/>
            </a:endParaRPr>
          </a:p>
        </p:txBody>
      </p:sp>
      <p:graphicFrame>
        <p:nvGraphicFramePr>
          <p:cNvPr id="173" name="Google Shape;173;p38"/>
          <p:cNvGraphicFramePr/>
          <p:nvPr/>
        </p:nvGraphicFramePr>
        <p:xfrm>
          <a:off x="551100" y="7362388"/>
          <a:ext cx="3000000" cy="3000000"/>
        </p:xfrm>
        <a:graphic>
          <a:graphicData uri="http://schemas.openxmlformats.org/drawingml/2006/table">
            <a:tbl>
              <a:tblPr>
                <a:noFill/>
                <a:tableStyleId>{1BECCE57-260A-4A8A-8AAA-BB2F813BD2F1}</a:tableStyleId>
              </a:tblPr>
              <a:tblGrid>
                <a:gridCol w="3367800"/>
                <a:gridCol w="3367800"/>
              </a:tblGrid>
              <a:tr h="340900">
                <a:tc>
                  <a:txBody>
                    <a:bodyPr/>
                    <a:lstStyle/>
                    <a:p>
                      <a:pPr indent="0" lvl="0" marL="0" rtl="0" algn="l">
                        <a:spcBef>
                          <a:spcPts val="0"/>
                        </a:spcBef>
                        <a:spcAft>
                          <a:spcPts val="0"/>
                        </a:spcAft>
                        <a:buNone/>
                      </a:pPr>
                      <a:r>
                        <a:rPr lang="en" sz="1100">
                          <a:latin typeface="Inter"/>
                          <a:ea typeface="Inter"/>
                          <a:cs typeface="Inter"/>
                          <a:sym typeface="Inter"/>
                        </a:rPr>
                        <a:t>Think of an example when people misunderstood something because they did not know context. Write it below.</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If presented with a 1799 Speech by President John Adams, what are three questions you could explore to find out its context?</a:t>
                      </a:r>
                      <a:endParaRPr sz="11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181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4" name="Google Shape;174;p38"/>
          <p:cNvSpPr txBox="1"/>
          <p:nvPr/>
        </p:nvSpPr>
        <p:spPr>
          <a:xfrm>
            <a:off x="2719150" y="2057486"/>
            <a:ext cx="18399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cxnSp>
        <p:nvCxnSpPr>
          <p:cNvPr id="175" name="Google Shape;175;p38"/>
          <p:cNvCxnSpPr>
            <a:stCxn id="163" idx="0"/>
            <a:endCxn id="174" idx="2"/>
          </p:cNvCxnSpPr>
          <p:nvPr/>
        </p:nvCxnSpPr>
        <p:spPr>
          <a:xfrm rot="10800000">
            <a:off x="3639050" y="3482738"/>
            <a:ext cx="25200" cy="239100"/>
          </a:xfrm>
          <a:prstGeom prst="straightConnector1">
            <a:avLst/>
          </a:prstGeom>
          <a:noFill/>
          <a:ln cap="flat" cmpd="sng" w="9525">
            <a:solidFill>
              <a:schemeClr val="dk2"/>
            </a:solidFill>
            <a:prstDash val="solid"/>
            <a:round/>
            <a:headEnd len="med" w="med" type="none"/>
            <a:tailEnd len="med" w="med" type="triangle"/>
          </a:ln>
        </p:spPr>
      </p:cxnSp>
      <p:sp>
        <p:nvSpPr>
          <p:cNvPr id="176" name="Google Shape;176;p38"/>
          <p:cNvSpPr txBox="1"/>
          <p:nvPr/>
        </p:nvSpPr>
        <p:spPr>
          <a:xfrm>
            <a:off x="5381600" y="4807913"/>
            <a:ext cx="1839900" cy="1352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cxnSp>
        <p:nvCxnSpPr>
          <p:cNvPr id="177" name="Google Shape;177;p38"/>
          <p:cNvCxnSpPr>
            <a:stCxn id="163" idx="2"/>
            <a:endCxn id="176" idx="0"/>
          </p:cNvCxnSpPr>
          <p:nvPr/>
        </p:nvCxnSpPr>
        <p:spPr>
          <a:xfrm>
            <a:off x="3664250" y="4530038"/>
            <a:ext cx="2637300" cy="277800"/>
          </a:xfrm>
          <a:prstGeom prst="straightConnector1">
            <a:avLst/>
          </a:prstGeom>
          <a:noFill/>
          <a:ln cap="flat" cmpd="sng" w="9525">
            <a:solidFill>
              <a:schemeClr val="dk2"/>
            </a:solidFill>
            <a:prstDash val="solid"/>
            <a:round/>
            <a:headEnd len="med" w="med" type="none"/>
            <a:tailEnd len="med" w="med" type="triangle"/>
          </a:ln>
        </p:spPr>
      </p:cxnSp>
      <p:sp>
        <p:nvSpPr>
          <p:cNvPr id="178" name="Google Shape;178;p38"/>
          <p:cNvSpPr txBox="1"/>
          <p:nvPr/>
        </p:nvSpPr>
        <p:spPr>
          <a:xfrm>
            <a:off x="550975" y="68168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79" name="Google Shape;179;p38"/>
          <p:cNvSpPr txBox="1"/>
          <p:nvPr/>
        </p:nvSpPr>
        <p:spPr>
          <a:xfrm>
            <a:off x="2390975" y="6438150"/>
            <a:ext cx="4883100" cy="738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explore how a historical moment fits within its broader historical context, we avoid over simplified narratives and can see the complex and nuanced nature of history.</a:t>
            </a:r>
            <a:endParaRPr sz="1200">
              <a:latin typeface="Plus Jakarta Sans"/>
              <a:ea typeface="Plus Jakarta Sans"/>
              <a:cs typeface="Plus Jakarta Sans"/>
              <a:sym typeface="Plus Jakarta Sans"/>
            </a:endParaRPr>
          </a:p>
        </p:txBody>
      </p:sp>
      <p:pic>
        <p:nvPicPr>
          <p:cNvPr id="180" name="Google Shape;180;p38"/>
          <p:cNvPicPr preferRelativeResize="0"/>
          <p:nvPr/>
        </p:nvPicPr>
        <p:blipFill>
          <a:blip r:embed="rId5">
            <a:alphaModFix/>
          </a:blip>
          <a:stretch>
            <a:fillRect/>
          </a:stretch>
        </p:blipFill>
        <p:spPr>
          <a:xfrm>
            <a:off x="812725" y="1056875"/>
            <a:ext cx="808200" cy="808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8" name="Google Shape;188;p39"/>
          <p:cNvSpPr txBox="1"/>
          <p:nvPr/>
        </p:nvSpPr>
        <p:spPr>
          <a:xfrm>
            <a:off x="455400" y="2137300"/>
            <a:ext cx="68616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Think of an object that you own that is </a:t>
            </a:r>
            <a:r>
              <a:rPr lang="en" sz="1100">
                <a:solidFill>
                  <a:schemeClr val="dk1"/>
                </a:solidFill>
                <a:latin typeface="Halant"/>
                <a:ea typeface="Halant"/>
                <a:cs typeface="Halant"/>
                <a:sym typeface="Halant"/>
              </a:rPr>
              <a:t>meaningful</a:t>
            </a:r>
            <a:r>
              <a:rPr lang="en" sz="1100">
                <a:solidFill>
                  <a:schemeClr val="dk1"/>
                </a:solidFill>
                <a:latin typeface="Halant"/>
                <a:ea typeface="Halant"/>
                <a:cs typeface="Halant"/>
                <a:sym typeface="Halant"/>
              </a:rPr>
              <a:t> to you. Write or draw it in the top box. Then, In the bottom boxes, provide two descriptions of the object, one without context and one with the necessary context for why it is meaningful. Lastly, reflect on the role context plays in providing meaning.</a:t>
            </a:r>
            <a:endParaRPr sz="1100">
              <a:solidFill>
                <a:schemeClr val="dk1"/>
              </a:solidFill>
              <a:latin typeface="Halant"/>
              <a:ea typeface="Halant"/>
              <a:cs typeface="Halant"/>
              <a:sym typeface="Halant"/>
            </a:endParaRPr>
          </a:p>
        </p:txBody>
      </p:sp>
      <p:sp>
        <p:nvSpPr>
          <p:cNvPr id="189" name="Google Shape;189;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Contextualizing our Possessions</a:t>
            </a:r>
            <a:endParaRPr sz="1900">
              <a:solidFill>
                <a:srgbClr val="000000"/>
              </a:solidFill>
              <a:latin typeface="Halant"/>
              <a:ea typeface="Halant"/>
              <a:cs typeface="Halant"/>
              <a:sym typeface="Halant"/>
            </a:endParaRPr>
          </a:p>
        </p:txBody>
      </p:sp>
      <p:pic>
        <p:nvPicPr>
          <p:cNvPr id="190" name="Google Shape;190;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1" name="Google Shape;191;p39"/>
          <p:cNvSpPr txBox="1"/>
          <p:nvPr/>
        </p:nvSpPr>
        <p:spPr>
          <a:xfrm>
            <a:off x="1850150" y="748388"/>
            <a:ext cx="5439000" cy="918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100">
              <a:latin typeface="Inter"/>
              <a:ea typeface="Inter"/>
              <a:cs typeface="Inter"/>
              <a:sym typeface="Inter"/>
            </a:endParaRPr>
          </a:p>
        </p:txBody>
      </p:sp>
      <p:pic>
        <p:nvPicPr>
          <p:cNvPr id="192" name="Google Shape;192;p39" title="Context@2x transparent.png"/>
          <p:cNvPicPr preferRelativeResize="0"/>
          <p:nvPr/>
        </p:nvPicPr>
        <p:blipFill rotWithShape="1">
          <a:blip r:embed="rId5">
            <a:alphaModFix/>
          </a:blip>
          <a:srcRect b="0" l="0" r="0" t="0"/>
          <a:stretch/>
        </p:blipFill>
        <p:spPr>
          <a:xfrm>
            <a:off x="666425" y="748375"/>
            <a:ext cx="1183725" cy="1183725"/>
          </a:xfrm>
          <a:prstGeom prst="rect">
            <a:avLst/>
          </a:prstGeom>
          <a:noFill/>
          <a:ln>
            <a:noFill/>
          </a:ln>
        </p:spPr>
      </p:pic>
      <p:sp>
        <p:nvSpPr>
          <p:cNvPr id="193" name="Google Shape;193;p39"/>
          <p:cNvSpPr txBox="1"/>
          <p:nvPr/>
        </p:nvSpPr>
        <p:spPr>
          <a:xfrm>
            <a:off x="1867400" y="3028850"/>
            <a:ext cx="4037700" cy="1915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Inter"/>
                <a:ea typeface="Inter"/>
                <a:cs typeface="Inter"/>
                <a:sym typeface="Inter"/>
              </a:rPr>
              <a:t>Draw or write an object that is meaningful to you.</a:t>
            </a:r>
            <a:endParaRPr sz="1000">
              <a:latin typeface="Inter"/>
              <a:ea typeface="Inter"/>
              <a:cs typeface="Inter"/>
              <a:sym typeface="Inter"/>
            </a:endParaRPr>
          </a:p>
        </p:txBody>
      </p:sp>
      <p:sp>
        <p:nvSpPr>
          <p:cNvPr id="194" name="Google Shape;194;p39"/>
          <p:cNvSpPr txBox="1"/>
          <p:nvPr/>
        </p:nvSpPr>
        <p:spPr>
          <a:xfrm>
            <a:off x="3815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Describe the item as if it’s being found 100 years from now. What might someone think it means just by looking at it?</a:t>
            </a:r>
            <a:endParaRPr i="1" sz="1000">
              <a:latin typeface="Inter"/>
              <a:ea typeface="Inter"/>
              <a:cs typeface="Inter"/>
              <a:sym typeface="Inter"/>
            </a:endParaRPr>
          </a:p>
        </p:txBody>
      </p:sp>
      <p:sp>
        <p:nvSpPr>
          <p:cNvPr id="195" name="Google Shape;195;p39"/>
          <p:cNvSpPr txBox="1"/>
          <p:nvPr/>
        </p:nvSpPr>
        <p:spPr>
          <a:xfrm>
            <a:off x="4096150" y="5056207"/>
            <a:ext cx="3227700" cy="257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Now explain what someone would need to know to understand the full story behind the item. Why is it meaningful?</a:t>
            </a:r>
            <a:endParaRPr sz="1200">
              <a:latin typeface="Inter"/>
              <a:ea typeface="Inter"/>
              <a:cs typeface="Inter"/>
              <a:sym typeface="Inter"/>
            </a:endParaRPr>
          </a:p>
        </p:txBody>
      </p:sp>
      <p:sp>
        <p:nvSpPr>
          <p:cNvPr id="196" name="Google Shape;196;p39"/>
          <p:cNvSpPr txBox="1"/>
          <p:nvPr/>
        </p:nvSpPr>
        <p:spPr>
          <a:xfrm>
            <a:off x="381550" y="7777854"/>
            <a:ext cx="6942300" cy="1523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How does context give meaning to ordinary things?</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202" name="Google Shape;20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4" name="Google Shape;20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6" name="Google Shape;206;p40"/>
          <p:cNvSpPr txBox="1"/>
          <p:nvPr/>
        </p:nvSpPr>
        <p:spPr>
          <a:xfrm>
            <a:off x="3102897" y="3883330"/>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Personal Possession</a:t>
            </a:r>
            <a:r>
              <a:rPr lang="en" sz="1300">
                <a:latin typeface="Inter"/>
                <a:ea typeface="Inter"/>
                <a:cs typeface="Inter"/>
                <a:sym typeface="Inter"/>
              </a:rPr>
              <a:t>: </a:t>
            </a:r>
            <a:endParaRPr sz="1300">
              <a:latin typeface="Inter"/>
              <a:ea typeface="Inter"/>
              <a:cs typeface="Inter"/>
              <a:sym typeface="Inter"/>
            </a:endParaRPr>
          </a:p>
        </p:txBody>
      </p:sp>
      <p:sp>
        <p:nvSpPr>
          <p:cNvPr id="207" name="Google Shape;207;p40"/>
          <p:cNvSpPr txBox="1"/>
          <p:nvPr/>
        </p:nvSpPr>
        <p:spPr>
          <a:xfrm>
            <a:off x="469050" y="1437613"/>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800">
                <a:latin typeface="Inter"/>
                <a:ea typeface="Inter"/>
                <a:cs typeface="Inter"/>
                <a:sym typeface="Inter"/>
              </a:rPr>
              <a:t>___________ Context</a:t>
            </a:r>
            <a:endParaRPr sz="1800">
              <a:latin typeface="Inter"/>
              <a:ea typeface="Inter"/>
              <a:cs typeface="Inter"/>
              <a:sym typeface="Inter"/>
            </a:endParaRPr>
          </a:p>
        </p:txBody>
      </p:sp>
      <p:sp>
        <p:nvSpPr>
          <p:cNvPr id="208" name="Google Shape;208;p40"/>
          <p:cNvSpPr txBox="1"/>
          <p:nvPr/>
        </p:nvSpPr>
        <p:spPr>
          <a:xfrm>
            <a:off x="4610550" y="14376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09" name="Google Shape;209;p40"/>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0" name="Google Shape;210;p40"/>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___________ Context</a:t>
            </a:r>
            <a:endParaRPr sz="1800">
              <a:solidFill>
                <a:schemeClr val="dk1"/>
              </a:solidFill>
              <a:latin typeface="Inter"/>
              <a:ea typeface="Inter"/>
              <a:cs typeface="Inter"/>
              <a:sym typeface="Inter"/>
            </a:endParaRPr>
          </a:p>
        </p:txBody>
      </p:sp>
      <p:sp>
        <p:nvSpPr>
          <p:cNvPr id="211" name="Google Shape;211;p40"/>
          <p:cNvSpPr txBox="1"/>
          <p:nvPr/>
        </p:nvSpPr>
        <p:spPr>
          <a:xfrm>
            <a:off x="895725" y="3709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Type of Context:</a:t>
            </a:r>
            <a:endParaRPr b="1" i="1" sz="1300">
              <a:latin typeface="Inter"/>
              <a:ea typeface="Inter"/>
              <a:cs typeface="Inter"/>
              <a:sym typeface="Inter"/>
            </a:endParaRPr>
          </a:p>
          <a:p>
            <a:pPr indent="-215900" lvl="0" marL="292100" rtl="0" algn="l">
              <a:spcBef>
                <a:spcPts val="1100"/>
              </a:spcBef>
              <a:spcAft>
                <a:spcPts val="0"/>
              </a:spcAft>
              <a:buSzPts val="1200"/>
              <a:buFont typeface="Inter"/>
              <a:buChar char="●"/>
            </a:pPr>
            <a:r>
              <a:rPr lang="en" sz="1200">
                <a:latin typeface="Inter"/>
                <a:ea typeface="Inter"/>
                <a:cs typeface="Inter"/>
                <a:sym typeface="Inter"/>
              </a:rPr>
              <a:t>Social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Political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Ideological</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Geographic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Economic</a:t>
            </a:r>
            <a:endParaRPr sz="1200">
              <a:latin typeface="Inter"/>
              <a:ea typeface="Inter"/>
              <a:cs typeface="Inter"/>
              <a:sym typeface="Inter"/>
            </a:endParaRPr>
          </a:p>
          <a:p>
            <a:pPr indent="-215900" lvl="0" marL="292100" rtl="0" algn="l">
              <a:spcBef>
                <a:spcPts val="0"/>
              </a:spcBef>
              <a:spcAft>
                <a:spcPts val="0"/>
              </a:spcAft>
              <a:buSzPts val="1200"/>
              <a:buFont typeface="Inter"/>
              <a:buChar char="●"/>
            </a:pPr>
            <a:r>
              <a:rPr lang="en" sz="1200">
                <a:latin typeface="Inter"/>
                <a:ea typeface="Inter"/>
                <a:cs typeface="Inter"/>
                <a:sym typeface="Inter"/>
              </a:rPr>
              <a:t>Cultural</a:t>
            </a:r>
            <a:endParaRPr sz="1200">
              <a:latin typeface="Inter"/>
              <a:ea typeface="Inter"/>
              <a:cs typeface="Inter"/>
              <a:sym typeface="Inter"/>
            </a:endParaRPr>
          </a:p>
        </p:txBody>
      </p:sp>
      <p:cxnSp>
        <p:nvCxnSpPr>
          <p:cNvPr id="212" name="Google Shape;212;p40"/>
          <p:cNvCxnSpPr>
            <a:stCxn id="206" idx="0"/>
            <a:endCxn id="207" idx="2"/>
          </p:cNvCxnSpPr>
          <p:nvPr/>
        </p:nvCxnSpPr>
        <p:spPr>
          <a:xfrm rot="10800000">
            <a:off x="1815597" y="3453430"/>
            <a:ext cx="2070600" cy="429900"/>
          </a:xfrm>
          <a:prstGeom prst="straightConnector1">
            <a:avLst/>
          </a:prstGeom>
          <a:noFill/>
          <a:ln cap="flat" cmpd="sng" w="9525">
            <a:solidFill>
              <a:schemeClr val="dk2"/>
            </a:solidFill>
            <a:prstDash val="solid"/>
            <a:round/>
            <a:headEnd len="med" w="med" type="none"/>
            <a:tailEnd len="med" w="med" type="triangle"/>
          </a:ln>
        </p:spPr>
      </p:cxnSp>
      <p:cxnSp>
        <p:nvCxnSpPr>
          <p:cNvPr id="213" name="Google Shape;213;p40"/>
          <p:cNvCxnSpPr>
            <a:stCxn id="206" idx="0"/>
            <a:endCxn id="208" idx="2"/>
          </p:cNvCxnSpPr>
          <p:nvPr/>
        </p:nvCxnSpPr>
        <p:spPr>
          <a:xfrm flipH="1" rot="10800000">
            <a:off x="3886197" y="3453430"/>
            <a:ext cx="2070900" cy="429900"/>
          </a:xfrm>
          <a:prstGeom prst="straightConnector1">
            <a:avLst/>
          </a:prstGeom>
          <a:noFill/>
          <a:ln cap="flat" cmpd="sng" w="9525">
            <a:solidFill>
              <a:schemeClr val="dk2"/>
            </a:solidFill>
            <a:prstDash val="solid"/>
            <a:round/>
            <a:headEnd len="med" w="med" type="none"/>
            <a:tailEnd len="med" w="med" type="triangle"/>
          </a:ln>
        </p:spPr>
      </p:cxnSp>
      <p:cxnSp>
        <p:nvCxnSpPr>
          <p:cNvPr id="214" name="Google Shape;214;p40"/>
          <p:cNvCxnSpPr>
            <a:stCxn id="206" idx="2"/>
            <a:endCxn id="209" idx="0"/>
          </p:cNvCxnSpPr>
          <p:nvPr/>
        </p:nvCxnSpPr>
        <p:spPr>
          <a:xfrm flipH="1">
            <a:off x="2094297" y="5324530"/>
            <a:ext cx="1791900" cy="425100"/>
          </a:xfrm>
          <a:prstGeom prst="straightConnector1">
            <a:avLst/>
          </a:prstGeom>
          <a:noFill/>
          <a:ln cap="flat" cmpd="sng" w="9525">
            <a:solidFill>
              <a:schemeClr val="dk2"/>
            </a:solidFill>
            <a:prstDash val="solid"/>
            <a:round/>
            <a:headEnd len="med" w="med" type="none"/>
            <a:tailEnd len="med" w="med" type="triangle"/>
          </a:ln>
        </p:spPr>
      </p:cxnSp>
      <p:cxnSp>
        <p:nvCxnSpPr>
          <p:cNvPr id="215" name="Google Shape;215;p40"/>
          <p:cNvCxnSpPr>
            <a:stCxn id="206" idx="2"/>
            <a:endCxn id="210" idx="0"/>
          </p:cNvCxnSpPr>
          <p:nvPr/>
        </p:nvCxnSpPr>
        <p:spPr>
          <a:xfrm>
            <a:off x="3886197" y="5324530"/>
            <a:ext cx="1759500" cy="425100"/>
          </a:xfrm>
          <a:prstGeom prst="straightConnector1">
            <a:avLst/>
          </a:prstGeom>
          <a:noFill/>
          <a:ln cap="flat" cmpd="sng" w="9525">
            <a:solidFill>
              <a:schemeClr val="dk2"/>
            </a:solidFill>
            <a:prstDash val="solid"/>
            <a:round/>
            <a:headEnd len="med" w="med" type="none"/>
            <a:tailEnd len="med" w="med" type="triangle"/>
          </a:ln>
        </p:spPr>
      </p:cxnSp>
      <p:sp>
        <p:nvSpPr>
          <p:cNvPr id="216" name="Google Shape;216;p40"/>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_____________________, we must situate it in the following context: ______________________________________________________________________________ _______________________________________________________________________________________</a:t>
            </a:r>
            <a:endParaRPr sz="1300">
              <a:latin typeface="Inter"/>
              <a:ea typeface="Inter"/>
              <a:cs typeface="Inter"/>
              <a:sym typeface="Inter"/>
            </a:endParaRPr>
          </a:p>
        </p:txBody>
      </p:sp>
      <p:pic>
        <p:nvPicPr>
          <p:cNvPr id="217" name="Google Shape;217;p40"/>
          <p:cNvPicPr preferRelativeResize="0"/>
          <p:nvPr/>
        </p:nvPicPr>
        <p:blipFill>
          <a:blip r:embed="rId5">
            <a:alphaModFix/>
          </a:blip>
          <a:stretch>
            <a:fillRect/>
          </a:stretch>
        </p:blipFill>
        <p:spPr>
          <a:xfrm>
            <a:off x="3474750" y="1437608"/>
            <a:ext cx="822875" cy="822875"/>
          </a:xfrm>
          <a:prstGeom prst="rect">
            <a:avLst/>
          </a:prstGeom>
          <a:noFill/>
          <a:ln>
            <a:noFill/>
          </a:ln>
        </p:spPr>
      </p:pic>
      <p:sp>
        <p:nvSpPr>
          <p:cNvPr id="218" name="Google Shape;218;p40"/>
          <p:cNvSpPr txBox="1"/>
          <p:nvPr/>
        </p:nvSpPr>
        <p:spPr>
          <a:xfrm>
            <a:off x="330050" y="99810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