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9D7888A-5C9B-49F8-87C6-C6684BD6F3A5}">
  <a:tblStyle styleId="{29D7888A-5C9B-49F8-87C6-C6684BD6F3A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KA9P2xRlIQPbHmDEzKQmMFBWZpxt8ep4M-pkAw97fvo/view" TargetMode="External"/><Relationship Id="rId10" Type="http://schemas.openxmlformats.org/officeDocument/2006/relationships/hyperlink" Target="https://docs.google.com/presentation/d/1-6sX09mmp_wJg6Eka394iU4PZOICnTFAxdUUgAA2nSY/view" TargetMode="External"/><Relationship Id="rId13" Type="http://schemas.openxmlformats.org/officeDocument/2006/relationships/image" Target="../media/image2.png"/><Relationship Id="rId12" Type="http://schemas.openxmlformats.org/officeDocument/2006/relationships/hyperlink" Target="https://docs.google.com/presentation/d/1jeHI4kqRVxBZIxW1WxD8VAsnoMIVi4KyqmtckdPF4Os/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6sX09mmp_wJg6Eka394iU4PZOICnTFAxdUUgAA2nSY/view" TargetMode="External"/><Relationship Id="rId9" Type="http://schemas.openxmlformats.org/officeDocument/2006/relationships/hyperlink" Target="https://docs.google.com/presentation/d/1YEcPuWfy_w4l9IjS21FTfqVRpZoK-gfQbraikAMdh28/view" TargetMode="External"/><Relationship Id="rId5" Type="http://schemas.openxmlformats.org/officeDocument/2006/relationships/hyperlink" Target="https://docs.google.com/presentation/d/1KA9P2xRlIQPbHmDEzKQmMFBWZpxt8ep4M-pkAw97fvo/view" TargetMode="External"/><Relationship Id="rId6" Type="http://schemas.openxmlformats.org/officeDocument/2006/relationships/hyperlink" Target="https://docs.google.com/presentation/d/1jeHI4kqRVxBZIxW1WxD8VAsnoMIVi4KyqmtckdPF4Os/view" TargetMode="External"/><Relationship Id="rId7" Type="http://schemas.openxmlformats.org/officeDocument/2006/relationships/hyperlink" Target="https://docs.google.com/presentation/d/1mJaNluPABdEwXLZ351H3x0tAF5sWWnMblQtCZeVCr3c/view" TargetMode="External"/><Relationship Id="rId8" Type="http://schemas.openxmlformats.org/officeDocument/2006/relationships/hyperlink" Target="https://docs.google.com/presentation/d/1fZDk5hLKmlVeQBMiFWVKa_CKgh2CErsOxFz6C3N9U8o/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youtube.com/watch?v=8a3MV9FvGtM&amp;t"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mJaNluPABdEwXLZ351H3x0tAF5sWWnMblQtCZeVCr3c/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{29D7888A-5C9B-49F8-87C6-C6684BD6F3A5}</a:tableStyleId>
              </a:tblPr>
              <a:tblGrid>
                <a:gridCol w="1268650"/>
                <a:gridCol w="3874925"/>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3: Epistemology</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we know what we know about the past?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Epistemology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Epistemology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Epistemology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9125">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Before students dive into the study of knowledge, they will engage with perhaps the most central component of acquiring knowledge: asking questions. Use the </a:t>
                      </a:r>
                      <a:r>
                        <a:rPr lang="en" sz="1200" u="sng">
                          <a:solidFill>
                            <a:schemeClr val="hlink"/>
                          </a:solidFill>
                          <a:latin typeface="Inter"/>
                          <a:ea typeface="Inter"/>
                          <a:cs typeface="Inter"/>
                          <a:sym typeface="Inter"/>
                          <a:hlinkClick r:id="rId11"/>
                        </a:rPr>
                        <a:t>Epistemology Presentation</a:t>
                      </a:r>
                      <a:r>
                        <a:rPr lang="en" sz="1200">
                          <a:latin typeface="Inter"/>
                          <a:ea typeface="Inter"/>
                          <a:cs typeface="Inter"/>
                          <a:sym typeface="Inter"/>
                        </a:rPr>
                        <a:t> to familiarize students with Depth of Knowledge, a way to identify the types of questions we ask and see.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the printed </a:t>
                      </a:r>
                      <a:r>
                        <a:rPr lang="en" sz="1200" u="sng">
                          <a:solidFill>
                            <a:schemeClr val="hlink"/>
                          </a:solidFill>
                          <a:latin typeface="Inter"/>
                          <a:ea typeface="Inter"/>
                          <a:cs typeface="Inter"/>
                          <a:sym typeface="Inter"/>
                          <a:hlinkClick r:id="rId12"/>
                        </a:rPr>
                        <a:t>student handout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the Depth of Knowledge table with the class; ask probing questions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to practice developing their own DOK questions with a biography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a:t>
                      </a:r>
                      <a:r>
                        <a:rPr lang="en" sz="1200">
                          <a:latin typeface="Inter"/>
                          <a:ea typeface="Inter"/>
                          <a:cs typeface="Inter"/>
                          <a:sym typeface="Inter"/>
                        </a:rPr>
                        <a:t>clarifying</a:t>
                      </a:r>
                      <a:r>
                        <a:rPr lang="en" sz="1200">
                          <a:latin typeface="Inter"/>
                          <a:ea typeface="Inter"/>
                          <a:cs typeface="Inter"/>
                          <a:sym typeface="Inter"/>
                        </a:rPr>
                        <a:t> questions about the four DOK levels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the biography and develop four questions, one for each DOK level</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Discuss and share questions with others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{29D7888A-5C9B-49F8-87C6-C6684BD6F3A5}</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Epistemology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give students concrete practice with </a:t>
                      </a:r>
                      <a:r>
                        <a:rPr lang="en" sz="1200">
                          <a:solidFill>
                            <a:schemeClr val="dk1"/>
                          </a:solidFill>
                          <a:latin typeface="Inter"/>
                          <a:ea typeface="Inter"/>
                          <a:cs typeface="Inter"/>
                          <a:sym typeface="Inter"/>
                        </a:rPr>
                        <a:t>understanding</a:t>
                      </a:r>
                      <a:r>
                        <a:rPr lang="en" sz="1200">
                          <a:solidFill>
                            <a:schemeClr val="dk1"/>
                          </a:solidFill>
                          <a:latin typeface="Inter"/>
                          <a:ea typeface="Inter"/>
                          <a:cs typeface="Inter"/>
                          <a:sym typeface="Inter"/>
                        </a:rPr>
                        <a:t> what likely feels like a daunting term, students will explore ways of coming to know a simple fact, in this case the founding of their city. Coming to know what we know is two-fold, and this activity demonstrates this by first having students think through the process of arriving to a fact, then, the process of going beyond that fact to know more.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needed, provide the first “way of knowing” of the presented fact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Ensure </a:t>
                      </a:r>
                      <a:r>
                        <a:rPr lang="en" sz="1200">
                          <a:solidFill>
                            <a:schemeClr val="dk1"/>
                          </a:solidFill>
                          <a:latin typeface="Inter"/>
                          <a:ea typeface="Inter"/>
                          <a:cs typeface="Inter"/>
                          <a:sym typeface="Inter"/>
                        </a:rPr>
                        <a:t>student understanding by asking Check for Understanding (CFU)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Perhaps provide an example question for furthering research</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Record ways of knowing on the </a:t>
                      </a:r>
                      <a:r>
                        <a:rPr lang="en" sz="1200">
                          <a:solidFill>
                            <a:schemeClr val="dk1"/>
                          </a:solidFill>
                          <a:latin typeface="Inter"/>
                          <a:ea typeface="Inter"/>
                          <a:cs typeface="Inter"/>
                          <a:sym typeface="Inter"/>
                        </a:rPr>
                        <a:t>graphic</a:t>
                      </a:r>
                      <a:r>
                        <a:rPr lang="en" sz="1200">
                          <a:solidFill>
                            <a:schemeClr val="dk1"/>
                          </a:solidFill>
                          <a:latin typeface="Inter"/>
                          <a:ea typeface="Inter"/>
                          <a:cs typeface="Inter"/>
                          <a:sym typeface="Inter"/>
                        </a:rPr>
                        <a:t> organizer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answer teacher checks for understanding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four DOK questions to further research about fact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Reflect on the connection of this activity to the study of history</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To round out the lesson engaging with epistemology, students will think of a new, equally important term: epistemological </a:t>
                      </a:r>
                      <a:r>
                        <a:rPr lang="en" sz="1200">
                          <a:latin typeface="Inter"/>
                          <a:ea typeface="Inter"/>
                          <a:cs typeface="Inter"/>
                          <a:sym typeface="Inter"/>
                        </a:rPr>
                        <a:t>humility</a:t>
                      </a:r>
                      <a:r>
                        <a:rPr lang="en" sz="1200">
                          <a:latin typeface="Inter"/>
                          <a:ea typeface="Inter"/>
                          <a:cs typeface="Inter"/>
                          <a:sym typeface="Inter"/>
                        </a:rPr>
                        <a:t>. Good scholars are </a:t>
                      </a:r>
                      <a:r>
                        <a:rPr lang="en" sz="1200">
                          <a:latin typeface="Inter"/>
                          <a:ea typeface="Inter"/>
                          <a:cs typeface="Inter"/>
                          <a:sym typeface="Inter"/>
                        </a:rPr>
                        <a:t>informed by their own personhood and present, but don’t let themselves get in the way of good scholarship. Historians are humble. Through a </a:t>
                      </a:r>
                      <a:r>
                        <a:rPr lang="en" sz="1200" u="sng">
                          <a:solidFill>
                            <a:schemeClr val="hlink"/>
                          </a:solidFill>
                          <a:latin typeface="Inter"/>
                          <a:ea typeface="Inter"/>
                          <a:cs typeface="Inter"/>
                          <a:sym typeface="Inter"/>
                          <a:hlinkClick r:id="rId4"/>
                        </a:rPr>
                        <a:t>video</a:t>
                      </a:r>
                      <a:r>
                        <a:rPr lang="en" sz="1200">
                          <a:latin typeface="Inter"/>
                          <a:ea typeface="Inter"/>
                          <a:cs typeface="Inter"/>
                          <a:sym typeface="Inter"/>
                        </a:rPr>
                        <a:t>/story of an ancient proverb and a modern Historical Methods book, students will think through epistemological humility.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3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video/read story (found on slide 6)</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questions to facilitate a small discussion on the moral of the story and how it might relate to the discipline of history</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the secondary source on page 4</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questions to facilitate a small discussion on why epistemological humility matters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video/story</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questions, discuss with peers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and annotate secondary source, answering question and discussing answers with peers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{29D7888A-5C9B-49F8-87C6-C6684BD6F3A5}</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Epistemology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close out the lesson, students will think through their own perspective as it relates to exercising epistemological humility through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This exit ticket, “Rank and Reflect,” asks students to rank 10 different ways that historians can show epistemological humility in their study of the past and then provide rationale for their top choice.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Hand out Exit Ticket</a:t>
                      </a:r>
                      <a:endParaRPr sz="1200">
                        <a:solidFill>
                          <a:schemeClr val="dk1"/>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Explain that the expectations are for students to review the list of actions historians take when studying history and then rank them in the order that they think are most </a:t>
                      </a:r>
                      <a:r>
                        <a:rPr lang="en" sz="1200">
                          <a:solidFill>
                            <a:schemeClr val="dk1"/>
                          </a:solidFill>
                          <a:latin typeface="Inter"/>
                          <a:ea typeface="Inter"/>
                          <a:cs typeface="Inter"/>
                          <a:sym typeface="Inter"/>
                        </a:rPr>
                        <a:t>important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Exit Ticket task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CCSS RH9-10.2: </a:t>
                      </a:r>
                      <a:r>
                        <a:rPr lang="en" sz="1200">
                          <a:solidFill>
                            <a:schemeClr val="dk1"/>
                          </a:solidFill>
                          <a:latin typeface="Inter"/>
                          <a:ea typeface="Inter"/>
                          <a:cs typeface="Inter"/>
                          <a:sym typeface="Inter"/>
                        </a:rPr>
                        <a:t>Determine the central ideas or information of a primary or secondary source; provide an accurate summary of how key events or ideas develop over the course of the text.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