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</p:sldIdLst>
  <p:sldSz cy="5143500" cx="9144000"/>
  <p:notesSz cx="6858000" cy="9144000"/>
  <p:embeddedFontLst>
    <p:embeddedFont>
      <p:font typeface="Inter"/>
      <p:regular r:id="rId10"/>
      <p:bold r:id="rId11"/>
      <p:italic r:id="rId12"/>
      <p:boldItalic r:id="rId13"/>
    </p:embeddedFont>
    <p:embeddedFont>
      <p:font typeface="Plus Jakarta Sans"/>
      <p:regular r:id="rId14"/>
      <p:bold r:id="rId15"/>
      <p:italic r:id="rId16"/>
      <p:boldItalic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33A736CF-D870-446D-8BE8-A08F70C855C9}">
  <a:tblStyle styleId="{33A736CF-D870-446D-8BE8-A08F70C855C9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Inter-bold.fntdata"/><Relationship Id="rId10" Type="http://schemas.openxmlformats.org/officeDocument/2006/relationships/font" Target="fonts/Inter-regular.fntdata"/><Relationship Id="rId13" Type="http://schemas.openxmlformats.org/officeDocument/2006/relationships/font" Target="fonts/Inter-boldItalic.fntdata"/><Relationship Id="rId12" Type="http://schemas.openxmlformats.org/officeDocument/2006/relationships/font" Target="fonts/Inter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font" Target="fonts/PlusJakartaSans-bold.fntdata"/><Relationship Id="rId14" Type="http://schemas.openxmlformats.org/officeDocument/2006/relationships/font" Target="fonts/PlusJakartaSans-regular.fntdata"/><Relationship Id="rId17" Type="http://schemas.openxmlformats.org/officeDocument/2006/relationships/font" Target="fonts/PlusJakartaSans-boldItalic.fntdata"/><Relationship Id="rId16" Type="http://schemas.openxmlformats.org/officeDocument/2006/relationships/font" Target="fonts/PlusJakartaSans-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3514aa70214_0_11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g3514aa70214_0_11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3601b2d2b0c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" name="Google Shape;89;g3601b2d2b0c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3514aa70214_0_17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3514aa70214_0_1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2940300" y="-942431"/>
            <a:ext cx="3263400" cy="7886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5350050" y="1467544"/>
            <a:ext cx="4359000" cy="19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1349475" y="-447056"/>
            <a:ext cx="4359000" cy="58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/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7" name="Google Shape;17;p3"/>
          <p:cNvSpPr txBox="1"/>
          <p:nvPr>
            <p:ph idx="1" type="subTitle"/>
          </p:nvPr>
        </p:nvSpPr>
        <p:spPr>
          <a:xfrm>
            <a:off x="1143000" y="2701528"/>
            <a:ext cx="6858000" cy="12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8" name="Google Shape;18;p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9" name="Google Shape;19;p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0" name="Google Shape;20;p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4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23" name="Google Shape;23;p4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4" name="Google Shape;24;p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5" name="Google Shape;25;p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6" name="Google Shape;26;p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5"/>
          <p:cNvSpPr txBox="1"/>
          <p:nvPr>
            <p:ph type="title"/>
          </p:nvPr>
        </p:nvSpPr>
        <p:spPr>
          <a:xfrm>
            <a:off x="623888" y="1282304"/>
            <a:ext cx="7886700" cy="21396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29" name="Google Shape;29;p5"/>
          <p:cNvSpPr txBox="1"/>
          <p:nvPr>
            <p:ph idx="1" type="body"/>
          </p:nvPr>
        </p:nvSpPr>
        <p:spPr>
          <a:xfrm>
            <a:off x="623888" y="3442097"/>
            <a:ext cx="7886700" cy="1125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0" name="Google Shape;30;p5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1" name="Google Shape;31;p5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2" name="Google Shape;32;p5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35" name="Google Shape;35;p6"/>
          <p:cNvSpPr txBox="1"/>
          <p:nvPr>
            <p:ph idx="1" type="body"/>
          </p:nvPr>
        </p:nvSpPr>
        <p:spPr>
          <a:xfrm>
            <a:off x="6286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6" name="Google Shape;36;p6"/>
          <p:cNvSpPr txBox="1"/>
          <p:nvPr>
            <p:ph idx="2" type="body"/>
          </p:nvPr>
        </p:nvSpPr>
        <p:spPr>
          <a:xfrm>
            <a:off x="46291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7" name="Google Shape;37;p6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8" name="Google Shape;38;p6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9" name="Google Shape;39;p6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/>
          <p:nvPr>
            <p:ph type="title"/>
          </p:nvPr>
        </p:nvSpPr>
        <p:spPr>
          <a:xfrm>
            <a:off x="629841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42" name="Google Shape;42;p7"/>
          <p:cNvSpPr txBox="1"/>
          <p:nvPr>
            <p:ph idx="1" type="body"/>
          </p:nvPr>
        </p:nvSpPr>
        <p:spPr>
          <a:xfrm>
            <a:off x="629841" y="1260872"/>
            <a:ext cx="3868500" cy="618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3" name="Google Shape;43;p7"/>
          <p:cNvSpPr txBox="1"/>
          <p:nvPr>
            <p:ph idx="2" type="body"/>
          </p:nvPr>
        </p:nvSpPr>
        <p:spPr>
          <a:xfrm>
            <a:off x="629841" y="1878806"/>
            <a:ext cx="3868500" cy="27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4" name="Google Shape;44;p7"/>
          <p:cNvSpPr txBox="1"/>
          <p:nvPr>
            <p:ph idx="3" type="body"/>
          </p:nvPr>
        </p:nvSpPr>
        <p:spPr>
          <a:xfrm>
            <a:off x="4629150" y="1260872"/>
            <a:ext cx="3887400" cy="618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5" name="Google Shape;45;p7"/>
          <p:cNvSpPr txBox="1"/>
          <p:nvPr>
            <p:ph idx="4" type="body"/>
          </p:nvPr>
        </p:nvSpPr>
        <p:spPr>
          <a:xfrm>
            <a:off x="4629150" y="1878806"/>
            <a:ext cx="3887400" cy="27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6" name="Google Shape;46;p7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7" name="Google Shape;47;p7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8" name="Google Shape;48;p7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8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51" name="Google Shape;51;p8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810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4" name="Google Shape;84;p13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{33A736CF-D870-446D-8BE8-A08F70C855C9}</a:tableStyleId>
              </a:tblPr>
              <a:tblGrid>
                <a:gridCol w="4572000"/>
                <a:gridCol w="4572000"/>
              </a:tblGrid>
              <a:tr h="25365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2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5694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Illustration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</a:tr>
            </a:tbl>
          </a:graphicData>
        </a:graphic>
      </p:graphicFrame>
      <p:sp>
        <p:nvSpPr>
          <p:cNvPr id="85" name="Google Shape;85;p13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86" name="Google Shape;86;p13"/>
          <p:cNvSpPr txBox="1"/>
          <p:nvPr/>
        </p:nvSpPr>
        <p:spPr>
          <a:xfrm>
            <a:off x="1324050" y="454705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1" name="Google Shape;91;p14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{33A736CF-D870-446D-8BE8-A08F70C855C9}</a:tableStyleId>
              </a:tblPr>
              <a:tblGrid>
                <a:gridCol w="4572000"/>
                <a:gridCol w="4572000"/>
              </a:tblGrid>
              <a:tr h="25365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the situation within which something exists or happens, and that can help explain it</a:t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“Wrench a historical fact from its context and it instantly becomes insignificant.”</a:t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-"/>
                      </a:pPr>
                      <a:r>
                        <a:rPr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Robert Tracy McKenzie, </a:t>
                      </a:r>
                      <a:r>
                        <a:rPr i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A Little Book for New Historians: Why and How to Study History</a:t>
                      </a:r>
                      <a:r>
                        <a:rPr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, 2019.</a:t>
                      </a:r>
                      <a:endParaRPr b="1" sz="2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5694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Illustration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</a:tr>
            </a:tbl>
          </a:graphicData>
        </a:graphic>
      </p:graphicFrame>
      <p:sp>
        <p:nvSpPr>
          <p:cNvPr id="92" name="Google Shape;92;p14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Context</a:t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93" name="Google Shape;93;p14"/>
          <p:cNvSpPr txBox="1"/>
          <p:nvPr/>
        </p:nvSpPr>
        <p:spPr>
          <a:xfrm>
            <a:off x="1324050" y="454705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5"/>
          <p:cNvSpPr txBox="1"/>
          <p:nvPr>
            <p:ph idx="2" type="body"/>
          </p:nvPr>
        </p:nvSpPr>
        <p:spPr>
          <a:xfrm>
            <a:off x="248850" y="171450"/>
            <a:ext cx="5005200" cy="44151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latin typeface="Inter"/>
                <a:ea typeface="Inter"/>
                <a:cs typeface="Inter"/>
                <a:sym typeface="Inter"/>
              </a:rPr>
              <a:t>NOTICE</a:t>
            </a:r>
            <a:endParaRPr b="1" sz="15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Inter"/>
                <a:ea typeface="Inter"/>
                <a:cs typeface="Inter"/>
                <a:sym typeface="Inter"/>
              </a:rPr>
              <a:t>What do you see that seems interesting or important?</a:t>
            </a:r>
            <a:endParaRPr sz="15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latin typeface="Inter"/>
                <a:ea typeface="Inter"/>
                <a:cs typeface="Inter"/>
                <a:sym typeface="Inter"/>
              </a:rPr>
              <a:t>WONDER</a:t>
            </a:r>
            <a:endParaRPr b="1" sz="15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Inter"/>
                <a:ea typeface="Inter"/>
                <a:cs typeface="Inter"/>
                <a:sym typeface="Inter"/>
              </a:rPr>
              <a:t>What piece of context might be important to learning more about this pen?</a:t>
            </a:r>
            <a:endParaRPr sz="15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latin typeface="Inter"/>
                <a:ea typeface="Inter"/>
                <a:cs typeface="Inter"/>
                <a:sym typeface="Inter"/>
              </a:rPr>
              <a:t>THINK</a:t>
            </a:r>
            <a:endParaRPr b="1" sz="15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Inter"/>
                <a:ea typeface="Inter"/>
                <a:cs typeface="Inter"/>
                <a:sym typeface="Inter"/>
              </a:rPr>
              <a:t>What might the historical significance of this pen be?</a:t>
            </a:r>
            <a:endParaRPr sz="15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99" name="Google Shape;99;p15"/>
          <p:cNvSpPr txBox="1"/>
          <p:nvPr/>
        </p:nvSpPr>
        <p:spPr>
          <a:xfrm>
            <a:off x="1287475" y="46015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  <p:pic>
        <p:nvPicPr>
          <p:cNvPr id="100" name="Google Shape;100;p15"/>
          <p:cNvPicPr preferRelativeResize="0"/>
          <p:nvPr/>
        </p:nvPicPr>
        <p:blipFill rotWithShape="1">
          <a:blip r:embed="rId3">
            <a:alphaModFix/>
          </a:blip>
          <a:srcRect b="29228" l="7716" r="9931" t="23337"/>
          <a:stretch/>
        </p:blipFill>
        <p:spPr>
          <a:xfrm>
            <a:off x="5277350" y="1050825"/>
            <a:ext cx="3715500" cy="1883200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Google Shape;101;p15"/>
          <p:cNvSpPr txBox="1"/>
          <p:nvPr/>
        </p:nvSpPr>
        <p:spPr>
          <a:xfrm>
            <a:off x="5148200" y="3037100"/>
            <a:ext cx="3973800" cy="646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Source: Pen used by President Lyndon B. Johnson to sign the 1964 Civil Rights Act. Collection of the Smithsonian National Museum of African American History and Culture.</a:t>
            </a:r>
            <a:endParaRPr sz="8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