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
      <p:font typeface="Work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E567A5C-FC97-4CC3-8171-ED6F46ADF77B}">
  <a:tblStyle styleId="{CE567A5C-FC97-4CC3-8171-ED6F46ADF77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WorkSans-regular.fntdata"/><Relationship Id="rId30" Type="http://schemas.openxmlformats.org/officeDocument/2006/relationships/font" Target="fonts/PlusJakartaSansMedium-boldItalic.fntdata"/><Relationship Id="rId11" Type="http://schemas.openxmlformats.org/officeDocument/2006/relationships/slide" Target="slides/slide3.xml"/><Relationship Id="rId33" Type="http://schemas.openxmlformats.org/officeDocument/2006/relationships/font" Target="fonts/WorkSans-italic.fntdata"/><Relationship Id="rId10" Type="http://schemas.openxmlformats.org/officeDocument/2006/relationships/slide" Target="slides/slide2.xml"/><Relationship Id="rId32" Type="http://schemas.openxmlformats.org/officeDocument/2006/relationships/font" Target="fonts/WorkSans-bold.fntdata"/><Relationship Id="rId13" Type="http://schemas.openxmlformats.org/officeDocument/2006/relationships/slide" Target="slides/slide5.xml"/><Relationship Id="rId12" Type="http://schemas.openxmlformats.org/officeDocument/2006/relationships/slide" Target="slides/slide4.xml"/><Relationship Id="rId34" Type="http://schemas.openxmlformats.org/officeDocument/2006/relationships/font" Target="fonts/WorkSans-boldItalic.fntdata"/><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ada89120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ada89120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5977200287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597720028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ada89120d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ada89120d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5e69a41a0d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5e69a41a0d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5e69a41a0d_0_1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5e69a41a0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35e69a41a0d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35e69a41a0d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35e69a41a0d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35e69a41a0d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hyperlink" Target="https://www.youtube.com/watch?v=DwV3OdVaPqw" TargetMode="External"/><Relationship Id="rId6"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hyperlink" Target="https://www.youtube.com/watch?v=DwV3OdVaPqw" TargetMode="External"/><Relationship Id="rId6"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11.png"/><Relationship Id="rId6"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Contextualization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2398750"/>
          <a:ext cx="3000000" cy="3000000"/>
        </p:xfrm>
        <a:graphic>
          <a:graphicData uri="http://schemas.openxmlformats.org/drawingml/2006/table">
            <a:tbl>
              <a:tblPr>
                <a:noFill/>
                <a:tableStyleId>{CE567A5C-FC97-4CC3-8171-ED6F46ADF77B}</a:tableStyleId>
              </a:tblPr>
              <a:tblGrid>
                <a:gridCol w="7140900"/>
              </a:tblGrid>
              <a:tr h="506465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contextualization. Now, contextualization might be the simplest of the historical thinking skills that we focus on at Thinking Nation but it also might be the most foundational. So let's look at it. Let's start with the definition. Thinking historically means interpreting historical events developments or processes in light of surrounding historical context. It's a pretty simple definition. Now, at Thinking Nation we try to help students think about context through different categories. So, there might be social context or cultural context, political context, ideological context, economic context, or geographic context and there are surely more types of context. But those are six categories that we really think through. But one thing I want us to take a step even further back and acknowledge that most questions that we ask in a day are questions of context. And so it's kind of true, you know, this adage that we hear that “context is everything.” Right? Our stories become more vibrant and come to life and full of color when we know the surrounding context. The past is the same way. The past can often look like a mundane or boring list of names and dates of events and outcomes. But when we look at the context, those names come to life, those dates have meaning, those groups are complicated and interesting, and really contextualizing what we study brings life to what we study. And so when we explore how a historical moment fits within that broader historical context we're avoiding oversimplifying the past. We're avoiding these oversimplified narratives and we can really have a better lens to see the complex and nuanced nature of history. And so just like I want people to better understand me through my context and you know not see me as just a name or a number or a title, we also owe the past that same respect. Right? That by thinking contextually, by integrating the skill of contextualization, it's really about or really a way to respect the humans that we study—by asking probing questions by thinking a little bit deeper about the story. These are all elements of context. You know, if I just see an artifact or even something as simple as a note or a pencil I may not think much of it. But when I learn a little bit more about the context, it becomes meaningful. I think our  possessions our closets or you know what we store what our keepsakes, those are only meaningful because of the context surrounding them. Right? The actual item most often doesn't hold much meaning. But once we contextualize it, it does. And so by contextualizing the past we're able to see things a little bit more clearly and see them in ways that the people that we study may have saw them too</a:t>
                      </a:r>
                      <a:r>
                        <a:rPr lang="en" sz="1100">
                          <a:solidFill>
                            <a:schemeClr val="dk1"/>
                          </a:solidFill>
                          <a:latin typeface="Inter"/>
                          <a:ea typeface="Inter"/>
                          <a:cs typeface="Inter"/>
                          <a:sym typeface="Inter"/>
                        </a:rPr>
                        <a:t>—w</a:t>
                      </a:r>
                      <a:r>
                        <a:rPr lang="en" sz="1100">
                          <a:latin typeface="Inter"/>
                          <a:ea typeface="Inter"/>
                          <a:cs typeface="Inter"/>
                          <a:sym typeface="Inter"/>
                        </a:rPr>
                        <a:t>hich is a really helpful and important way to study </a:t>
                      </a:r>
                      <a:r>
                        <a:rPr lang="en" sz="1100">
                          <a:latin typeface="Inter"/>
                          <a:ea typeface="Inter"/>
                          <a:cs typeface="Inter"/>
                          <a:sym typeface="Inter"/>
                        </a:rPr>
                        <a:t>history</a:t>
                      </a:r>
                      <a:r>
                        <a:rPr lang="en" sz="1100">
                          <a:latin typeface="Inter"/>
                          <a:ea typeface="Inter"/>
                          <a:cs typeface="Inter"/>
                          <a:sym typeface="Inter"/>
                        </a:rPr>
                        <a:t>.</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283275" y="7510075"/>
            <a:ext cx="7173300" cy="1923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least three categories of context that can be used to better understand an event?</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contextualization an important skill to practice when studying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pic>
        <p:nvPicPr>
          <p:cNvPr id="152" name="Google Shape;152;p37"/>
          <p:cNvPicPr preferRelativeResize="0"/>
          <p:nvPr/>
        </p:nvPicPr>
        <p:blipFill>
          <a:blip r:embed="rId6">
            <a:alphaModFix/>
          </a:blip>
          <a:stretch>
            <a:fillRect/>
          </a:stretch>
        </p:blipFill>
        <p:spPr>
          <a:xfrm>
            <a:off x="357100" y="1351300"/>
            <a:ext cx="1035000" cy="1035000"/>
          </a:xfrm>
          <a:prstGeom prst="rect">
            <a:avLst/>
          </a:prstGeom>
          <a:noFill/>
          <a:ln>
            <a:noFill/>
          </a:ln>
        </p:spPr>
      </p:pic>
      <p:sp>
        <p:nvSpPr>
          <p:cNvPr id="153" name="Google Shape;153;p37"/>
          <p:cNvSpPr txBox="1"/>
          <p:nvPr/>
        </p:nvSpPr>
        <p:spPr>
          <a:xfrm>
            <a:off x="1392100" y="1365300"/>
            <a:ext cx="60645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Contextualization</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interpreting historical events, developments, or processes in light of the surrounding historical context.</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1" name="Google Shape;161;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3" name="Google Shape;163;p38"/>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164" name="Google Shape;164;p38"/>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165" name="Google Shape;165;p38"/>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166" name="Google Shape;166;p38"/>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167" name="Google Shape;167;p38"/>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168" name="Google Shape;168;p38"/>
          <p:cNvCxnSpPr>
            <a:stCxn id="163"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169" name="Google Shape;169;p38"/>
          <p:cNvCxnSpPr>
            <a:stCxn id="163" idx="0"/>
            <a:endCxn id="165"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170" name="Google Shape;170;p38"/>
          <p:cNvCxnSpPr>
            <a:stCxn id="163" idx="2"/>
            <a:endCxn id="166"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171" name="Google Shape;171;p38"/>
          <p:cNvCxnSpPr>
            <a:stCxn id="163" idx="2"/>
            <a:endCxn id="167"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172" name="Google Shape;172;p38"/>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173" name="Google Shape;173;p38"/>
          <p:cNvGraphicFramePr/>
          <p:nvPr/>
        </p:nvGraphicFramePr>
        <p:xfrm>
          <a:off x="551100" y="7362388"/>
          <a:ext cx="3000000" cy="3000000"/>
        </p:xfrm>
        <a:graphic>
          <a:graphicData uri="http://schemas.openxmlformats.org/drawingml/2006/table">
            <a:tbl>
              <a:tblPr>
                <a:noFill/>
                <a:tableStyleId>{CE567A5C-FC97-4CC3-8171-ED6F46ADF77B}</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74" name="Google Shape;174;p38"/>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175" name="Google Shape;175;p38"/>
          <p:cNvCxnSpPr>
            <a:stCxn id="163" idx="0"/>
            <a:endCxn id="174"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176" name="Google Shape;176;p38"/>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177" name="Google Shape;177;p38"/>
          <p:cNvCxnSpPr>
            <a:stCxn id="163" idx="2"/>
            <a:endCxn id="176"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178" name="Google Shape;178;p38"/>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79" name="Google Shape;179;p38"/>
          <p:cNvSpPr txBox="1"/>
          <p:nvPr/>
        </p:nvSpPr>
        <p:spPr>
          <a:xfrm>
            <a:off x="2390975" y="6438150"/>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180" name="Google Shape;180;p38"/>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8" name="Google Shape;188;p39"/>
          <p:cNvSpPr txBox="1"/>
          <p:nvPr/>
        </p:nvSpPr>
        <p:spPr>
          <a:xfrm>
            <a:off x="455400" y="2137300"/>
            <a:ext cx="68616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Think of an object that you own that is </a:t>
            </a:r>
            <a:r>
              <a:rPr lang="en" sz="1100">
                <a:solidFill>
                  <a:schemeClr val="dk1"/>
                </a:solidFill>
                <a:latin typeface="Halant"/>
                <a:ea typeface="Halant"/>
                <a:cs typeface="Halant"/>
                <a:sym typeface="Halant"/>
              </a:rPr>
              <a:t>meaningful</a:t>
            </a:r>
            <a:r>
              <a:rPr lang="en" sz="1100">
                <a:solidFill>
                  <a:schemeClr val="dk1"/>
                </a:solidFill>
                <a:latin typeface="Halant"/>
                <a:ea typeface="Halant"/>
                <a:cs typeface="Halant"/>
                <a:sym typeface="Halant"/>
              </a:rPr>
              <a:t> to you. Write or draw it in the top box. Then, In the bottom boxes, provide two descriptions of the object, one without context and one with the necessary context for why it is meaningful. Lastly, reflect on the role context plays in providing meaning.</a:t>
            </a:r>
            <a:endParaRPr sz="1100">
              <a:solidFill>
                <a:schemeClr val="dk1"/>
              </a:solidFill>
              <a:latin typeface="Halant"/>
              <a:ea typeface="Halant"/>
              <a:cs typeface="Halant"/>
              <a:sym typeface="Halant"/>
            </a:endParaRPr>
          </a:p>
        </p:txBody>
      </p:sp>
      <p:sp>
        <p:nvSpPr>
          <p:cNvPr id="189" name="Google Shape;189;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Contextualizing our Possessions</a:t>
            </a:r>
            <a:endParaRPr sz="1900">
              <a:solidFill>
                <a:srgbClr val="000000"/>
              </a:solidFill>
              <a:latin typeface="Halant"/>
              <a:ea typeface="Halant"/>
              <a:cs typeface="Halant"/>
              <a:sym typeface="Halant"/>
            </a:endParaRPr>
          </a:p>
        </p:txBody>
      </p:sp>
      <p:pic>
        <p:nvPicPr>
          <p:cNvPr id="190" name="Google Shape;190;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1" name="Google Shape;191;p39"/>
          <p:cNvSpPr txBox="1"/>
          <p:nvPr/>
        </p:nvSpPr>
        <p:spPr>
          <a:xfrm>
            <a:off x="1850150" y="748388"/>
            <a:ext cx="5439000" cy="918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100">
              <a:latin typeface="Inter"/>
              <a:ea typeface="Inter"/>
              <a:cs typeface="Inter"/>
              <a:sym typeface="Inter"/>
            </a:endParaRPr>
          </a:p>
        </p:txBody>
      </p:sp>
      <p:pic>
        <p:nvPicPr>
          <p:cNvPr id="192" name="Google Shape;192;p39" title="Context@2x transparent.png"/>
          <p:cNvPicPr preferRelativeResize="0"/>
          <p:nvPr/>
        </p:nvPicPr>
        <p:blipFill rotWithShape="1">
          <a:blip r:embed="rId5">
            <a:alphaModFix/>
          </a:blip>
          <a:srcRect b="0" l="0" r="0" t="0"/>
          <a:stretch/>
        </p:blipFill>
        <p:spPr>
          <a:xfrm>
            <a:off x="666425" y="748375"/>
            <a:ext cx="1183725" cy="1183725"/>
          </a:xfrm>
          <a:prstGeom prst="rect">
            <a:avLst/>
          </a:prstGeom>
          <a:noFill/>
          <a:ln>
            <a:noFill/>
          </a:ln>
        </p:spPr>
      </p:pic>
      <p:sp>
        <p:nvSpPr>
          <p:cNvPr id="193" name="Google Shape;193;p39"/>
          <p:cNvSpPr txBox="1"/>
          <p:nvPr/>
        </p:nvSpPr>
        <p:spPr>
          <a:xfrm>
            <a:off x="1867400" y="3028850"/>
            <a:ext cx="4037700" cy="191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Inter"/>
                <a:ea typeface="Inter"/>
                <a:cs typeface="Inter"/>
                <a:sym typeface="Inter"/>
              </a:rPr>
              <a:t>Draw or write an object that is meaningful to you.</a:t>
            </a:r>
            <a:endParaRPr sz="1000">
              <a:latin typeface="Inter"/>
              <a:ea typeface="Inter"/>
              <a:cs typeface="Inter"/>
              <a:sym typeface="Inter"/>
            </a:endParaRPr>
          </a:p>
        </p:txBody>
      </p:sp>
      <p:sp>
        <p:nvSpPr>
          <p:cNvPr id="194" name="Google Shape;194;p39"/>
          <p:cNvSpPr txBox="1"/>
          <p:nvPr/>
        </p:nvSpPr>
        <p:spPr>
          <a:xfrm>
            <a:off x="3815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Describe the item as if it’s being found 100 years from now. What might someone think it means just by looking at it?</a:t>
            </a:r>
            <a:endParaRPr i="1" sz="1000">
              <a:latin typeface="Inter"/>
              <a:ea typeface="Inter"/>
              <a:cs typeface="Inter"/>
              <a:sym typeface="Inter"/>
            </a:endParaRPr>
          </a:p>
        </p:txBody>
      </p:sp>
      <p:sp>
        <p:nvSpPr>
          <p:cNvPr id="195" name="Google Shape;195;p39"/>
          <p:cNvSpPr txBox="1"/>
          <p:nvPr/>
        </p:nvSpPr>
        <p:spPr>
          <a:xfrm>
            <a:off x="40961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Now explain what someone would need to know to understand the full story behind the item. Why is it meaningful?</a:t>
            </a:r>
            <a:endParaRPr sz="1200">
              <a:latin typeface="Inter"/>
              <a:ea typeface="Inter"/>
              <a:cs typeface="Inter"/>
              <a:sym typeface="Inter"/>
            </a:endParaRPr>
          </a:p>
        </p:txBody>
      </p:sp>
      <p:sp>
        <p:nvSpPr>
          <p:cNvPr id="196" name="Google Shape;196;p39"/>
          <p:cNvSpPr txBox="1"/>
          <p:nvPr/>
        </p:nvSpPr>
        <p:spPr>
          <a:xfrm>
            <a:off x="381550" y="7777854"/>
            <a:ext cx="6942300" cy="1523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How does context give meaning to ordinary things?</a:t>
            </a:r>
            <a:endParaRPr sz="10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202" name="Google Shape;20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4" name="Google Shape;20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6" name="Google Shape;206;p40"/>
          <p:cNvSpPr txBox="1"/>
          <p:nvPr/>
        </p:nvSpPr>
        <p:spPr>
          <a:xfrm>
            <a:off x="3102897" y="3883330"/>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Personal Possession</a:t>
            </a:r>
            <a:r>
              <a:rPr lang="en" sz="1300">
                <a:latin typeface="Inter"/>
                <a:ea typeface="Inter"/>
                <a:cs typeface="Inter"/>
                <a:sym typeface="Inter"/>
              </a:rPr>
              <a:t>: </a:t>
            </a:r>
            <a:endParaRPr sz="1300">
              <a:latin typeface="Inter"/>
              <a:ea typeface="Inter"/>
              <a:cs typeface="Inter"/>
              <a:sym typeface="Inter"/>
            </a:endParaRPr>
          </a:p>
        </p:txBody>
      </p:sp>
      <p:sp>
        <p:nvSpPr>
          <p:cNvPr id="207" name="Google Shape;207;p40"/>
          <p:cNvSpPr txBox="1"/>
          <p:nvPr/>
        </p:nvSpPr>
        <p:spPr>
          <a:xfrm>
            <a:off x="469050" y="14376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___________ Context</a:t>
            </a:r>
            <a:endParaRPr sz="1800">
              <a:latin typeface="Inter"/>
              <a:ea typeface="Inter"/>
              <a:cs typeface="Inter"/>
              <a:sym typeface="Inter"/>
            </a:endParaRPr>
          </a:p>
        </p:txBody>
      </p:sp>
      <p:sp>
        <p:nvSpPr>
          <p:cNvPr id="208" name="Google Shape;208;p40"/>
          <p:cNvSpPr txBox="1"/>
          <p:nvPr/>
        </p:nvSpPr>
        <p:spPr>
          <a:xfrm>
            <a:off x="4610550" y="14376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09" name="Google Shape;209;p40"/>
          <p:cNvSpPr txBox="1"/>
          <p:nvPr/>
        </p:nvSpPr>
        <p:spPr>
          <a:xfrm>
            <a:off x="747828" y="57497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10" name="Google Shape;210;p40"/>
          <p:cNvSpPr txBox="1"/>
          <p:nvPr/>
        </p:nvSpPr>
        <p:spPr>
          <a:xfrm>
            <a:off x="4299150" y="57497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11" name="Google Shape;211;p40"/>
          <p:cNvSpPr txBox="1"/>
          <p:nvPr/>
        </p:nvSpPr>
        <p:spPr>
          <a:xfrm>
            <a:off x="895725" y="3709625"/>
            <a:ext cx="1839900" cy="16149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Type of Context:</a:t>
            </a:r>
            <a:endParaRPr b="1" i="1" sz="1300">
              <a:latin typeface="Inter"/>
              <a:ea typeface="Inter"/>
              <a:cs typeface="Inter"/>
              <a:sym typeface="Inter"/>
            </a:endParaRPr>
          </a:p>
          <a:p>
            <a:pPr indent="-215900" lvl="0" marL="292100" rtl="0" algn="l">
              <a:spcBef>
                <a:spcPts val="1100"/>
              </a:spcBef>
              <a:spcAft>
                <a:spcPts val="0"/>
              </a:spcAft>
              <a:buSzPts val="1200"/>
              <a:buFont typeface="Inter"/>
              <a:buChar char="●"/>
            </a:pPr>
            <a:r>
              <a:rPr lang="en" sz="1200">
                <a:latin typeface="Inter"/>
                <a:ea typeface="Inter"/>
                <a:cs typeface="Inter"/>
                <a:sym typeface="Inter"/>
              </a:rPr>
              <a:t>Social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Ideological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Geographic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Cultural</a:t>
            </a:r>
            <a:endParaRPr sz="1200">
              <a:latin typeface="Inter"/>
              <a:ea typeface="Inter"/>
              <a:cs typeface="Inter"/>
              <a:sym typeface="Inter"/>
            </a:endParaRPr>
          </a:p>
        </p:txBody>
      </p:sp>
      <p:cxnSp>
        <p:nvCxnSpPr>
          <p:cNvPr id="212" name="Google Shape;212;p40"/>
          <p:cNvCxnSpPr>
            <a:stCxn id="206" idx="0"/>
            <a:endCxn id="207" idx="2"/>
          </p:cNvCxnSpPr>
          <p:nvPr/>
        </p:nvCxnSpPr>
        <p:spPr>
          <a:xfrm rot="10800000">
            <a:off x="1815597" y="3453430"/>
            <a:ext cx="2070600" cy="429900"/>
          </a:xfrm>
          <a:prstGeom prst="straightConnector1">
            <a:avLst/>
          </a:prstGeom>
          <a:noFill/>
          <a:ln cap="flat" cmpd="sng" w="9525">
            <a:solidFill>
              <a:schemeClr val="dk2"/>
            </a:solidFill>
            <a:prstDash val="solid"/>
            <a:round/>
            <a:headEnd len="med" w="med" type="none"/>
            <a:tailEnd len="med" w="med" type="triangle"/>
          </a:ln>
        </p:spPr>
      </p:cxnSp>
      <p:cxnSp>
        <p:nvCxnSpPr>
          <p:cNvPr id="213" name="Google Shape;213;p40"/>
          <p:cNvCxnSpPr>
            <a:stCxn id="206" idx="0"/>
            <a:endCxn id="208" idx="2"/>
          </p:cNvCxnSpPr>
          <p:nvPr/>
        </p:nvCxnSpPr>
        <p:spPr>
          <a:xfrm flipH="1" rot="10800000">
            <a:off x="3886197" y="3453430"/>
            <a:ext cx="2070900" cy="429900"/>
          </a:xfrm>
          <a:prstGeom prst="straightConnector1">
            <a:avLst/>
          </a:prstGeom>
          <a:noFill/>
          <a:ln cap="flat" cmpd="sng" w="9525">
            <a:solidFill>
              <a:schemeClr val="dk2"/>
            </a:solidFill>
            <a:prstDash val="solid"/>
            <a:round/>
            <a:headEnd len="med" w="med" type="none"/>
            <a:tailEnd len="med" w="med" type="triangle"/>
          </a:ln>
        </p:spPr>
      </p:cxnSp>
      <p:cxnSp>
        <p:nvCxnSpPr>
          <p:cNvPr id="214" name="Google Shape;214;p40"/>
          <p:cNvCxnSpPr>
            <a:stCxn id="206" idx="2"/>
            <a:endCxn id="209" idx="0"/>
          </p:cNvCxnSpPr>
          <p:nvPr/>
        </p:nvCxnSpPr>
        <p:spPr>
          <a:xfrm flipH="1">
            <a:off x="2094297" y="5324530"/>
            <a:ext cx="1791900" cy="425100"/>
          </a:xfrm>
          <a:prstGeom prst="straightConnector1">
            <a:avLst/>
          </a:prstGeom>
          <a:noFill/>
          <a:ln cap="flat" cmpd="sng" w="9525">
            <a:solidFill>
              <a:schemeClr val="dk2"/>
            </a:solidFill>
            <a:prstDash val="solid"/>
            <a:round/>
            <a:headEnd len="med" w="med" type="none"/>
            <a:tailEnd len="med" w="med" type="triangle"/>
          </a:ln>
        </p:spPr>
      </p:cxnSp>
      <p:cxnSp>
        <p:nvCxnSpPr>
          <p:cNvPr id="215" name="Google Shape;215;p40"/>
          <p:cNvCxnSpPr>
            <a:stCxn id="206" idx="2"/>
            <a:endCxn id="210" idx="0"/>
          </p:cNvCxnSpPr>
          <p:nvPr/>
        </p:nvCxnSpPr>
        <p:spPr>
          <a:xfrm>
            <a:off x="3886197" y="5324530"/>
            <a:ext cx="1759500" cy="425100"/>
          </a:xfrm>
          <a:prstGeom prst="straightConnector1">
            <a:avLst/>
          </a:prstGeom>
          <a:noFill/>
          <a:ln cap="flat" cmpd="sng" w="9525">
            <a:solidFill>
              <a:schemeClr val="dk2"/>
            </a:solidFill>
            <a:prstDash val="solid"/>
            <a:round/>
            <a:headEnd len="med" w="med" type="none"/>
            <a:tailEnd len="med" w="med" type="triangle"/>
          </a:ln>
        </p:spPr>
      </p:cxnSp>
      <p:sp>
        <p:nvSpPr>
          <p:cNvPr id="216" name="Google Shape;216;p40"/>
          <p:cNvSpPr txBox="1"/>
          <p:nvPr/>
        </p:nvSpPr>
        <p:spPr>
          <a:xfrm>
            <a:off x="469050" y="8007200"/>
            <a:ext cx="6830100" cy="1223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_____________________, we must situate it in the following context: ______________________________________________________________________________ _______________________________________________________________________________________</a:t>
            </a:r>
            <a:endParaRPr sz="1300">
              <a:latin typeface="Inter"/>
              <a:ea typeface="Inter"/>
              <a:cs typeface="Inter"/>
              <a:sym typeface="Inter"/>
            </a:endParaRPr>
          </a:p>
        </p:txBody>
      </p:sp>
      <p:pic>
        <p:nvPicPr>
          <p:cNvPr id="217" name="Google Shape;217;p40"/>
          <p:cNvPicPr preferRelativeResize="0"/>
          <p:nvPr/>
        </p:nvPicPr>
        <p:blipFill>
          <a:blip r:embed="rId5">
            <a:alphaModFix/>
          </a:blip>
          <a:stretch>
            <a:fillRect/>
          </a:stretch>
        </p:blipFill>
        <p:spPr>
          <a:xfrm>
            <a:off x="3474750" y="1437608"/>
            <a:ext cx="822875" cy="822875"/>
          </a:xfrm>
          <a:prstGeom prst="rect">
            <a:avLst/>
          </a:prstGeom>
          <a:noFill/>
          <a:ln>
            <a:noFill/>
          </a:ln>
        </p:spPr>
      </p:pic>
      <p:sp>
        <p:nvSpPr>
          <p:cNvPr id="218" name="Google Shape;218;p40"/>
          <p:cNvSpPr txBox="1"/>
          <p:nvPr/>
        </p:nvSpPr>
        <p:spPr>
          <a:xfrm>
            <a:off x="330050" y="99810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Contextualization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24" name="Google Shape;224;p4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5" name="Google Shape;225;p4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26" name="Google Shape;226;p4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7" name="Google Shape;227;p41"/>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28" name="Google Shape;228;p41"/>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29" name="Google Shape;229;p41"/>
          <p:cNvGraphicFramePr/>
          <p:nvPr/>
        </p:nvGraphicFramePr>
        <p:xfrm>
          <a:off x="315750" y="2398750"/>
          <a:ext cx="3000000" cy="3000000"/>
        </p:xfrm>
        <a:graphic>
          <a:graphicData uri="http://schemas.openxmlformats.org/drawingml/2006/table">
            <a:tbl>
              <a:tblPr>
                <a:noFill/>
                <a:tableStyleId>{CE567A5C-FC97-4CC3-8171-ED6F46ADF77B}</a:tableStyleId>
              </a:tblPr>
              <a:tblGrid>
                <a:gridCol w="7140900"/>
              </a:tblGrid>
              <a:tr h="506465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contextualization. Now, contextualization might be the simplest of the historical thinking skills that we focus on at Thinking Nation but it also might be the most foundational. So let's look at it. Let's start with the definition. Thinking historically means interpreting historical events developments or processes in light of surrounding historical context. It's a pretty simple definition. Now, at Thinking Nation we try to help students think about context through different categories. So, there might be social context or cultural context, political context, ideological context, economic context, or geographic context and there are surely more types of context. But those are six categories that we really think through. But one thing I want us to take a step even further back and acknowledge that most questions that we ask in a day are questions of context. And so it's kind of true, you know, this adage that we hear that “context is everything.” Right? Our stories become more vibrant and come to life and full of color when we know the surrounding context. The past is the same way. The past can often look like a mundane or boring list of names and dates of events and outcomes. But when we look at the context, those names come to life, those dates have meaning, those groups are complicated and interesting, and really contextualizing what we study brings life to what we study. And so when we explore how a historical moment fits within that broader historical context we're avoiding oversimplifying the past. We're avoiding these oversimplified narratives and we can really have a better lens to see the complex and nuanced nature of history. And so just like I want people to better understand me through my context and you know not see me as just a name or a number or a title, we also owe the past that same respect. Right? That by thinking contextually, by integrating the skill of contextualization, it's really about or really a way to respect the humans that we study—by asking probing questions by thinking a little bit deeper about the story. These are all elements of context. You know, if I just see an artifact or even something as simple as a note or a pencil I may not think much of it. But when I learn a little bit more about the context, it becomes meaningful. I think our  possessions our closets or you know what we store what our keepsakes, those are only meaningful because of the context surrounding them. Right? The actual item most often doesn't hold much meaning. But once we contextualize it, it does. And so by contextualizing the past we're able to see things a little bit more clearly and see them in ways that the people that we study may have saw them too</a:t>
                      </a:r>
                      <a:r>
                        <a:rPr lang="en" sz="1100">
                          <a:solidFill>
                            <a:schemeClr val="dk1"/>
                          </a:solidFill>
                          <a:latin typeface="Inter"/>
                          <a:ea typeface="Inter"/>
                          <a:cs typeface="Inter"/>
                          <a:sym typeface="Inter"/>
                        </a:rPr>
                        <a:t>—w</a:t>
                      </a:r>
                      <a:r>
                        <a:rPr lang="en" sz="1100">
                          <a:latin typeface="Inter"/>
                          <a:ea typeface="Inter"/>
                          <a:cs typeface="Inter"/>
                          <a:sym typeface="Inter"/>
                        </a:rPr>
                        <a:t>hich is a really helpful and important way to study history.</a:t>
                      </a:r>
                      <a:endParaRPr sz="1100">
                        <a:latin typeface="Inter"/>
                        <a:ea typeface="Inter"/>
                        <a:cs typeface="Inter"/>
                        <a:sym typeface="Inter"/>
                      </a:endParaRPr>
                    </a:p>
                  </a:txBody>
                  <a:tcPr marT="91425" marB="91425" marR="91425" marL="91425"/>
                </a:tc>
              </a:tr>
            </a:tbl>
          </a:graphicData>
        </a:graphic>
      </p:graphicFrame>
      <p:sp>
        <p:nvSpPr>
          <p:cNvPr id="230" name="Google Shape;230;p41"/>
          <p:cNvSpPr txBox="1"/>
          <p:nvPr/>
        </p:nvSpPr>
        <p:spPr>
          <a:xfrm>
            <a:off x="283275" y="7510075"/>
            <a:ext cx="7173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least three categories of context that can be used to better understand an event?</a:t>
            </a:r>
            <a:endParaRPr sz="1100">
              <a:solidFill>
                <a:srgbClr val="000000"/>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Answers can include: Social, Cultural, Political, Ideological, Economic, Geographic</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contextualization an important skill to practice when studying history?</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It helps us understand the deeper meaning behind historical events by looking at the social, political, and cultural circumstances surrounding them. It turns names and dates into meaningful stories and helps us avoid oversimplifying the past. This skill allows us to better understand the people we study and see history in a more human and respectful way.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pic>
        <p:nvPicPr>
          <p:cNvPr id="231" name="Google Shape;231;p41"/>
          <p:cNvPicPr preferRelativeResize="0"/>
          <p:nvPr/>
        </p:nvPicPr>
        <p:blipFill>
          <a:blip r:embed="rId6">
            <a:alphaModFix/>
          </a:blip>
          <a:stretch>
            <a:fillRect/>
          </a:stretch>
        </p:blipFill>
        <p:spPr>
          <a:xfrm>
            <a:off x="357100" y="1351300"/>
            <a:ext cx="1035000" cy="1035000"/>
          </a:xfrm>
          <a:prstGeom prst="rect">
            <a:avLst/>
          </a:prstGeom>
          <a:noFill/>
          <a:ln>
            <a:noFill/>
          </a:ln>
        </p:spPr>
      </p:pic>
      <p:sp>
        <p:nvSpPr>
          <p:cNvPr id="232" name="Google Shape;232;p41"/>
          <p:cNvSpPr txBox="1"/>
          <p:nvPr/>
        </p:nvSpPr>
        <p:spPr>
          <a:xfrm>
            <a:off x="1392100" y="1365300"/>
            <a:ext cx="60645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Contextualization</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interpreting historical events, developments, or processes in light of the surrounding historical context.</a:t>
            </a:r>
            <a:endParaRPr sz="11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6" name="Shape 236"/>
        <p:cNvGrpSpPr/>
        <p:nvPr/>
      </p:nvGrpSpPr>
      <p:grpSpPr>
        <a:xfrm>
          <a:off x="0" y="0"/>
          <a:ext cx="0" cy="0"/>
          <a:chOff x="0" y="0"/>
          <a:chExt cx="0" cy="0"/>
        </a:xfrm>
      </p:grpSpPr>
      <p:sp>
        <p:nvSpPr>
          <p:cNvPr id="237" name="Google Shape;237;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 (Exemplar)</a:t>
            </a:r>
            <a:endParaRPr sz="2500">
              <a:solidFill>
                <a:schemeClr val="dk1"/>
              </a:solidFill>
              <a:latin typeface="Plus Jakarta Sans"/>
              <a:ea typeface="Plus Jakarta Sans"/>
              <a:cs typeface="Plus Jakarta Sans"/>
              <a:sym typeface="Plus Jakarta Sans"/>
            </a:endParaRPr>
          </a:p>
        </p:txBody>
      </p:sp>
      <p:sp>
        <p:nvSpPr>
          <p:cNvPr id="238" name="Google Shape;238;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9" name="Google Shape;239;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0" name="Google Shape;240;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1" name="Google Shape;241;p4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2" name="Google Shape;242;p42"/>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243" name="Google Shape;243;p42"/>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244" name="Google Shape;244;p42"/>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245" name="Google Shape;245;p42"/>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246" name="Google Shape;246;p42"/>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247" name="Google Shape;247;p42"/>
          <p:cNvCxnSpPr>
            <a:stCxn id="242"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248" name="Google Shape;248;p42"/>
          <p:cNvCxnSpPr>
            <a:stCxn id="242" idx="0"/>
            <a:endCxn id="244"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249" name="Google Shape;249;p42"/>
          <p:cNvCxnSpPr>
            <a:stCxn id="242" idx="2"/>
            <a:endCxn id="245"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250" name="Google Shape;250;p42"/>
          <p:cNvCxnSpPr>
            <a:stCxn id="242" idx="2"/>
            <a:endCxn id="246"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251" name="Google Shape;251;p42"/>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252" name="Google Shape;252;p42"/>
          <p:cNvGraphicFramePr/>
          <p:nvPr/>
        </p:nvGraphicFramePr>
        <p:xfrm>
          <a:off x="551100" y="7362388"/>
          <a:ext cx="3000000" cy="3000000"/>
        </p:xfrm>
        <a:graphic>
          <a:graphicData uri="http://schemas.openxmlformats.org/drawingml/2006/table">
            <a:tbl>
              <a:tblPr>
                <a:noFill/>
                <a:tableStyleId>{CE567A5C-FC97-4CC3-8171-ED6F46ADF77B}</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Clr>
                          <a:srgbClr val="000000"/>
                        </a:buClr>
                        <a:buSzPts val="1100"/>
                        <a:buFont typeface="Arial"/>
                        <a:buNone/>
                      </a:pPr>
                      <a:r>
                        <a:rPr b="1" lang="en" sz="1100">
                          <a:solidFill>
                            <a:srgbClr val="E95C3D"/>
                          </a:solidFill>
                          <a:latin typeface="Inter"/>
                          <a:ea typeface="Inter"/>
                          <a:cs typeface="Inter"/>
                          <a:sym typeface="Inter"/>
                        </a:rPr>
                        <a:t>When I sent my friend a text and they responded “Fine.” I thought they were mad at me so then I avoided them. Later, they asked me if I was mad at them and we talked it out. It turns out they were tired when they responded “Fine.” and weren’t mad at all.</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r>
                        <a:rPr b="1" lang="en" sz="1100">
                          <a:solidFill>
                            <a:srgbClr val="E95C3D"/>
                          </a:solidFill>
                          <a:latin typeface="Inter"/>
                          <a:ea typeface="Inter"/>
                          <a:cs typeface="Inter"/>
                          <a:sym typeface="Inter"/>
                        </a:rPr>
                        <a:t>Who was the intended audience of Adams?</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r>
                        <a:rPr b="1" lang="en" sz="1100">
                          <a:solidFill>
                            <a:srgbClr val="E95C3D"/>
                          </a:solidFill>
                          <a:latin typeface="Inter"/>
                          <a:ea typeface="Inter"/>
                          <a:cs typeface="Inter"/>
                          <a:sym typeface="Inter"/>
                        </a:rPr>
                        <a:t> Why was he giving the speech?</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r>
                        <a:rPr b="1" lang="en" sz="1100">
                          <a:solidFill>
                            <a:srgbClr val="E95C3D"/>
                          </a:solidFill>
                          <a:latin typeface="Inter"/>
                          <a:ea typeface="Inter"/>
                          <a:cs typeface="Inter"/>
                          <a:sym typeface="Inter"/>
                        </a:rPr>
                        <a:t>What was happening in the U.S. in 1799?</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53" name="Google Shape;253;p42"/>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254" name="Google Shape;254;p42"/>
          <p:cNvCxnSpPr>
            <a:stCxn id="242" idx="0"/>
            <a:endCxn id="253"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255" name="Google Shape;255;p42"/>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256" name="Google Shape;256;p42"/>
          <p:cNvCxnSpPr>
            <a:stCxn id="242" idx="2"/>
            <a:endCxn id="255"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257" name="Google Shape;257;p42"/>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58" name="Google Shape;258;p42"/>
          <p:cNvSpPr txBox="1"/>
          <p:nvPr/>
        </p:nvSpPr>
        <p:spPr>
          <a:xfrm>
            <a:off x="2390975" y="6438150"/>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259" name="Google Shape;259;p42"/>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3" name="Shape 263"/>
        <p:cNvGrpSpPr/>
        <p:nvPr/>
      </p:nvGrpSpPr>
      <p:grpSpPr>
        <a:xfrm>
          <a:off x="0" y="0"/>
          <a:ext cx="0" cy="0"/>
          <a:chOff x="0" y="0"/>
          <a:chExt cx="0" cy="0"/>
        </a:xfrm>
      </p:grpSpPr>
      <p:pic>
        <p:nvPicPr>
          <p:cNvPr id="264" name="Google Shape;264;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5" name="Google Shape;265;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6" name="Google Shape;266;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7" name="Google Shape;267;p43"/>
          <p:cNvSpPr txBox="1"/>
          <p:nvPr/>
        </p:nvSpPr>
        <p:spPr>
          <a:xfrm>
            <a:off x="455400" y="2137300"/>
            <a:ext cx="68616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Think of an object that you own that is meaningful to you. Write or draw it in the top box. Then, In the bottom boxes, provide two descriptions of the object, one without context and one with the necessary context for why it is meaningful. Lastly, reflect on the role context plays in providing meaning.</a:t>
            </a:r>
            <a:endParaRPr sz="1100">
              <a:solidFill>
                <a:schemeClr val="dk1"/>
              </a:solidFill>
              <a:latin typeface="Halant"/>
              <a:ea typeface="Halant"/>
              <a:cs typeface="Halant"/>
              <a:sym typeface="Halant"/>
            </a:endParaRPr>
          </a:p>
        </p:txBody>
      </p:sp>
      <p:sp>
        <p:nvSpPr>
          <p:cNvPr id="268" name="Google Shape;268;p4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Contextualizing our Possessions (Exemplar)</a:t>
            </a:r>
            <a:endParaRPr sz="1900">
              <a:solidFill>
                <a:srgbClr val="000000"/>
              </a:solidFill>
              <a:latin typeface="Halant"/>
              <a:ea typeface="Halant"/>
              <a:cs typeface="Halant"/>
              <a:sym typeface="Halant"/>
            </a:endParaRPr>
          </a:p>
        </p:txBody>
      </p:sp>
      <p:pic>
        <p:nvPicPr>
          <p:cNvPr id="269" name="Google Shape;269;p4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0" name="Google Shape;270;p43"/>
          <p:cNvSpPr txBox="1"/>
          <p:nvPr/>
        </p:nvSpPr>
        <p:spPr>
          <a:xfrm>
            <a:off x="1850150" y="748388"/>
            <a:ext cx="5439000" cy="918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100">
              <a:latin typeface="Inter"/>
              <a:ea typeface="Inter"/>
              <a:cs typeface="Inter"/>
              <a:sym typeface="Inter"/>
            </a:endParaRPr>
          </a:p>
        </p:txBody>
      </p:sp>
      <p:pic>
        <p:nvPicPr>
          <p:cNvPr id="271" name="Google Shape;271;p43" title="Context@2x transparent.png"/>
          <p:cNvPicPr preferRelativeResize="0"/>
          <p:nvPr/>
        </p:nvPicPr>
        <p:blipFill rotWithShape="1">
          <a:blip r:embed="rId5">
            <a:alphaModFix/>
          </a:blip>
          <a:srcRect b="0" l="0" r="0" t="0"/>
          <a:stretch/>
        </p:blipFill>
        <p:spPr>
          <a:xfrm>
            <a:off x="666425" y="748375"/>
            <a:ext cx="1183725" cy="1183725"/>
          </a:xfrm>
          <a:prstGeom prst="rect">
            <a:avLst/>
          </a:prstGeom>
          <a:noFill/>
          <a:ln>
            <a:noFill/>
          </a:ln>
        </p:spPr>
      </p:pic>
      <p:sp>
        <p:nvSpPr>
          <p:cNvPr id="272" name="Google Shape;272;p43"/>
          <p:cNvSpPr txBox="1"/>
          <p:nvPr/>
        </p:nvSpPr>
        <p:spPr>
          <a:xfrm>
            <a:off x="1867400" y="3028850"/>
            <a:ext cx="4037700" cy="191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Inter"/>
                <a:ea typeface="Inter"/>
                <a:cs typeface="Inter"/>
                <a:sym typeface="Inter"/>
              </a:rPr>
              <a:t>Draw or write an object that is meaningful to you.</a:t>
            </a:r>
            <a:endParaRPr sz="1000">
              <a:latin typeface="Inter"/>
              <a:ea typeface="Inter"/>
              <a:cs typeface="Inter"/>
              <a:sym typeface="Inter"/>
            </a:endParaRPr>
          </a:p>
        </p:txBody>
      </p:sp>
      <p:sp>
        <p:nvSpPr>
          <p:cNvPr id="273" name="Google Shape;273;p43"/>
          <p:cNvSpPr txBox="1"/>
          <p:nvPr/>
        </p:nvSpPr>
        <p:spPr>
          <a:xfrm>
            <a:off x="3815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Describe the item as if it’s being found 100 years from now. What might someone think it means just by looking at it?</a:t>
            </a:r>
            <a:endParaRPr sz="1200">
              <a:latin typeface="Inter"/>
              <a:ea typeface="Inter"/>
              <a:cs typeface="Inter"/>
              <a:sym typeface="Inter"/>
            </a:endParaRPr>
          </a:p>
          <a:p>
            <a:pPr indent="0" lvl="0" marL="0" rtl="0" algn="l">
              <a:lnSpc>
                <a:spcPct val="100000"/>
              </a:lnSpc>
              <a:spcBef>
                <a:spcPts val="0"/>
              </a:spcBef>
              <a:spcAft>
                <a:spcPts val="1200"/>
              </a:spcAft>
              <a:buNone/>
            </a:pPr>
            <a:r>
              <a:rPr b="1" lang="en" sz="1200">
                <a:solidFill>
                  <a:schemeClr val="accent1"/>
                </a:solidFill>
                <a:latin typeface="Inter"/>
                <a:ea typeface="Inter"/>
                <a:cs typeface="Inter"/>
                <a:sym typeface="Inter"/>
              </a:rPr>
              <a:t>Someone might think it's just an old piece of sports equipment used for catching balls, maybe part of a child’s toy collection or a sporting goods store.</a:t>
            </a:r>
            <a:endParaRPr b="1" sz="1200">
              <a:solidFill>
                <a:schemeClr val="accent1"/>
              </a:solidFill>
              <a:latin typeface="Inter"/>
              <a:ea typeface="Inter"/>
              <a:cs typeface="Inter"/>
              <a:sym typeface="Inter"/>
            </a:endParaRPr>
          </a:p>
        </p:txBody>
      </p:sp>
      <p:sp>
        <p:nvSpPr>
          <p:cNvPr id="274" name="Google Shape;274;p43"/>
          <p:cNvSpPr txBox="1"/>
          <p:nvPr/>
        </p:nvSpPr>
        <p:spPr>
          <a:xfrm>
            <a:off x="40961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Now explain what someone would need to know to understand the full story behind the item. Why is it meaningful?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When I was in middle school, my uncle moved away to California. He gave me his softball glove as a gift before he left. I used it for all my years of playing softball </a:t>
            </a:r>
            <a:r>
              <a:rPr b="1" lang="en" sz="1200">
                <a:solidFill>
                  <a:schemeClr val="accent1"/>
                </a:solidFill>
                <a:latin typeface="Inter"/>
                <a:ea typeface="Inter"/>
                <a:cs typeface="Inter"/>
                <a:sym typeface="Inter"/>
              </a:rPr>
              <a:t>including</a:t>
            </a:r>
            <a:r>
              <a:rPr b="1" lang="en" sz="1200">
                <a:solidFill>
                  <a:schemeClr val="accent1"/>
                </a:solidFill>
                <a:latin typeface="Inter"/>
                <a:ea typeface="Inter"/>
                <a:cs typeface="Inter"/>
                <a:sym typeface="Inter"/>
              </a:rPr>
              <a:t> in college when I </a:t>
            </a:r>
            <a:r>
              <a:rPr b="1" lang="en" sz="1200">
                <a:solidFill>
                  <a:schemeClr val="accent1"/>
                </a:solidFill>
                <a:latin typeface="Inter"/>
                <a:ea typeface="Inter"/>
                <a:cs typeface="Inter"/>
                <a:sym typeface="Inter"/>
              </a:rPr>
              <a:t>easily</a:t>
            </a:r>
            <a:r>
              <a:rPr b="1" lang="en" sz="1200">
                <a:solidFill>
                  <a:schemeClr val="accent1"/>
                </a:solidFill>
                <a:latin typeface="Inter"/>
                <a:ea typeface="Inter"/>
                <a:cs typeface="Inter"/>
                <a:sym typeface="Inter"/>
              </a:rPr>
              <a:t> could have had a newer and better quality glove. I liked feeling like his skill was </a:t>
            </a:r>
            <a:r>
              <a:rPr b="1" lang="en" sz="1200">
                <a:solidFill>
                  <a:schemeClr val="accent1"/>
                </a:solidFill>
                <a:latin typeface="Inter"/>
                <a:ea typeface="Inter"/>
                <a:cs typeface="Inter"/>
                <a:sym typeface="Inter"/>
              </a:rPr>
              <a:t>transferring</a:t>
            </a:r>
            <a:r>
              <a:rPr b="1" lang="en" sz="1200">
                <a:solidFill>
                  <a:schemeClr val="accent1"/>
                </a:solidFill>
                <a:latin typeface="Inter"/>
                <a:ea typeface="Inter"/>
                <a:cs typeface="Inter"/>
                <a:sym typeface="Inter"/>
              </a:rPr>
              <a:t> to me through the glove and I created my own memories with it.</a:t>
            </a:r>
            <a:endParaRPr b="1" sz="1200">
              <a:solidFill>
                <a:schemeClr val="accent1"/>
              </a:solidFill>
              <a:latin typeface="Inter"/>
              <a:ea typeface="Inter"/>
              <a:cs typeface="Inter"/>
              <a:sym typeface="Inter"/>
            </a:endParaRPr>
          </a:p>
        </p:txBody>
      </p:sp>
      <p:sp>
        <p:nvSpPr>
          <p:cNvPr id="275" name="Google Shape;275;p43"/>
          <p:cNvSpPr txBox="1"/>
          <p:nvPr/>
        </p:nvSpPr>
        <p:spPr>
          <a:xfrm>
            <a:off x="381550" y="7777854"/>
            <a:ext cx="6942300" cy="1523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How does context give meaning to ordinary things?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Context gives meaning to ordinary things by revealing the stories, emotions, and memories connected to them. Without context, objects are just things—but with it, they become symbols of people, places, and relationships.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pic>
        <p:nvPicPr>
          <p:cNvPr id="276" name="Google Shape;276;p43" title="US His DC Project - 2025-06-02T134252.825.jpg"/>
          <p:cNvPicPr preferRelativeResize="0"/>
          <p:nvPr/>
        </p:nvPicPr>
        <p:blipFill rotWithShape="1">
          <a:blip r:embed="rId6">
            <a:alphaModFix/>
          </a:blip>
          <a:srcRect b="18358" l="30781" r="30727" t="10457"/>
          <a:stretch/>
        </p:blipFill>
        <p:spPr>
          <a:xfrm>
            <a:off x="3120306" y="3300600"/>
            <a:ext cx="1464782" cy="15236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0" name="Shape 280"/>
        <p:cNvGrpSpPr/>
        <p:nvPr/>
      </p:nvGrpSpPr>
      <p:grpSpPr>
        <a:xfrm>
          <a:off x="0" y="0"/>
          <a:ext cx="0" cy="0"/>
          <a:chOff x="0" y="0"/>
          <a:chExt cx="0" cy="0"/>
        </a:xfrm>
      </p:grpSpPr>
      <p:sp>
        <p:nvSpPr>
          <p:cNvPr id="281" name="Google Shape;281;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r>
              <a:rPr lang="en" sz="2500">
                <a:solidFill>
                  <a:schemeClr val="dk1"/>
                </a:solidFill>
                <a:latin typeface="Plus Jakarta Sans"/>
                <a:ea typeface="Plus Jakarta Sans"/>
                <a:cs typeface="Plus Jakarta Sans"/>
                <a:sym typeface="Plus Jakarta Sans"/>
              </a:rPr>
              <a:t> (Exemplar)</a:t>
            </a:r>
            <a:endParaRPr sz="2500">
              <a:solidFill>
                <a:schemeClr val="dk1"/>
              </a:solidFill>
              <a:latin typeface="Plus Jakarta Sans"/>
              <a:ea typeface="Plus Jakarta Sans"/>
              <a:cs typeface="Plus Jakarta Sans"/>
              <a:sym typeface="Plus Jakarta Sans"/>
            </a:endParaRPr>
          </a:p>
        </p:txBody>
      </p:sp>
      <p:sp>
        <p:nvSpPr>
          <p:cNvPr id="282" name="Google Shape;282;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83" name="Google Shape;283;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4" name="Google Shape;284;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5" name="Google Shape;285;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86" name="Google Shape;286;p44"/>
          <p:cNvSpPr txBox="1"/>
          <p:nvPr/>
        </p:nvSpPr>
        <p:spPr>
          <a:xfrm>
            <a:off x="3102897" y="3883330"/>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Personal Possession:</a:t>
            </a:r>
            <a:endParaRPr sz="1300">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Old Softball Glove</a:t>
            </a:r>
            <a:r>
              <a:rPr lang="en" sz="1300">
                <a:latin typeface="Inter"/>
                <a:ea typeface="Inter"/>
                <a:cs typeface="Inter"/>
                <a:sym typeface="Inter"/>
              </a:rPr>
              <a:t> </a:t>
            </a:r>
            <a:endParaRPr sz="1300">
              <a:latin typeface="Inter"/>
              <a:ea typeface="Inter"/>
              <a:cs typeface="Inter"/>
              <a:sym typeface="Inter"/>
            </a:endParaRPr>
          </a:p>
        </p:txBody>
      </p:sp>
      <p:sp>
        <p:nvSpPr>
          <p:cNvPr id="287" name="Google Shape;287;p44"/>
          <p:cNvSpPr txBox="1"/>
          <p:nvPr/>
        </p:nvSpPr>
        <p:spPr>
          <a:xfrm>
            <a:off x="469050" y="14376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u="sng">
                <a:solidFill>
                  <a:srgbClr val="E95C3D"/>
                </a:solidFill>
                <a:latin typeface="Inter"/>
                <a:ea typeface="Inter"/>
                <a:cs typeface="Inter"/>
                <a:sym typeface="Inter"/>
              </a:rPr>
              <a:t>Social</a:t>
            </a:r>
            <a:r>
              <a:rPr lang="en" sz="1800">
                <a:latin typeface="Inter"/>
                <a:ea typeface="Inter"/>
                <a:cs typeface="Inter"/>
                <a:sym typeface="Inter"/>
              </a:rPr>
              <a:t> Context</a:t>
            </a:r>
            <a:endParaRPr sz="1800">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b="1" lang="en" sz="1200">
                <a:solidFill>
                  <a:srgbClr val="E95C3D"/>
                </a:solidFill>
                <a:latin typeface="Inter"/>
                <a:ea typeface="Inter"/>
                <a:cs typeface="Inter"/>
                <a:sym typeface="Inter"/>
              </a:rPr>
              <a:t>This glove connects me to my uncle and represents the relationship we had. Even though he moved away, having the glove made me feel like a piece of him was still with me.</a:t>
            </a:r>
            <a:endParaRPr b="1" sz="1200">
              <a:solidFill>
                <a:srgbClr val="E95C3D"/>
              </a:solidFill>
              <a:latin typeface="Inter"/>
              <a:ea typeface="Inter"/>
              <a:cs typeface="Inter"/>
              <a:sym typeface="Inter"/>
            </a:endParaRPr>
          </a:p>
          <a:p>
            <a:pPr indent="0" lvl="0" marL="0" rtl="0" algn="ctr">
              <a:spcBef>
                <a:spcPts val="1200"/>
              </a:spcBef>
              <a:spcAft>
                <a:spcPts val="0"/>
              </a:spcAft>
              <a:buNone/>
            </a:pPr>
            <a:r>
              <a:t/>
            </a:r>
            <a:endParaRPr sz="1800">
              <a:latin typeface="Inter"/>
              <a:ea typeface="Inter"/>
              <a:cs typeface="Inter"/>
              <a:sym typeface="Inter"/>
            </a:endParaRPr>
          </a:p>
        </p:txBody>
      </p:sp>
      <p:sp>
        <p:nvSpPr>
          <p:cNvPr id="288" name="Google Shape;288;p44"/>
          <p:cNvSpPr txBox="1"/>
          <p:nvPr/>
        </p:nvSpPr>
        <p:spPr>
          <a:xfrm>
            <a:off x="4610550" y="14376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u="sng">
                <a:solidFill>
                  <a:srgbClr val="E95C3D"/>
                </a:solidFill>
                <a:latin typeface="Inter"/>
                <a:ea typeface="Inter"/>
                <a:cs typeface="Inter"/>
                <a:sym typeface="Inter"/>
              </a:rPr>
              <a:t>Cultural</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b="1" lang="en" sz="1200">
                <a:solidFill>
                  <a:srgbClr val="E95C3D"/>
                </a:solidFill>
                <a:latin typeface="Inter"/>
                <a:ea typeface="Inter"/>
                <a:cs typeface="Inter"/>
                <a:sym typeface="Inter"/>
              </a:rPr>
              <a:t>Softball was a big part of my life and identity. In my community, playing sports—especially softball—was something that brought people together and created lasting memories.</a:t>
            </a:r>
            <a:endParaRPr b="1" sz="1200">
              <a:solidFill>
                <a:srgbClr val="E95C3D"/>
              </a:solidFill>
              <a:latin typeface="Inter"/>
              <a:ea typeface="Inter"/>
              <a:cs typeface="Inter"/>
              <a:sym typeface="Inter"/>
            </a:endParaRPr>
          </a:p>
          <a:p>
            <a:pPr indent="0" lvl="0" marL="0" rtl="0" algn="ctr">
              <a:spcBef>
                <a:spcPts val="1200"/>
              </a:spcBef>
              <a:spcAft>
                <a:spcPts val="0"/>
              </a:spcAft>
              <a:buClr>
                <a:schemeClr val="dk1"/>
              </a:buClr>
              <a:buSzPts val="1200"/>
              <a:buFont typeface="Arial"/>
              <a:buNone/>
            </a:pPr>
            <a:r>
              <a:t/>
            </a:r>
            <a:endParaRPr sz="1800">
              <a:solidFill>
                <a:schemeClr val="dk1"/>
              </a:solidFill>
              <a:latin typeface="Inter"/>
              <a:ea typeface="Inter"/>
              <a:cs typeface="Inter"/>
              <a:sym typeface="Inter"/>
            </a:endParaRPr>
          </a:p>
        </p:txBody>
      </p:sp>
      <p:sp>
        <p:nvSpPr>
          <p:cNvPr id="289" name="Google Shape;289;p44"/>
          <p:cNvSpPr txBox="1"/>
          <p:nvPr/>
        </p:nvSpPr>
        <p:spPr>
          <a:xfrm>
            <a:off x="747828" y="57497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u="sng">
                <a:solidFill>
                  <a:srgbClr val="E95C3D"/>
                </a:solidFill>
                <a:latin typeface="Inter"/>
                <a:ea typeface="Inter"/>
                <a:cs typeface="Inter"/>
                <a:sym typeface="Inter"/>
              </a:rPr>
              <a:t>Ideological</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b="1" lang="en" sz="1200">
                <a:solidFill>
                  <a:srgbClr val="E95C3D"/>
                </a:solidFill>
                <a:latin typeface="Inter"/>
                <a:ea typeface="Inter"/>
                <a:cs typeface="Inter"/>
                <a:sym typeface="Inter"/>
              </a:rPr>
              <a:t>I believed that using my uncle’s glove would pass on his skill to me. I liked the idea that hard work and tradition could be carried through something as simple as a glove.</a:t>
            </a:r>
            <a:endParaRPr b="1" sz="1200">
              <a:solidFill>
                <a:srgbClr val="E95C3D"/>
              </a:solidFill>
              <a:latin typeface="Inter"/>
              <a:ea typeface="Inter"/>
              <a:cs typeface="Inter"/>
              <a:sym typeface="Inter"/>
            </a:endParaRPr>
          </a:p>
        </p:txBody>
      </p:sp>
      <p:sp>
        <p:nvSpPr>
          <p:cNvPr id="290" name="Google Shape;290;p44"/>
          <p:cNvSpPr txBox="1"/>
          <p:nvPr/>
        </p:nvSpPr>
        <p:spPr>
          <a:xfrm>
            <a:off x="4299150" y="57497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b="1" lang="en" sz="1800" u="sng">
                <a:solidFill>
                  <a:srgbClr val="E95C3D"/>
                </a:solidFill>
                <a:latin typeface="Inter"/>
                <a:ea typeface="Inter"/>
                <a:cs typeface="Inter"/>
                <a:sym typeface="Inter"/>
              </a:rPr>
              <a:t>Economic</a:t>
            </a:r>
            <a:r>
              <a:rPr lang="en" sz="1800">
                <a:solidFill>
                  <a:schemeClr val="dk1"/>
                </a:solidFill>
                <a:latin typeface="Inter"/>
                <a:ea typeface="Inter"/>
                <a:cs typeface="Inter"/>
                <a:sym typeface="Inter"/>
              </a:rPr>
              <a:t> </a:t>
            </a:r>
            <a:r>
              <a:rPr lang="en" sz="1800">
                <a:solidFill>
                  <a:schemeClr val="dk1"/>
                </a:solidFill>
                <a:latin typeface="Inter"/>
                <a:ea typeface="Inter"/>
                <a:cs typeface="Inter"/>
                <a:sym typeface="Inter"/>
              </a:rPr>
              <a:t>Context</a:t>
            </a:r>
            <a:endParaRPr sz="1800">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b="1" lang="en" sz="1200">
                <a:solidFill>
                  <a:srgbClr val="E95C3D"/>
                </a:solidFill>
                <a:latin typeface="Inter"/>
                <a:ea typeface="Inter"/>
                <a:cs typeface="Inter"/>
                <a:sym typeface="Inter"/>
              </a:rPr>
              <a:t>Even though I could have gotten a newer and better glove, I chose to keep using this one. It shows that the emotional and symbolic value was more important to me than the cost or quality.</a:t>
            </a:r>
            <a:endParaRPr b="1" sz="1200">
              <a:solidFill>
                <a:srgbClr val="E95C3D"/>
              </a:solidFill>
              <a:latin typeface="Inter"/>
              <a:ea typeface="Inter"/>
              <a:cs typeface="Inter"/>
              <a:sym typeface="Inter"/>
            </a:endParaRPr>
          </a:p>
          <a:p>
            <a:pPr indent="0" lvl="0" marL="0" rtl="0" algn="ctr">
              <a:spcBef>
                <a:spcPts val="1200"/>
              </a:spcBef>
              <a:spcAft>
                <a:spcPts val="0"/>
              </a:spcAft>
              <a:buClr>
                <a:schemeClr val="dk1"/>
              </a:buClr>
              <a:buSzPts val="1200"/>
              <a:buFont typeface="Arial"/>
              <a:buNone/>
            </a:pPr>
            <a:r>
              <a:t/>
            </a:r>
            <a:endParaRPr sz="1800">
              <a:solidFill>
                <a:schemeClr val="dk1"/>
              </a:solidFill>
              <a:latin typeface="Inter"/>
              <a:ea typeface="Inter"/>
              <a:cs typeface="Inter"/>
              <a:sym typeface="Inter"/>
            </a:endParaRPr>
          </a:p>
        </p:txBody>
      </p:sp>
      <p:sp>
        <p:nvSpPr>
          <p:cNvPr id="291" name="Google Shape;291;p44"/>
          <p:cNvSpPr txBox="1"/>
          <p:nvPr/>
        </p:nvSpPr>
        <p:spPr>
          <a:xfrm>
            <a:off x="895725" y="3709625"/>
            <a:ext cx="1839900" cy="16149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Type of Context:</a:t>
            </a:r>
            <a:endParaRPr b="1" i="1" sz="1300">
              <a:latin typeface="Inter"/>
              <a:ea typeface="Inter"/>
              <a:cs typeface="Inter"/>
              <a:sym typeface="Inter"/>
            </a:endParaRPr>
          </a:p>
          <a:p>
            <a:pPr indent="-215900" lvl="0" marL="292100" rtl="0" algn="l">
              <a:spcBef>
                <a:spcPts val="1100"/>
              </a:spcBef>
              <a:spcAft>
                <a:spcPts val="0"/>
              </a:spcAft>
              <a:buSzPts val="1200"/>
              <a:buFont typeface="Inter"/>
              <a:buChar char="●"/>
            </a:pPr>
            <a:r>
              <a:rPr lang="en" sz="1200">
                <a:latin typeface="Inter"/>
                <a:ea typeface="Inter"/>
                <a:cs typeface="Inter"/>
                <a:sym typeface="Inter"/>
              </a:rPr>
              <a:t>Social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Ideological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Geographic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Cultural</a:t>
            </a:r>
            <a:endParaRPr sz="1200">
              <a:latin typeface="Inter"/>
              <a:ea typeface="Inter"/>
              <a:cs typeface="Inter"/>
              <a:sym typeface="Inter"/>
            </a:endParaRPr>
          </a:p>
        </p:txBody>
      </p:sp>
      <p:cxnSp>
        <p:nvCxnSpPr>
          <p:cNvPr id="292" name="Google Shape;292;p44"/>
          <p:cNvCxnSpPr>
            <a:stCxn id="286" idx="0"/>
            <a:endCxn id="287" idx="2"/>
          </p:cNvCxnSpPr>
          <p:nvPr/>
        </p:nvCxnSpPr>
        <p:spPr>
          <a:xfrm rot="10800000">
            <a:off x="1815597" y="3453430"/>
            <a:ext cx="2070600" cy="429900"/>
          </a:xfrm>
          <a:prstGeom prst="straightConnector1">
            <a:avLst/>
          </a:prstGeom>
          <a:noFill/>
          <a:ln cap="flat" cmpd="sng" w="9525">
            <a:solidFill>
              <a:schemeClr val="dk2"/>
            </a:solidFill>
            <a:prstDash val="solid"/>
            <a:round/>
            <a:headEnd len="med" w="med" type="none"/>
            <a:tailEnd len="med" w="med" type="triangle"/>
          </a:ln>
        </p:spPr>
      </p:cxnSp>
      <p:cxnSp>
        <p:nvCxnSpPr>
          <p:cNvPr id="293" name="Google Shape;293;p44"/>
          <p:cNvCxnSpPr>
            <a:stCxn id="286" idx="0"/>
            <a:endCxn id="288" idx="2"/>
          </p:cNvCxnSpPr>
          <p:nvPr/>
        </p:nvCxnSpPr>
        <p:spPr>
          <a:xfrm flipH="1" rot="10800000">
            <a:off x="3886197" y="3453430"/>
            <a:ext cx="2070900" cy="429900"/>
          </a:xfrm>
          <a:prstGeom prst="straightConnector1">
            <a:avLst/>
          </a:prstGeom>
          <a:noFill/>
          <a:ln cap="flat" cmpd="sng" w="9525">
            <a:solidFill>
              <a:schemeClr val="dk2"/>
            </a:solidFill>
            <a:prstDash val="solid"/>
            <a:round/>
            <a:headEnd len="med" w="med" type="none"/>
            <a:tailEnd len="med" w="med" type="triangle"/>
          </a:ln>
        </p:spPr>
      </p:cxnSp>
      <p:cxnSp>
        <p:nvCxnSpPr>
          <p:cNvPr id="294" name="Google Shape;294;p44"/>
          <p:cNvCxnSpPr>
            <a:stCxn id="286" idx="2"/>
            <a:endCxn id="289" idx="0"/>
          </p:cNvCxnSpPr>
          <p:nvPr/>
        </p:nvCxnSpPr>
        <p:spPr>
          <a:xfrm flipH="1">
            <a:off x="2094297" y="5324530"/>
            <a:ext cx="1791900" cy="425100"/>
          </a:xfrm>
          <a:prstGeom prst="straightConnector1">
            <a:avLst/>
          </a:prstGeom>
          <a:noFill/>
          <a:ln cap="flat" cmpd="sng" w="9525">
            <a:solidFill>
              <a:schemeClr val="dk2"/>
            </a:solidFill>
            <a:prstDash val="solid"/>
            <a:round/>
            <a:headEnd len="med" w="med" type="none"/>
            <a:tailEnd len="med" w="med" type="triangle"/>
          </a:ln>
        </p:spPr>
      </p:cxnSp>
      <p:cxnSp>
        <p:nvCxnSpPr>
          <p:cNvPr id="295" name="Google Shape;295;p44"/>
          <p:cNvCxnSpPr>
            <a:stCxn id="286" idx="2"/>
            <a:endCxn id="290" idx="0"/>
          </p:cNvCxnSpPr>
          <p:nvPr/>
        </p:nvCxnSpPr>
        <p:spPr>
          <a:xfrm>
            <a:off x="3886197" y="5324530"/>
            <a:ext cx="1759500" cy="425100"/>
          </a:xfrm>
          <a:prstGeom prst="straightConnector1">
            <a:avLst/>
          </a:prstGeom>
          <a:noFill/>
          <a:ln cap="flat" cmpd="sng" w="9525">
            <a:solidFill>
              <a:schemeClr val="dk2"/>
            </a:solidFill>
            <a:prstDash val="solid"/>
            <a:round/>
            <a:headEnd len="med" w="med" type="none"/>
            <a:tailEnd len="med" w="med" type="triangle"/>
          </a:ln>
        </p:spPr>
      </p:cxnSp>
      <p:sp>
        <p:nvSpPr>
          <p:cNvPr id="296" name="Google Shape;296;p44"/>
          <p:cNvSpPr txBox="1"/>
          <p:nvPr/>
        </p:nvSpPr>
        <p:spPr>
          <a:xfrm>
            <a:off x="469050" y="8007200"/>
            <a:ext cx="6830100" cy="1223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a:t>
            </a:r>
            <a:r>
              <a:rPr b="1" lang="en" sz="1300" u="sng">
                <a:solidFill>
                  <a:srgbClr val="E95C3D"/>
                </a:solidFill>
                <a:latin typeface="Inter"/>
                <a:ea typeface="Inter"/>
                <a:cs typeface="Inter"/>
                <a:sym typeface="Inter"/>
              </a:rPr>
              <a:t>my old softball glove</a:t>
            </a:r>
            <a:r>
              <a:rPr lang="en" sz="1300">
                <a:latin typeface="Inter"/>
                <a:ea typeface="Inter"/>
                <a:cs typeface="Inter"/>
                <a:sym typeface="Inter"/>
              </a:rPr>
              <a:t>, we must situate it in the following context: </a:t>
            </a:r>
            <a:r>
              <a:rPr b="1" lang="en" sz="1300" u="sng">
                <a:solidFill>
                  <a:srgbClr val="E95C3D"/>
                </a:solidFill>
                <a:latin typeface="Inter"/>
                <a:ea typeface="Inter"/>
                <a:cs typeface="Inter"/>
                <a:sym typeface="Inter"/>
              </a:rPr>
              <a:t>It holds social, cultural, ideological, and economic meaning—it’s not just a piece of sports gear, but a connection to my family, my values, and my memories of growing up playing softball.</a:t>
            </a:r>
            <a:endParaRPr b="1" sz="1300" u="sng">
              <a:solidFill>
                <a:srgbClr val="E95C3D"/>
              </a:solidFill>
              <a:latin typeface="Inter"/>
              <a:ea typeface="Inter"/>
              <a:cs typeface="Inter"/>
              <a:sym typeface="Inter"/>
            </a:endParaRPr>
          </a:p>
        </p:txBody>
      </p:sp>
      <p:pic>
        <p:nvPicPr>
          <p:cNvPr id="297" name="Google Shape;297;p44"/>
          <p:cNvPicPr preferRelativeResize="0"/>
          <p:nvPr/>
        </p:nvPicPr>
        <p:blipFill>
          <a:blip r:embed="rId5">
            <a:alphaModFix/>
          </a:blip>
          <a:stretch>
            <a:fillRect/>
          </a:stretch>
        </p:blipFill>
        <p:spPr>
          <a:xfrm>
            <a:off x="3474750" y="1437608"/>
            <a:ext cx="822875" cy="822875"/>
          </a:xfrm>
          <a:prstGeom prst="rect">
            <a:avLst/>
          </a:prstGeom>
          <a:noFill/>
          <a:ln>
            <a:noFill/>
          </a:ln>
        </p:spPr>
      </p:pic>
      <p:sp>
        <p:nvSpPr>
          <p:cNvPr id="298" name="Google Shape;298;p44"/>
          <p:cNvSpPr txBox="1"/>
          <p:nvPr/>
        </p:nvSpPr>
        <p:spPr>
          <a:xfrm>
            <a:off x="330050" y="99810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