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E9E6A38-23B7-4126-B0F7-94473E65A26A}">
  <a:tblStyle styleId="{AE9E6A38-23B7-4126-B0F7-94473E65A26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f8e7194d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f8e7194d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6sX09mmp_wJg6Eka394iU4PZOICnTFAxdUUgAA2nSY/view" TargetMode="External"/><Relationship Id="rId11" Type="http://schemas.openxmlformats.org/officeDocument/2006/relationships/image" Target="../media/image2.png"/><Relationship Id="rId10" Type="http://schemas.openxmlformats.org/officeDocument/2006/relationships/hyperlink" Target="https://docs.google.com/presentation/d/1-6sX09mmp_wJg6Eka394iU4PZOICnTFAxdUUgAA2nSY/view" TargetMode="External"/><Relationship Id="rId9" Type="http://schemas.openxmlformats.org/officeDocument/2006/relationships/hyperlink" Target="https://docs.google.com/presentation/d/1ES7KfR9usN1MdKW_bczAU5NuDKXlues8Fs0G-n_enRQ/view" TargetMode="External"/><Relationship Id="rId5" Type="http://schemas.openxmlformats.org/officeDocument/2006/relationships/hyperlink" Target="https://docs.google.com/presentation/d/15jqvA_6JcF_Ob9CWc7Ihmu_vFBx_e6USAfBj0BEDbDg/view" TargetMode="External"/><Relationship Id="rId6" Type="http://schemas.openxmlformats.org/officeDocument/2006/relationships/hyperlink" Target="https://docs.google.com/presentation/d/1D9mLBf2eB9sF1kjPei8dJThyo2sTy47r_dG0M5CJjek/view" TargetMode="External"/><Relationship Id="rId7" Type="http://schemas.openxmlformats.org/officeDocument/2006/relationships/hyperlink" Target="https://docs.google.com/presentation/d/1mJaNluPABdEwXLZ351H3x0tAF5sWWnMblQtCZeVCr3c/view" TargetMode="External"/><Relationship Id="rId8" Type="http://schemas.openxmlformats.org/officeDocument/2006/relationships/hyperlink" Target="https://docs.google.com/presentation/d/170OjC0ga8QEpXvdwgldA9lk9GDMEWiIW7eqmOFwr_2A/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5jqvA_6JcF_Ob9CWc7Ihmu_vFBx_e6USAfBj0BEDbDg/view" TargetMode="External"/><Relationship Id="rId5" Type="http://schemas.openxmlformats.org/officeDocument/2006/relationships/hyperlink" Target="https://docs.google.com/presentation/d/1D9mLBf2eB9sF1kjPei8dJThyo2sTy47r_dG0M5CJjek/view" TargetMode="External"/><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www.youtube.com/watch?v=Rzus5nwQFPs" TargetMode="External"/><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hyperlink" Target="https://docs.google.com/presentation/d/1mJaNluPABdEwXLZ351H3x0tAF5sWWnMblQtCZeVCr3c/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{AE9E6A38-23B7-4126-B0F7-94473E65A26A}</a:tableStyleId>
              </a:tblPr>
              <a:tblGrid>
                <a:gridCol w="1268650"/>
                <a:gridCol w="3874925"/>
                <a:gridCol w="3910450"/>
              </a:tblGrid>
              <a:tr h="24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1: Telling a Story</a:t>
                      </a:r>
                      <a:endParaRPr b="1" sz="13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can we know about the past when the evidence is incomplete?</a:t>
                      </a:r>
                      <a:endParaRPr sz="1200">
                        <a:solidFill>
                          <a:schemeClr val="dk1"/>
                        </a:solidFill>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2926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The Wallet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The Wallet Student Worksheet and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9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with a welcome to students, demonstrating the “Do First” routine. For teachers with a traditional 60-minute class period, use one option for each day. For teachers with a block schedule, choose one of the options. If teachers plan to alternate between options throughout the school year, both options should be tried out at some point during the first week as you focus on routines and expectations.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Evidence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Welcome students into classroom</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seating chart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routine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Find seat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a:t>
            </a:r>
            <a:r>
              <a:rPr lang="en" sz="1800">
                <a:solidFill>
                  <a:schemeClr val="dk1"/>
                </a:solidFill>
                <a:latin typeface="Plus Jakarta Sans Medium"/>
                <a:ea typeface="Plus Jakarta Sans Medium"/>
                <a:cs typeface="Plus Jakarta Sans Medium"/>
                <a:sym typeface="Plus Jakarta Sans Medium"/>
              </a:rPr>
              <a:t>: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{AE9E6A38-23B7-4126-B0F7-94473E65A26A}</a:tableStyleId>
              </a:tblPr>
              <a:tblGrid>
                <a:gridCol w="1291025"/>
                <a:gridCol w="38525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Telling a Story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first days of school often include many components (technology procedures and access, textbook checkout, syllabus, etc.) Take some time on this first day for your students to get to know you and the expectations for your classroom. Then either on this day or the next day, begin to introduce the study of the past through “The Wallet.”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primary goal of “The Wallet” lesson activity is for students to recognize that often, historians communicate the past through fragments of evidence. Historical analysis sometimes means drawing conclusions from incomplete evidence. This limited nature of reconstructing the past is important to acknowledge in historical study, especially when studying historically marginalized groups where traditional evidence may be lacking. Use </a:t>
                      </a:r>
                      <a:r>
                        <a:rPr lang="en" sz="1200" u="sng">
                          <a:solidFill>
                            <a:schemeClr val="hlink"/>
                          </a:solidFill>
                          <a:latin typeface="Inter"/>
                          <a:ea typeface="Inter"/>
                          <a:cs typeface="Inter"/>
                          <a:sym typeface="Inter"/>
                          <a:hlinkClick r:id="rId4"/>
                        </a:rPr>
                        <a:t>“The Wallet” Presentation</a:t>
                      </a:r>
                      <a:r>
                        <a:rPr lang="en" sz="1200">
                          <a:solidFill>
                            <a:schemeClr val="dk1"/>
                          </a:solidFill>
                          <a:latin typeface="Inter"/>
                          <a:ea typeface="Inter"/>
                          <a:cs typeface="Inter"/>
                          <a:sym typeface="Inter"/>
                        </a:rPr>
                        <a:t> to guide students through the task step-by-step.</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br>
                        <a:rPr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One consideration might be to emphasize “The Wallet” on day 1 to set a tone of what the class will entail for the year, saving the syllabus and other procedures for day 2.</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necessary classroom policies, procedures, and expectations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Wallet task through presentation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5"/>
                        </a:rPr>
                        <a:t>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probing questions and facilitate conversation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student completion of Wallet Graphic Organizer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ask questions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Practice classroom policies, procedures, and expectations as noted by teacher</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Complete page 1 of student worksheet: Wallet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{AE9E6A38-23B7-4126-B0F7-94473E65A26A}</a:tableStyleId>
              </a:tblPr>
              <a:tblGrid>
                <a:gridCol w="1291025"/>
                <a:gridCol w="38525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Telling a Story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students have completed their profiles of the owner of the wallet, engage students in a discussion about their conclusions using the questions included in the Wallet Presentation. Then, play the video to help students understand how history is written and why historians may vary in their interpretations. Students can follow along with the transcript and answer questions on page 2 of the student worksheet. Engage in a class discussion about the video questions found on slide 6 of “The Wallet” Presentation.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Continue through The Wallet Presentation and engage class in discussion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Show “</a:t>
                      </a:r>
                      <a:r>
                        <a:rPr lang="en" sz="1200" u="sng">
                          <a:solidFill>
                            <a:schemeClr val="accent5"/>
                          </a:solidFill>
                          <a:latin typeface="Inter"/>
                          <a:ea typeface="Inter"/>
                          <a:cs typeface="Inter"/>
                          <a:sym typeface="Inter"/>
                          <a:hlinkClick r:id="rId4">
                            <a:extLst>
                              <a:ext uri="{A12FA001-AC4F-418D-AE19-62706E023703}">
                                <ahyp:hlinkClr val="tx"/>
                              </a:ext>
                            </a:extLst>
                          </a:hlinkClick>
                        </a:rPr>
                        <a:t>The Difference Between ‘History’ and ‘the Past’</a:t>
                      </a:r>
                      <a:r>
                        <a:rPr lang="en" sz="1200">
                          <a:solidFill>
                            <a:schemeClr val="dk1"/>
                          </a:solidFill>
                          <a:latin typeface="Inter"/>
                          <a:ea typeface="Inter"/>
                          <a:cs typeface="Inter"/>
                          <a:sym typeface="Inter"/>
                        </a:rPr>
                        <a:t>” (Show from 0:48-4:12)</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class discussion about the wallet owner and why historians may vary in their interpretations of the past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View video and discuss answers to questions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494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provide students with practice for the </a:t>
                      </a:r>
                      <a:r>
                        <a:rPr lang="en" sz="1200">
                          <a:solidFill>
                            <a:schemeClr val="dk1"/>
                          </a:solidFill>
                          <a:latin typeface="Inter"/>
                          <a:ea typeface="Inter"/>
                          <a:cs typeface="Inter"/>
                          <a:sym typeface="Inter"/>
                        </a:rPr>
                        <a:t>revisionist</a:t>
                      </a:r>
                      <a:r>
                        <a:rPr lang="en" sz="1200">
                          <a:solidFill>
                            <a:schemeClr val="dk1"/>
                          </a:solidFill>
                          <a:latin typeface="Inter"/>
                          <a:ea typeface="Inter"/>
                          <a:cs typeface="Inter"/>
                          <a:sym typeface="Inter"/>
                        </a:rPr>
                        <a:t> nature of history, give them the opportunity to </a:t>
                      </a:r>
                      <a:r>
                        <a:rPr lang="en" sz="1200">
                          <a:solidFill>
                            <a:schemeClr val="dk1"/>
                          </a:solidFill>
                          <a:latin typeface="Inter"/>
                          <a:ea typeface="Inter"/>
                          <a:cs typeface="Inter"/>
                          <a:sym typeface="Inter"/>
                        </a:rPr>
                        <a:t>revise their profile of the owner of the wallet, this time, by visual means. Students will use the outline of a person to draw an updated profile that takes into account what other scholars, in this case their peers, concluded about the identity of the owner.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page 3 of student </a:t>
                      </a:r>
                      <a:r>
                        <a:rPr lang="en" sz="1200">
                          <a:latin typeface="Inter"/>
                          <a:ea typeface="Inter"/>
                          <a:cs typeface="Inter"/>
                          <a:sym typeface="Inter"/>
                        </a:rPr>
                        <a:t>materials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necessary materials for students to draw the identity of the wallet’s owner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a:t>
                      </a:r>
                      <a:r>
                        <a:rPr lang="en" sz="1200">
                          <a:latin typeface="Inter"/>
                          <a:ea typeface="Inter"/>
                          <a:cs typeface="Inter"/>
                          <a:sym typeface="Inter"/>
                        </a:rPr>
                        <a:t> a discussion, if necessary, to support student’s writing why they made the changes they did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Revise the constructed identity of the wallet’s owner by drawing the person with the provided template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Explain and justify the changes made from the original profile to this new, visual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3" name="Shape 83"/>
        <p:cNvGrpSpPr/>
        <p:nvPr/>
      </p:nvGrpSpPr>
      <p:grpSpPr>
        <a:xfrm>
          <a:off x="0" y="0"/>
          <a:ext cx="0" cy="0"/>
          <a:chOff x="0" y="0"/>
          <a:chExt cx="0" cy="0"/>
        </a:xfrm>
      </p:grpSpPr>
      <p:pic>
        <p:nvPicPr>
          <p:cNvPr id="84" name="Google Shape;84;p16"/>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85" name="Google Shape;85;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7" name="Google Shape;87;p16"/>
          <p:cNvGraphicFramePr/>
          <p:nvPr/>
        </p:nvGraphicFramePr>
        <p:xfrm>
          <a:off x="488388" y="620838"/>
          <a:ext cx="3000000" cy="3000000"/>
        </p:xfrm>
        <a:graphic>
          <a:graphicData uri="http://schemas.openxmlformats.org/drawingml/2006/table">
            <a:tbl>
              <a:tblPr>
                <a:noFill/>
                <a:tableStyleId>{AE9E6A38-23B7-4126-B0F7-94473E65A26A}</a:tableStyleId>
              </a:tblPr>
              <a:tblGrid>
                <a:gridCol w="1346925"/>
                <a:gridCol w="379665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Telling a Story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 </a:t>
                      </a:r>
                      <a:r>
                        <a:rPr lang="en" sz="1200">
                          <a:solidFill>
                            <a:schemeClr val="dk1"/>
                          </a:solidFill>
                          <a:latin typeface="Inter"/>
                          <a:ea typeface="Inter"/>
                          <a:cs typeface="Inter"/>
                          <a:sym typeface="Inter"/>
                        </a:rPr>
                        <a:t>by considering what items would be in their wallet and what that might reflect about them.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 a structured conversation for students to share what was in their wallet.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Exit Ticket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class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CA HSS Analysis Skills (9–12): Historical Research, Evidence, and Point of View 4 -</a:t>
                      </a:r>
                      <a:r>
                        <a:rPr lang="en" sz="1200">
                          <a:solidFill>
                            <a:schemeClr val="dk1"/>
                          </a:solidFill>
                          <a:latin typeface="Inter"/>
                          <a:ea typeface="Inter"/>
                          <a:cs typeface="Inter"/>
                          <a:sym typeface="Inter"/>
                        </a:rPr>
                        <a:t> Students construct and test hypotheses; collect, evaluate, and employ information from multiple primary and secondary sources; and apply it in oral and written presentations.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CCSS WHST 9-10.9: </a:t>
                      </a:r>
                      <a:r>
                        <a:rPr lang="en" sz="1200">
                          <a:solidFill>
                            <a:schemeClr val="dk1"/>
                          </a:solidFill>
                          <a:latin typeface="Inter"/>
                          <a:ea typeface="Inter"/>
                          <a:cs typeface="Inter"/>
                          <a:sym typeface="Inter"/>
                        </a:rPr>
                        <a:t>Draw evidence from informational texts to support analysis, reflection, and research.</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8" name="Google Shape;88;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89" name="Google Shape;89;p16"/>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