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F920696-E6DB-40D9-9E71-C0D94C41B068}">
  <a:tblStyle styleId="{0F920696-E6DB-40D9-9E71-C0D94C41B06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6sX09mmp_wJg6Eka394iU4PZOICnTFAxdUUgAA2nSY/view" TargetMode="External"/><Relationship Id="rId11" Type="http://schemas.openxmlformats.org/officeDocument/2006/relationships/image" Target="../media/image1.png"/><Relationship Id="rId10" Type="http://schemas.openxmlformats.org/officeDocument/2006/relationships/hyperlink" Target="https://docs.google.com/presentation/d/1-6sX09mmp_wJg6Eka394iU4PZOICnTFAxdUUgAA2nSY/view" TargetMode="External"/><Relationship Id="rId9" Type="http://schemas.openxmlformats.org/officeDocument/2006/relationships/hyperlink" Target="https://docs.google.com/presentation/d/1VTjfJGgsojH1bHJDn3vyTgAWwuq-bymGp1okdxxXlLQ/view" TargetMode="External"/><Relationship Id="rId5" Type="http://schemas.openxmlformats.org/officeDocument/2006/relationships/hyperlink" Target="https://www.youtube.com/watch?v=LWGhe2uutIk" TargetMode="External"/><Relationship Id="rId6" Type="http://schemas.openxmlformats.org/officeDocument/2006/relationships/hyperlink" Target="https://docs.google.com/presentation/d/1kW2c1IqFHQ07VLN4Pc5Vf1NNkl-GTCsgiBq8JnUF_mY/view" TargetMode="External"/><Relationship Id="rId7" Type="http://schemas.openxmlformats.org/officeDocument/2006/relationships/hyperlink" Target="https://docs.google.com/presentation/d/1mJaNluPABdEwXLZ351H3x0tAF5sWWnMblQtCZeVCr3c/view" TargetMode="External"/><Relationship Id="rId8" Type="http://schemas.openxmlformats.org/officeDocument/2006/relationships/hyperlink" Target="https://docs.google.com/presentation/d/1RnBhKWXYmzloLr17VCmyNc3cCAUbmDaTOw6LgJP1Zsw/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docs.google.com/presentation/d/1kW2c1IqFHQ07VLN4Pc5Vf1NNkl-GTCsgiBq8JnUF_mY/view" TargetMode="External"/><Relationship Id="rId5" Type="http://schemas.openxmlformats.org/officeDocument/2006/relationships/hyperlink" Target="https://www.youtube.com/watch?v=LWGhe2uutIk" TargetMode="External"/><Relationship Id="rId6"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docs.google.com/presentation/d/1mJaNluPABdEwXLZ351H3x0tAF5sWWnMblQtCZeVCr3c/view" TargetMode="External"/><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95275" y="568263"/>
          <a:ext cx="3000000" cy="3000000"/>
        </p:xfrm>
        <a:graphic>
          <a:graphicData uri="http://schemas.openxmlformats.org/drawingml/2006/table">
            <a:tbl>
              <a:tblPr>
                <a:noFill/>
                <a:tableStyleId>{0F920696-E6DB-40D9-9E71-C0D94C41B068}</a:tableStyleId>
              </a:tblPr>
              <a:tblGrid>
                <a:gridCol w="1268650"/>
                <a:gridCol w="3908475"/>
                <a:gridCol w="3876900"/>
              </a:tblGrid>
              <a:tr h="2452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4: Historical Empathy</a:t>
                      </a:r>
                      <a:endParaRPr b="1" sz="1300">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Why should historians understand the past on its own terms?</a:t>
                      </a:r>
                      <a:endParaRPr sz="1200">
                        <a:solidFill>
                          <a:schemeClr val="dk1"/>
                        </a:solidFill>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 Empathy</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7923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Historical Empathy Video</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Historical Empathy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95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Presentism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Quote Analysis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912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Methods: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1">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{0F920696-E6DB-40D9-9E71-C0D94C41B068}</a:tableStyleId>
              </a:tblPr>
              <a:tblGrid>
                <a:gridCol w="1291025"/>
                <a:gridCol w="4020300"/>
                <a:gridCol w="374270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4: Historical Empathy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13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1 -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introduce students to the focus skill of this lesson, historical empathy, they will watch an introductory video, as well as complete an introductory guide of the skill. These will provide students with the language and framework for thinking while engaging in today’s activities.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and direct students to pages 1-2 of the </a:t>
                      </a:r>
                      <a:r>
                        <a:rPr lang="en" sz="1200" u="sng">
                          <a:solidFill>
                            <a:schemeClr val="hlink"/>
                          </a:solidFill>
                          <a:latin typeface="Inter"/>
                          <a:ea typeface="Inter"/>
                          <a:cs typeface="Inter"/>
                          <a:sym typeface="Inter"/>
                          <a:hlinkClick r:id="rId4"/>
                        </a:rPr>
                        <a:t>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Play </a:t>
                      </a:r>
                      <a:r>
                        <a:rPr lang="en" sz="1200" u="sng">
                          <a:solidFill>
                            <a:schemeClr val="hlink"/>
                          </a:solidFill>
                          <a:latin typeface="Inter"/>
                          <a:ea typeface="Inter"/>
                          <a:cs typeface="Inter"/>
                          <a:sym typeface="Inter"/>
                          <a:hlinkClick r:id="rId5"/>
                        </a:rPr>
                        <a:t>video</a:t>
                      </a:r>
                      <a:r>
                        <a:rPr lang="en" sz="1200">
                          <a:latin typeface="Inter"/>
                          <a:ea typeface="Inter"/>
                          <a:cs typeface="Inter"/>
                          <a:sym typeface="Inter"/>
                        </a:rPr>
                        <a:t> and discuss questions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organizer (Consider only showing part of the organizer at a time)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Give students the opportunity to work on the questions either individually or with peers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Discuss as a class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the video with the transcript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two video-based questions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with teacher, reading organizer and filling in blanks words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questions, answer teacher checks for understanding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Apply historical empathy to two scenarios using final two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Discuss answers with peers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practice historical empathy by the Document Analysis on Zitkála-Šá’s experience at an Indian Residence School (pages 3-4 of student worksheet). A modern perspective often focuses on the U.S. expansion west and growing industrialization without focusing on the impact of that mindset on Indigenous Americans. A tension, here, is Zitkála-Šá’s written story. She implies that her schooling led to her literacy, but also describes the dehumanizing nature of these schools. Students will be able to intellectually consider how to consider the perspectives of the past in order to understand the past on its own terms by using the Historical Empathy graphic organizer.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pages 3-4 of printed handouts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source aloud with class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Ensure student understanding by asking Check for Understanding (CFU) questions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Model annotation of the text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the Historical Empathy graphic organizer</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with source, reading as teacher directs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Copy model annotations from teacher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CFU questions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graphic organizer</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Methods: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{0F920696-E6DB-40D9-9E71-C0D94C41B068}</a:tableStyleId>
              </a:tblPr>
              <a:tblGrid>
                <a:gridCol w="1346925"/>
                <a:gridCol w="379665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4: Historical Empathy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end on a reflective note, students will read an excerpt from Marc Bloch’s </a:t>
                      </a:r>
                      <a:r>
                        <a:rPr i="1" lang="en" sz="1200">
                          <a:solidFill>
                            <a:schemeClr val="dk1"/>
                          </a:solidFill>
                          <a:latin typeface="Inter"/>
                          <a:ea typeface="Inter"/>
                          <a:cs typeface="Inter"/>
                          <a:sym typeface="Inter"/>
                        </a:rPr>
                        <a:t>The Historian’s Craft. </a:t>
                      </a:r>
                      <a:r>
                        <a:rPr lang="en" sz="1200">
                          <a:solidFill>
                            <a:schemeClr val="dk1"/>
                          </a:solidFill>
                          <a:latin typeface="Inter"/>
                          <a:ea typeface="Inter"/>
                          <a:cs typeface="Inter"/>
                          <a:sym typeface="Inter"/>
                        </a:rPr>
                        <a:t>The excerpt differentiates between judging and understanding and why that difference matters. The context in which Bloch wrote this book is worth noting, as it further cements the importance of his argument. He wrote it in a prison cell after being captured by the Nazi Gestapo in 1944. He was executed before he finished the book. </a:t>
                      </a:r>
                      <a:r>
                        <a:rPr lang="en" sz="1200">
                          <a:solidFill>
                            <a:schemeClr val="dk1"/>
                          </a:solidFill>
                          <a:latin typeface="Inter"/>
                          <a:ea typeface="Inter"/>
                          <a:cs typeface="Inter"/>
                          <a:sym typeface="Inter"/>
                        </a:rPr>
                        <a:t>End the lesson by answering and discussing the questions attached to the Marc Bloch reading. In </a:t>
                      </a:r>
                      <a:r>
                        <a:rPr lang="en" sz="1200">
                          <a:solidFill>
                            <a:schemeClr val="dk1"/>
                          </a:solidFill>
                          <a:latin typeface="Inter"/>
                          <a:ea typeface="Inter"/>
                          <a:cs typeface="Inter"/>
                          <a:sym typeface="Inter"/>
                        </a:rPr>
                        <a:t>particular</a:t>
                      </a:r>
                      <a:r>
                        <a:rPr lang="en" sz="1200">
                          <a:solidFill>
                            <a:schemeClr val="dk1"/>
                          </a:solidFill>
                          <a:latin typeface="Inter"/>
                          <a:ea typeface="Inter"/>
                          <a:cs typeface="Inter"/>
                          <a:sym typeface="Inter"/>
                        </a:rPr>
                        <a:t>, set aside time for students to share their answers to number 3. In a course where students will engage with global perspectives that are new to them, solidifying the importance of historical empathy is a critical foundation to set.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45720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Hand out </a:t>
                      </a:r>
                      <a:r>
                        <a:rPr lang="en" sz="1200" u="sng">
                          <a:solidFill>
                            <a:schemeClr val="hlink"/>
                          </a:solidFill>
                          <a:latin typeface="Inter"/>
                          <a:ea typeface="Inter"/>
                          <a:cs typeface="Inter"/>
                          <a:sym typeface="Inter"/>
                          <a:hlinkClick r:id="rId4"/>
                        </a:rPr>
                        <a:t>exit ticket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source aloud with class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Ensure student understanding by asking Check for Understanding (CFU)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Model annotation of the text</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Guide students answering and class discussion of the three reflection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with source, reading as teacher directs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Copy model annotations from teacher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CFU questions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Write and discuss answers to the reflection questions, especially question 3</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87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CA HSS Analysis Skills (9–12): Historical Interpretation 3 - </a:t>
                      </a:r>
                      <a:r>
                        <a:rPr lang="en" sz="1200">
                          <a:solidFill>
                            <a:schemeClr val="dk1"/>
                          </a:solidFill>
                          <a:latin typeface="Inter"/>
                          <a:ea typeface="Inter"/>
                          <a:cs typeface="Inter"/>
                          <a:sym typeface="Inter"/>
                        </a:rPr>
                        <a:t>Students interpret past events and issues within the context in which an event unfolded rather than solely in terms of present-day norms and values.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CCSS RH9-10.2: </a:t>
                      </a:r>
                      <a:r>
                        <a:rPr lang="en" sz="1200">
                          <a:solidFill>
                            <a:schemeClr val="dk1"/>
                          </a:solidFill>
                          <a:latin typeface="Inter"/>
                          <a:ea typeface="Inter"/>
                          <a:cs typeface="Inter"/>
                          <a:sym typeface="Inter"/>
                        </a:rPr>
                        <a:t>Determine the central ideas or information of a primary or secondary source; provide an accurate summary of how key events or ideas develop over the course of the text.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CCSS RH9-10.6: </a:t>
                      </a:r>
                      <a:r>
                        <a:rPr lang="en" sz="1200">
                          <a:solidFill>
                            <a:schemeClr val="dk1"/>
                          </a:solidFill>
                          <a:latin typeface="Inter"/>
                          <a:ea typeface="Inter"/>
                          <a:cs typeface="Inter"/>
                          <a:sym typeface="Inter"/>
                        </a:rPr>
                        <a:t>Compare the point of view of two or more authors for how they treat the same or similar same historical event or issue, including which details they include and authors’ claims, reasoning, and evidence.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Methods: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