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
      <p:font typeface="Plus Jakarta Sans Medium"/>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75F5F7D-DAE0-4887-8718-CBCCDB4CB3DE}">
  <a:tblStyle styleId="{275F5F7D-DAE0-4887-8718-CBCCDB4CB3D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italic.fntdata"/><Relationship Id="rId11" Type="http://schemas.openxmlformats.org/officeDocument/2006/relationships/slide" Target="slides/slide4.xml"/><Relationship Id="rId10" Type="http://schemas.openxmlformats.org/officeDocument/2006/relationships/slide" Target="slides/slide3.xml"/><Relationship Id="rId21" Type="http://schemas.openxmlformats.org/officeDocument/2006/relationships/font" Target="fonts/PlusJakartaSansMedium-boldItalic.fntdata"/><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slideMaster" Target="slideMasters/slideMaster1.xml"/><Relationship Id="rId19" Type="http://schemas.openxmlformats.org/officeDocument/2006/relationships/font" Target="fonts/PlusJakartaSansMedium-bold.fntdata"/><Relationship Id="rId6" Type="http://schemas.openxmlformats.org/officeDocument/2006/relationships/slideMaster" Target="slideMasters/slideMaster2.xml"/><Relationship Id="rId18" Type="http://schemas.openxmlformats.org/officeDocument/2006/relationships/font" Target="fonts/PlusJakartaSansMedium-regular.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ed17ede754_0_3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ed17ede754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35e6cbd7ca0_0_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35e6cbd7ca0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2f33e423d0c_1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2f33e423d0c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6136a04b53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6136a04b5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youtu.be/Rzus5nwQFPs?feature=shared&amp;t=48"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0" name="Google Shape;100;p2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The Wallet:</a:t>
            </a:r>
            <a:r>
              <a:rPr lang="en" sz="2500">
                <a:latin typeface="Plus Jakarta Sans Medium"/>
                <a:ea typeface="Plus Jakarta Sans Medium"/>
                <a:cs typeface="Plus Jakarta Sans Medium"/>
                <a:sym typeface="Plus Jakarta Sans Medium"/>
              </a:rPr>
              <a:t> Student Worksheet</a:t>
            </a:r>
            <a:endParaRPr sz="1500">
              <a:solidFill>
                <a:srgbClr val="000000"/>
              </a:solidFill>
              <a:latin typeface="Plus Jakarta Sans Medium"/>
              <a:ea typeface="Plus Jakarta Sans Medium"/>
              <a:cs typeface="Plus Jakarta Sans Medium"/>
              <a:sym typeface="Plus Jakarta Sans Medium"/>
            </a:endParaRPr>
          </a:p>
        </p:txBody>
      </p:sp>
      <p:pic>
        <p:nvPicPr>
          <p:cNvPr id="101" name="Google Shape;101;p2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2" name="Google Shape;102;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3" name="Google Shape;103;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4" name="Google Shape;104;p25"/>
          <p:cNvSpPr txBox="1"/>
          <p:nvPr/>
        </p:nvSpPr>
        <p:spPr>
          <a:xfrm>
            <a:off x="1878100" y="2252575"/>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a:t>
            </a:r>
            <a:r>
              <a:rPr b="1" lang="en" sz="1300">
                <a:latin typeface="Halant"/>
                <a:ea typeface="Halant"/>
                <a:cs typeface="Halant"/>
                <a:sym typeface="Halant"/>
              </a:rPr>
              <a:t>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100">
              <a:latin typeface="Inter"/>
              <a:ea typeface="Inter"/>
              <a:cs typeface="Inter"/>
              <a:sym typeface="Inter"/>
            </a:endParaRPr>
          </a:p>
        </p:txBody>
      </p:sp>
      <p:sp>
        <p:nvSpPr>
          <p:cNvPr id="105" name="Google Shape;105;p25"/>
          <p:cNvSpPr txBox="1"/>
          <p:nvPr/>
        </p:nvSpPr>
        <p:spPr>
          <a:xfrm>
            <a:off x="381550" y="3343275"/>
            <a:ext cx="69924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b="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As you look at the items found in the wallet, draw conclusions about what that could mean about the owner. Consider gender, occupation, interests, family, age, race, class, etc. After analyzing each item, elaborate on your conclusions and create a profile with description about who the owner could be.</a:t>
            </a:r>
            <a:endParaRPr sz="1300">
              <a:latin typeface="Halant"/>
              <a:ea typeface="Halant"/>
              <a:cs typeface="Halant"/>
              <a:sym typeface="Halant"/>
            </a:endParaRPr>
          </a:p>
        </p:txBody>
      </p:sp>
      <p:graphicFrame>
        <p:nvGraphicFramePr>
          <p:cNvPr id="106" name="Google Shape;106;p25"/>
          <p:cNvGraphicFramePr/>
          <p:nvPr/>
        </p:nvGraphicFramePr>
        <p:xfrm>
          <a:off x="511925" y="7515225"/>
          <a:ext cx="3000000" cy="3000000"/>
        </p:xfrm>
        <a:graphic>
          <a:graphicData uri="http://schemas.openxmlformats.org/drawingml/2006/table">
            <a:tbl>
              <a:tblPr>
                <a:noFill/>
                <a:tableStyleId>{275F5F7D-DAE0-4887-8718-CBCCDB4CB3DE}</a:tableStyleId>
              </a:tblPr>
              <a:tblGrid>
                <a:gridCol w="6917300"/>
              </a:tblGrid>
              <a:tr h="381000">
                <a:tc>
                  <a:txBody>
                    <a:bodyPr/>
                    <a:lstStyle/>
                    <a:p>
                      <a:pPr indent="0" lvl="0" marL="0" rtl="0" algn="ctr">
                        <a:spcBef>
                          <a:spcPts val="0"/>
                        </a:spcBef>
                        <a:spcAft>
                          <a:spcPts val="0"/>
                        </a:spcAft>
                        <a:buNone/>
                      </a:pPr>
                      <a:r>
                        <a:rPr b="1" lang="en">
                          <a:latin typeface="Inter"/>
                          <a:ea typeface="Inter"/>
                          <a:cs typeface="Inter"/>
                          <a:sym typeface="Inter"/>
                        </a:rPr>
                        <a:t>Owner Profile</a:t>
                      </a:r>
                      <a:endParaRPr b="1">
                        <a:latin typeface="Inter"/>
                        <a:ea typeface="Inter"/>
                        <a:cs typeface="Inter"/>
                        <a:sym typeface="Inter"/>
                      </a:endParaRPr>
                    </a:p>
                  </a:txBody>
                  <a:tcPr marT="91425" marB="91425" marR="91425" marL="91425">
                    <a:solidFill>
                      <a:srgbClr val="B7B7B7"/>
                    </a:solidFill>
                  </a:tcPr>
                </a:tc>
              </a:tr>
              <a:tr h="381000">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r>
            </a:tbl>
          </a:graphicData>
        </a:graphic>
      </p:graphicFrame>
      <p:graphicFrame>
        <p:nvGraphicFramePr>
          <p:cNvPr id="107" name="Google Shape;107;p25"/>
          <p:cNvGraphicFramePr/>
          <p:nvPr/>
        </p:nvGraphicFramePr>
        <p:xfrm>
          <a:off x="511950" y="4114800"/>
          <a:ext cx="3000000" cy="3000000"/>
        </p:xfrm>
        <a:graphic>
          <a:graphicData uri="http://schemas.openxmlformats.org/drawingml/2006/table">
            <a:tbl>
              <a:tblPr>
                <a:noFill/>
                <a:tableStyleId>{275F5F7D-DAE0-4887-8718-CBCCDB4CB3DE}</a:tableStyleId>
              </a:tblPr>
              <a:tblGrid>
                <a:gridCol w="1472150"/>
                <a:gridCol w="1815050"/>
                <a:gridCol w="1815050"/>
                <a:gridCol w="1815050"/>
              </a:tblGrid>
              <a:tr h="381000">
                <a:tc>
                  <a:txBody>
                    <a:bodyPr/>
                    <a:lstStyle/>
                    <a:p>
                      <a:pPr indent="0" lvl="0" marL="0" rtl="0" algn="ctr">
                        <a:spcBef>
                          <a:spcPts val="0"/>
                        </a:spcBef>
                        <a:spcAft>
                          <a:spcPts val="0"/>
                        </a:spcAft>
                        <a:buNone/>
                      </a:pPr>
                      <a:r>
                        <a:rPr b="1" lang="en">
                          <a:latin typeface="Inter"/>
                          <a:ea typeface="Inter"/>
                          <a:cs typeface="Inter"/>
                          <a:sym typeface="Inter"/>
                        </a:rPr>
                        <a:t>Item</a:t>
                      </a:r>
                      <a:endParaRPr b="1">
                        <a:latin typeface="Inter"/>
                        <a:ea typeface="Inter"/>
                        <a:cs typeface="Inter"/>
                        <a:sym typeface="Inter"/>
                      </a:endParaRPr>
                    </a:p>
                  </a:txBody>
                  <a:tcPr marT="91425" marB="91425" marR="91425" marL="91425" anchor="ctr">
                    <a:solidFill>
                      <a:srgbClr val="B7B7B7"/>
                    </a:solidFill>
                  </a:tcPr>
                </a:tc>
                <a:tc>
                  <a:txBody>
                    <a:bodyPr/>
                    <a:lstStyle/>
                    <a:p>
                      <a:pPr indent="0" lvl="0" marL="0" rtl="0" algn="ctr">
                        <a:spcBef>
                          <a:spcPts val="0"/>
                        </a:spcBef>
                        <a:spcAft>
                          <a:spcPts val="0"/>
                        </a:spcAft>
                        <a:buNone/>
                      </a:pPr>
                      <a:r>
                        <a:rPr b="1" lang="en">
                          <a:latin typeface="Halant"/>
                          <a:ea typeface="Halant"/>
                          <a:cs typeface="Halant"/>
                          <a:sym typeface="Halant"/>
                        </a:rPr>
                        <a:t>Cash</a:t>
                      </a:r>
                      <a:endParaRPr b="1">
                        <a:latin typeface="Halant"/>
                        <a:ea typeface="Halant"/>
                        <a:cs typeface="Halant"/>
                        <a:sym typeface="Halant"/>
                      </a:endParaRPr>
                    </a:p>
                  </a:txBody>
                  <a:tcPr marT="91425" marB="91425" marR="91425" marL="91425" anchor="ctr">
                    <a:solidFill>
                      <a:srgbClr val="B7B7B7"/>
                    </a:solidFill>
                  </a:tcPr>
                </a:tc>
                <a:tc>
                  <a:txBody>
                    <a:bodyPr/>
                    <a:lstStyle/>
                    <a:p>
                      <a:pPr indent="0" lvl="0" marL="0" rtl="0" algn="ctr">
                        <a:spcBef>
                          <a:spcPts val="0"/>
                        </a:spcBef>
                        <a:spcAft>
                          <a:spcPts val="0"/>
                        </a:spcAft>
                        <a:buNone/>
                      </a:pPr>
                      <a:r>
                        <a:rPr b="1" lang="en">
                          <a:latin typeface="Halant"/>
                          <a:ea typeface="Halant"/>
                          <a:cs typeface="Halant"/>
                          <a:sym typeface="Halant"/>
                        </a:rPr>
                        <a:t>Post-It Note</a:t>
                      </a:r>
                      <a:endParaRPr b="1">
                        <a:latin typeface="Halant"/>
                        <a:ea typeface="Halant"/>
                        <a:cs typeface="Halant"/>
                        <a:sym typeface="Halant"/>
                      </a:endParaRPr>
                    </a:p>
                  </a:txBody>
                  <a:tcPr marT="91425" marB="91425" marR="91425" marL="91425" anchor="ctr">
                    <a:solidFill>
                      <a:srgbClr val="B7B7B7"/>
                    </a:solidFill>
                  </a:tcPr>
                </a:tc>
                <a:tc>
                  <a:txBody>
                    <a:bodyPr/>
                    <a:lstStyle/>
                    <a:p>
                      <a:pPr indent="0" lvl="0" marL="0" rtl="0" algn="ctr">
                        <a:spcBef>
                          <a:spcPts val="0"/>
                        </a:spcBef>
                        <a:spcAft>
                          <a:spcPts val="0"/>
                        </a:spcAft>
                        <a:buNone/>
                      </a:pPr>
                      <a:r>
                        <a:rPr b="1" lang="en">
                          <a:latin typeface="Halant"/>
                          <a:ea typeface="Halant"/>
                          <a:cs typeface="Halant"/>
                          <a:sym typeface="Halant"/>
                        </a:rPr>
                        <a:t>Business Card</a:t>
                      </a:r>
                      <a:endParaRPr b="1">
                        <a:latin typeface="Halant"/>
                        <a:ea typeface="Halant"/>
                        <a:cs typeface="Halant"/>
                        <a:sym typeface="Halant"/>
                      </a:endParaRPr>
                    </a:p>
                  </a:txBody>
                  <a:tcPr marT="91425" marB="91425" marR="91425" marL="91425" anchor="ctr">
                    <a:solidFill>
                      <a:srgbClr val="B7B7B7"/>
                    </a:solidFill>
                  </a:tcPr>
                </a:tc>
              </a:tr>
              <a:tr h="381000">
                <a:tc rowSpan="3">
                  <a:txBody>
                    <a:bodyPr/>
                    <a:lstStyle/>
                    <a:p>
                      <a:pPr indent="0" lvl="0" marL="0" rtl="0" algn="l">
                        <a:spcBef>
                          <a:spcPts val="0"/>
                        </a:spcBef>
                        <a:spcAft>
                          <a:spcPts val="0"/>
                        </a:spcAft>
                        <a:buNone/>
                      </a:pPr>
                      <a:r>
                        <a:rPr i="1" lang="en">
                          <a:latin typeface="Inter"/>
                          <a:ea typeface="Inter"/>
                          <a:cs typeface="Inter"/>
                          <a:sym typeface="Inter"/>
                        </a:rPr>
                        <a:t>What could this mean about the owner of the wallet?</a:t>
                      </a:r>
                      <a:endParaRPr i="1">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r>
              <a:tr h="381000">
                <a:tc vMerge="1"/>
                <a:tc>
                  <a:txBody>
                    <a:bodyPr/>
                    <a:lstStyle/>
                    <a:p>
                      <a:pPr indent="0" lvl="0" marL="0" rtl="0" algn="ctr">
                        <a:spcBef>
                          <a:spcPts val="0"/>
                        </a:spcBef>
                        <a:spcAft>
                          <a:spcPts val="0"/>
                        </a:spcAft>
                        <a:buNone/>
                      </a:pPr>
                      <a:r>
                        <a:rPr b="1" lang="en">
                          <a:latin typeface="Halant"/>
                          <a:ea typeface="Halant"/>
                          <a:cs typeface="Halant"/>
                          <a:sym typeface="Halant"/>
                        </a:rPr>
                        <a:t>Receipt</a:t>
                      </a:r>
                      <a:endParaRPr b="1">
                        <a:latin typeface="Halant"/>
                        <a:ea typeface="Halant"/>
                        <a:cs typeface="Halant"/>
                        <a:sym typeface="Halant"/>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B7B7B7"/>
                    </a:solidFill>
                  </a:tcPr>
                </a:tc>
                <a:tc>
                  <a:txBody>
                    <a:bodyPr/>
                    <a:lstStyle/>
                    <a:p>
                      <a:pPr indent="0" lvl="0" marL="0" rtl="0" algn="ctr">
                        <a:spcBef>
                          <a:spcPts val="0"/>
                        </a:spcBef>
                        <a:spcAft>
                          <a:spcPts val="0"/>
                        </a:spcAft>
                        <a:buNone/>
                      </a:pPr>
                      <a:r>
                        <a:rPr b="1" lang="en">
                          <a:latin typeface="Halant"/>
                          <a:ea typeface="Halant"/>
                          <a:cs typeface="Halant"/>
                          <a:sym typeface="Halant"/>
                        </a:rPr>
                        <a:t>Ticket Stub</a:t>
                      </a:r>
                      <a:endParaRPr b="1">
                        <a:latin typeface="Halant"/>
                        <a:ea typeface="Halant"/>
                        <a:cs typeface="Halant"/>
                        <a:sym typeface="Halant"/>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B7B7B7"/>
                    </a:solidFill>
                  </a:tcPr>
                </a:tc>
                <a:tc>
                  <a:txBody>
                    <a:bodyPr/>
                    <a:lstStyle/>
                    <a:p>
                      <a:pPr indent="0" lvl="0" marL="0" rtl="0" algn="ctr">
                        <a:spcBef>
                          <a:spcPts val="0"/>
                        </a:spcBef>
                        <a:spcAft>
                          <a:spcPts val="0"/>
                        </a:spcAft>
                        <a:buNone/>
                      </a:pPr>
                      <a:r>
                        <a:rPr b="1" lang="en">
                          <a:latin typeface="Halant"/>
                          <a:ea typeface="Halant"/>
                          <a:cs typeface="Halant"/>
                          <a:sym typeface="Halant"/>
                        </a:rPr>
                        <a:t>Picture</a:t>
                      </a:r>
                      <a:endParaRPr b="1">
                        <a:latin typeface="Halant"/>
                        <a:ea typeface="Halant"/>
                        <a:cs typeface="Halant"/>
                        <a:sym typeface="Halant"/>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B7B7B7"/>
                    </a:solidFill>
                  </a:tcPr>
                </a:tc>
              </a:tr>
              <a:tr h="381000">
                <a:tc vMerge="1"/>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r>
            </a:tbl>
          </a:graphicData>
        </a:graphic>
      </p:graphicFrame>
      <p:pic>
        <p:nvPicPr>
          <p:cNvPr id="108" name="Google Shape;108;p25"/>
          <p:cNvPicPr preferRelativeResize="0"/>
          <p:nvPr/>
        </p:nvPicPr>
        <p:blipFill>
          <a:blip r:embed="rId5">
            <a:alphaModFix/>
          </a:blip>
          <a:stretch>
            <a:fillRect/>
          </a:stretch>
        </p:blipFill>
        <p:spPr>
          <a:xfrm>
            <a:off x="694375" y="2170263"/>
            <a:ext cx="1183725" cy="1183725"/>
          </a:xfrm>
          <a:prstGeom prst="rect">
            <a:avLst/>
          </a:prstGeom>
          <a:noFill/>
          <a:ln>
            <a:noFill/>
          </a:ln>
        </p:spPr>
      </p:pic>
      <p:sp>
        <p:nvSpPr>
          <p:cNvPr id="109" name="Google Shape;109;p25"/>
          <p:cNvSpPr txBox="1"/>
          <p:nvPr/>
        </p:nvSpPr>
        <p:spPr>
          <a:xfrm>
            <a:off x="670050" y="1797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3" name="Shape 113"/>
        <p:cNvGrpSpPr/>
        <p:nvPr/>
      </p:nvGrpSpPr>
      <p:grpSpPr>
        <a:xfrm>
          <a:off x="0" y="0"/>
          <a:ext cx="0" cy="0"/>
          <a:chOff x="0" y="0"/>
          <a:chExt cx="0" cy="0"/>
        </a:xfrm>
      </p:grpSpPr>
      <p:sp>
        <p:nvSpPr>
          <p:cNvPr id="114" name="Google Shape;114;p26"/>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“History vs. The Past”</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15" name="Google Shape;115;p26"/>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6" name="Google Shape;116;p26"/>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17" name="Google Shape;117;p26"/>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8" name="Google Shape;118;p26"/>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19" name="Google Shape;119;p26"/>
          <p:cNvGraphicFramePr/>
          <p:nvPr/>
        </p:nvGraphicFramePr>
        <p:xfrm>
          <a:off x="315750" y="1103350"/>
          <a:ext cx="3000000" cy="3000000"/>
        </p:xfrm>
        <a:graphic>
          <a:graphicData uri="http://schemas.openxmlformats.org/drawingml/2006/table">
            <a:tbl>
              <a:tblPr>
                <a:noFill/>
                <a:tableStyleId>{275F5F7D-DAE0-4887-8718-CBCCDB4CB3DE}</a:tableStyleId>
              </a:tblPr>
              <a:tblGrid>
                <a:gridCol w="7140900"/>
              </a:tblGrid>
              <a:tr h="5393100">
                <a:tc>
                  <a:txBody>
                    <a:bodyPr/>
                    <a:lstStyle/>
                    <a:p>
                      <a:pPr indent="0" lvl="0" marL="0" rtl="0" algn="l">
                        <a:spcBef>
                          <a:spcPts val="0"/>
                        </a:spcBef>
                        <a:spcAft>
                          <a:spcPts val="0"/>
                        </a:spcAft>
                        <a:buNone/>
                      </a:pPr>
                      <a:r>
                        <a:rPr b="1" lang="en" sz="1150" u="sng">
                          <a:solidFill>
                            <a:schemeClr val="hlink"/>
                          </a:solidFill>
                          <a:latin typeface="Halant"/>
                          <a:ea typeface="Halant"/>
                          <a:cs typeface="Halant"/>
                          <a:sym typeface="Halant"/>
                          <a:hlinkClick r:id="rId5"/>
                        </a:rPr>
                        <a:t>Video Transcript:</a:t>
                      </a:r>
                      <a:r>
                        <a:rPr b="1" lang="en" sz="1150">
                          <a:latin typeface="Halant"/>
                          <a:ea typeface="Halant"/>
                          <a:cs typeface="Halant"/>
                          <a:sym typeface="Halant"/>
                        </a:rPr>
                        <a:t> </a:t>
                      </a:r>
                      <a:r>
                        <a:rPr lang="en" sz="1150">
                          <a:latin typeface="Halant"/>
                          <a:ea typeface="Halant"/>
                          <a:cs typeface="Halant"/>
                          <a:sym typeface="Halant"/>
                        </a:rPr>
                        <a:t>Start at 0:48, End at 4:12</a:t>
                      </a:r>
                      <a:r>
                        <a:rPr b="1" lang="en" sz="1150">
                          <a:latin typeface="Halant"/>
                          <a:ea typeface="Halant"/>
                          <a:cs typeface="Halant"/>
                          <a:sym typeface="Halant"/>
                        </a:rPr>
                        <a:t> </a:t>
                      </a:r>
                      <a:endParaRPr sz="1150">
                        <a:latin typeface="Halant"/>
                        <a:ea typeface="Halant"/>
                        <a:cs typeface="Halant"/>
                        <a:sym typeface="Halant"/>
                      </a:endParaRPr>
                    </a:p>
                    <a:p>
                      <a:pPr indent="0" lvl="0" marL="0" rtl="0" algn="l">
                        <a:lnSpc>
                          <a:spcPct val="100000"/>
                        </a:lnSpc>
                        <a:spcBef>
                          <a:spcPts val="0"/>
                        </a:spcBef>
                        <a:spcAft>
                          <a:spcPts val="0"/>
                        </a:spcAft>
                        <a:buNone/>
                      </a:pPr>
                      <a:r>
                        <a:rPr lang="en" sz="1100">
                          <a:latin typeface="Inter"/>
                          <a:ea typeface="Inter"/>
                          <a:cs typeface="Inter"/>
                          <a:sym typeface="Inter"/>
                        </a:rPr>
                        <a:t>When we use the term “the past,” we mean all of the things that have ever happened since the beginning of time until the present. In other words, it is everything that has occurred before this exact moment; every person, society, event, and idea that existed before now is part of the past. Unfortunately, we only know about the past based upon what has survived to the present. Sadly, almost everything from the past has disappeared forever and only fragments of evidence that it ever existed remain. Think about the billions of people that have ever lived and how we will never know anything about them, or their lives, because nothing about them remains. Similarly, think about the countless weapons, tools, houses, clothes and ideas that must have been made over the millennia and how most of them crumbled rusted, fragmented, and disappeared in just a few weeks, years, and centuries after they were made. The past as a term refers to all of these things even if they no longer exist. Next, let's look at history. In contrast, the term “history” refers to how someone has tried to reconstruct the past in a way that we can understand. Most of the time, history is when a professional historian writes a book to explain what a society, culture, person, or event might have been like based upon the evidence that remains. The most common ways that historians construct a history is to present it in the form of a story, which we call a narrative. Stories are easily understandable for most people and presents the past in a chronological way, from beginning to end, taking you on a journey through the highlights of the narrative. However, all historians admit that their histories are incomplete, because they have had to fill in a lot of the gaps in their story since we don't have all the evidence we would like from the past in order to write a complete story. However, historians don't simply make up the gaps in the past, instead they spend years on dedicated research trying to find out as much as possible to make an educated guess about different aspects of the past. Ultimately, every historian admits that their story is only their best conclusions about what is most likely based upon the evidence we have. As a result of the need to fill in the gaps in order to construct a narrative about the past, historians are open to hearing about how other historians attempted writing their own history. If another historian can provide a better version of history, they are willing to change their minds. This is why we say that there are multiple histories about the past. Every historian has their own interpretation about the past that is open to revision and correction. Now that you know the difference between the past and history, let's take a quick look at how they relate to each other. The past is completed and can never be changed but history is the ongoing discussion of trying to explain the past and is open to change and revision. History relies upon what we know about the past and this is dependent on the evidence available. You cannot write a history that is not based upon evidence. I hope that the difference between these two terms is now much clearer to you and that you're able to use them more effectively in your own writing. </a:t>
                      </a:r>
                      <a:endParaRPr sz="1100">
                        <a:latin typeface="Inter"/>
                        <a:ea typeface="Inter"/>
                        <a:cs typeface="Inter"/>
                        <a:sym typeface="Inter"/>
                      </a:endParaRPr>
                    </a:p>
                  </a:txBody>
                  <a:tcPr marT="91425" marB="91425" marR="91425" marL="91425"/>
                </a:tc>
              </a:tr>
            </a:tbl>
          </a:graphicData>
        </a:graphic>
      </p:graphicFrame>
      <p:sp>
        <p:nvSpPr>
          <p:cNvPr id="120" name="Google Shape;120;p26"/>
          <p:cNvSpPr txBox="1"/>
          <p:nvPr/>
        </p:nvSpPr>
        <p:spPr>
          <a:xfrm>
            <a:off x="315750" y="6825925"/>
            <a:ext cx="7140900" cy="2755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latin typeface="Inter"/>
                <a:ea typeface="Inter"/>
                <a:cs typeface="Inter"/>
                <a:sym typeface="Inter"/>
              </a:rPr>
              <a:t>What does “the past” mean?</a:t>
            </a:r>
            <a:endParaRPr sz="1100">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latin typeface="Inter"/>
                <a:ea typeface="Inter"/>
                <a:cs typeface="Inter"/>
                <a:sym typeface="Inter"/>
              </a:rPr>
              <a:t>What does “history” mean?</a:t>
            </a:r>
            <a:endParaRPr sz="1100">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latin typeface="Inter"/>
                <a:ea typeface="Inter"/>
                <a:cs typeface="Inter"/>
                <a:sym typeface="Inter"/>
              </a:rPr>
              <a:t>Why does history change?</a:t>
            </a:r>
            <a:endParaRPr sz="1100">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sz="1100">
              <a:latin typeface="Inter"/>
              <a:ea typeface="Inter"/>
              <a:cs typeface="Inter"/>
              <a:sym typeface="Inter"/>
            </a:endParaRPr>
          </a:p>
          <a:p>
            <a:pPr indent="-298450" lvl="0" marL="457200" rtl="0" algn="l">
              <a:spcBef>
                <a:spcPts val="0"/>
              </a:spcBef>
              <a:spcAft>
                <a:spcPts val="0"/>
              </a:spcAft>
              <a:buSzPts val="1100"/>
              <a:buFont typeface="Inter"/>
              <a:buAutoNum type="arabicPeriod"/>
            </a:pPr>
            <a:r>
              <a:rPr lang="en" sz="1100">
                <a:latin typeface="Inter"/>
                <a:ea typeface="Inter"/>
                <a:cs typeface="Inter"/>
                <a:sym typeface="Inter"/>
              </a:rPr>
              <a:t>What is one question you have about this video?</a:t>
            </a:r>
            <a:endParaRPr sz="1100">
              <a:latin typeface="Inter"/>
              <a:ea typeface="Inter"/>
              <a:cs typeface="Inter"/>
              <a:sym typeface="Inter"/>
            </a:endParaRPr>
          </a:p>
          <a:p>
            <a:pPr indent="0" lvl="0" marL="45720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4" name="Shape 124"/>
        <p:cNvGrpSpPr/>
        <p:nvPr/>
      </p:nvGrpSpPr>
      <p:grpSpPr>
        <a:xfrm>
          <a:off x="0" y="0"/>
          <a:ext cx="0" cy="0"/>
          <a:chOff x="0" y="0"/>
          <a:chExt cx="0" cy="0"/>
        </a:xfrm>
      </p:grpSpPr>
      <p:pic>
        <p:nvPicPr>
          <p:cNvPr id="125" name="Google Shape;125;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6" name="Google Shape;126;p27"/>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The Wallet: Student Worksheet</a:t>
            </a:r>
            <a:endParaRPr sz="1500">
              <a:solidFill>
                <a:srgbClr val="000000"/>
              </a:solidFill>
              <a:latin typeface="Plus Jakarta Sans Medium"/>
              <a:ea typeface="Plus Jakarta Sans Medium"/>
              <a:cs typeface="Plus Jakarta Sans Medium"/>
              <a:sym typeface="Plus Jakarta Sans Medium"/>
            </a:endParaRPr>
          </a:p>
        </p:txBody>
      </p:sp>
      <p:pic>
        <p:nvPicPr>
          <p:cNvPr id="127" name="Google Shape;127;p2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28" name="Google Shape;128;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9" name="Google Shape;129;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0" name="Google Shape;130;p27"/>
          <p:cNvSpPr txBox="1"/>
          <p:nvPr/>
        </p:nvSpPr>
        <p:spPr>
          <a:xfrm>
            <a:off x="511925" y="1743075"/>
            <a:ext cx="6861900" cy="147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your written profile, as well as insights from your peers about how they characterized the wallet’s owner, draw what this person would look like. Make sure your drawing reflects the details you gathered from the wallet contents </a:t>
            </a:r>
            <a:r>
              <a:rPr i="1" lang="en" sz="1200">
                <a:solidFill>
                  <a:schemeClr val="dk1"/>
                </a:solidFill>
                <a:latin typeface="Halant"/>
                <a:ea typeface="Halant"/>
                <a:cs typeface="Halant"/>
                <a:sym typeface="Halant"/>
              </a:rPr>
              <a:t>and</a:t>
            </a:r>
            <a:r>
              <a:rPr lang="en" sz="1200">
                <a:solidFill>
                  <a:schemeClr val="dk1"/>
                </a:solidFill>
                <a:latin typeface="Halant"/>
                <a:ea typeface="Halant"/>
                <a:cs typeface="Halant"/>
                <a:sym typeface="Halant"/>
              </a:rPr>
              <a:t> reflections from the class discussion. For example, if you think the person is a librarian, you might draw them holding a book. Around your drawing, label different parts of the person. For each label, explain why you included that detail.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Halant"/>
                <a:ea typeface="Halant"/>
                <a:cs typeface="Halant"/>
                <a:sym typeface="Halant"/>
              </a:rPr>
              <a:t>Example: "Glasses - I think this person might wear glasses because there was a receipt from an optometrist in the wallet."</a:t>
            </a:r>
            <a:endParaRPr sz="1200">
              <a:solidFill>
                <a:schemeClr val="dk1"/>
              </a:solidFill>
              <a:latin typeface="Halant"/>
              <a:ea typeface="Halant"/>
              <a:cs typeface="Halant"/>
              <a:sym typeface="Halant"/>
            </a:endParaRPr>
          </a:p>
        </p:txBody>
      </p:sp>
      <p:pic>
        <p:nvPicPr>
          <p:cNvPr id="131" name="Google Shape;131;p27"/>
          <p:cNvPicPr preferRelativeResize="0"/>
          <p:nvPr/>
        </p:nvPicPr>
        <p:blipFill>
          <a:blip r:embed="rId5">
            <a:alphaModFix/>
          </a:blip>
          <a:stretch>
            <a:fillRect/>
          </a:stretch>
        </p:blipFill>
        <p:spPr>
          <a:xfrm>
            <a:off x="673600" y="3220575"/>
            <a:ext cx="4251350" cy="6048676"/>
          </a:xfrm>
          <a:prstGeom prst="rect">
            <a:avLst/>
          </a:prstGeom>
          <a:noFill/>
          <a:ln>
            <a:noFill/>
          </a:ln>
        </p:spPr>
      </p:pic>
      <p:sp>
        <p:nvSpPr>
          <p:cNvPr id="132" name="Google Shape;132;p27"/>
          <p:cNvSpPr txBox="1"/>
          <p:nvPr/>
        </p:nvSpPr>
        <p:spPr>
          <a:xfrm>
            <a:off x="5133200" y="4416900"/>
            <a:ext cx="2240700" cy="48525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1. </a:t>
            </a:r>
            <a:r>
              <a:rPr lang="en" sz="1200">
                <a:solidFill>
                  <a:schemeClr val="dk1"/>
                </a:solidFill>
                <a:latin typeface="Inter"/>
                <a:ea typeface="Inter"/>
                <a:cs typeface="Inter"/>
                <a:sym typeface="Inter"/>
              </a:rPr>
              <a:t>Describe what changes you made to the </a:t>
            </a:r>
            <a:r>
              <a:rPr lang="en" sz="1200">
                <a:solidFill>
                  <a:schemeClr val="dk1"/>
                </a:solidFill>
                <a:latin typeface="Inter"/>
                <a:ea typeface="Inter"/>
                <a:cs typeface="Inter"/>
                <a:sym typeface="Inter"/>
              </a:rPr>
              <a:t>identity</a:t>
            </a:r>
            <a:r>
              <a:rPr lang="en" sz="1200">
                <a:solidFill>
                  <a:schemeClr val="dk1"/>
                </a:solidFill>
                <a:latin typeface="Inter"/>
                <a:ea typeface="Inter"/>
                <a:cs typeface="Inter"/>
                <a:sym typeface="Inter"/>
              </a:rPr>
              <a:t> of the wallet’s owner, explaining why you made them.</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6" name="Shape 136"/>
        <p:cNvGrpSpPr/>
        <p:nvPr/>
      </p:nvGrpSpPr>
      <p:grpSpPr>
        <a:xfrm>
          <a:off x="0" y="0"/>
          <a:ext cx="0" cy="0"/>
          <a:chOff x="0" y="0"/>
          <a:chExt cx="0" cy="0"/>
        </a:xfrm>
      </p:grpSpPr>
      <p:pic>
        <p:nvPicPr>
          <p:cNvPr id="137" name="Google Shape;137;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8" name="Google Shape;138;p28"/>
          <p:cNvSpPr txBox="1"/>
          <p:nvPr/>
        </p:nvSpPr>
        <p:spPr>
          <a:xfrm>
            <a:off x="731000" y="1959750"/>
            <a:ext cx="6310500" cy="9777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What can we know about the past when the evidence is incomplete?</a:t>
            </a:r>
            <a:endParaRPr i="1" sz="1700">
              <a:solidFill>
                <a:schemeClr val="dk1"/>
              </a:solidFill>
              <a:latin typeface="Inter"/>
              <a:ea typeface="Inter"/>
              <a:cs typeface="Inter"/>
              <a:sym typeface="Inter"/>
            </a:endParaRPr>
          </a:p>
        </p:txBody>
      </p:sp>
      <p:sp>
        <p:nvSpPr>
          <p:cNvPr id="139" name="Google Shape;139;p2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Unit 1: Foundational Methodology</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Exit Ticket - Lesson 1</a:t>
            </a:r>
            <a:endParaRPr sz="1500">
              <a:solidFill>
                <a:srgbClr val="000000"/>
              </a:solidFill>
              <a:latin typeface="Plus Jakarta Sans Medium"/>
              <a:ea typeface="Plus Jakarta Sans Medium"/>
              <a:cs typeface="Plus Jakarta Sans Medium"/>
              <a:sym typeface="Plus Jakarta Sans Medium"/>
            </a:endParaRPr>
          </a:p>
        </p:txBody>
      </p:sp>
      <p:pic>
        <p:nvPicPr>
          <p:cNvPr id="140" name="Google Shape;140;p2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1" name="Google Shape;141;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2" name="Google Shape;142;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3" name="Google Shape;143;p28"/>
          <p:cNvSpPr txBox="1"/>
          <p:nvPr/>
        </p:nvSpPr>
        <p:spPr>
          <a:xfrm>
            <a:off x="455300" y="3028400"/>
            <a:ext cx="6861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Write six things that could be or are in your wallet. Then answer the questions that follow. </a:t>
            </a:r>
            <a:endParaRPr sz="1100">
              <a:solidFill>
                <a:schemeClr val="dk1"/>
              </a:solidFill>
              <a:latin typeface="Halant"/>
              <a:ea typeface="Halant"/>
              <a:cs typeface="Halant"/>
              <a:sym typeface="Halant"/>
            </a:endParaRPr>
          </a:p>
        </p:txBody>
      </p:sp>
      <p:sp>
        <p:nvSpPr>
          <p:cNvPr id="144" name="Google Shape;144;p28"/>
          <p:cNvSpPr txBox="1"/>
          <p:nvPr/>
        </p:nvSpPr>
        <p:spPr>
          <a:xfrm>
            <a:off x="731000" y="3290950"/>
            <a:ext cx="6310500" cy="438000"/>
          </a:xfrm>
          <a:prstGeom prst="rect">
            <a:avLst/>
          </a:prstGeom>
          <a:noFill/>
          <a:ln>
            <a:noFill/>
          </a:ln>
        </p:spPr>
        <p:txBody>
          <a:bodyPr anchorCtr="0" anchor="t"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“What’s in Your Wallet?”</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t/>
            </a:r>
            <a:endParaRPr sz="1700">
              <a:solidFill>
                <a:schemeClr val="dk1"/>
              </a:solidFill>
              <a:latin typeface="Inter"/>
              <a:ea typeface="Inter"/>
              <a:cs typeface="Inter"/>
              <a:sym typeface="Inter"/>
            </a:endParaRPr>
          </a:p>
        </p:txBody>
      </p:sp>
      <p:graphicFrame>
        <p:nvGraphicFramePr>
          <p:cNvPr id="145" name="Google Shape;145;p28"/>
          <p:cNvGraphicFramePr/>
          <p:nvPr/>
        </p:nvGraphicFramePr>
        <p:xfrm>
          <a:off x="455325" y="3886200"/>
          <a:ext cx="3000000" cy="3000000"/>
        </p:xfrm>
        <a:graphic>
          <a:graphicData uri="http://schemas.openxmlformats.org/drawingml/2006/table">
            <a:tbl>
              <a:tblPr>
                <a:noFill/>
                <a:tableStyleId>{275F5F7D-DAE0-4887-8718-CBCCDB4CB3DE}</a:tableStyleId>
              </a:tblPr>
              <a:tblGrid>
                <a:gridCol w="2287300"/>
                <a:gridCol w="2287300"/>
                <a:gridCol w="2287300"/>
              </a:tblGrid>
              <a:tr h="381000">
                <a:tc>
                  <a:txBody>
                    <a:bodyPr/>
                    <a:lstStyle/>
                    <a:p>
                      <a:pPr indent="0" lvl="0" marL="0" rtl="0" algn="l">
                        <a:spcBef>
                          <a:spcPts val="0"/>
                        </a:spcBef>
                        <a:spcAft>
                          <a:spcPts val="0"/>
                        </a:spcAft>
                        <a:buNone/>
                      </a:pPr>
                      <a:r>
                        <a:rPr b="1" lang="en">
                          <a:latin typeface="Halant"/>
                          <a:ea typeface="Halant"/>
                          <a:cs typeface="Halant"/>
                          <a:sym typeface="Halant"/>
                        </a:rPr>
                        <a:t>1.</a:t>
                      </a:r>
                      <a:endParaRPr b="1">
                        <a:latin typeface="Halant"/>
                        <a:ea typeface="Halant"/>
                        <a:cs typeface="Halant"/>
                        <a:sym typeface="Halant"/>
                      </a:endParaRPr>
                    </a:p>
                    <a:p>
                      <a:pPr indent="0" lvl="0" marL="0" rtl="0" algn="l">
                        <a:spcBef>
                          <a:spcPts val="0"/>
                        </a:spcBef>
                        <a:spcAft>
                          <a:spcPts val="0"/>
                        </a:spcAft>
                        <a:buNone/>
                      </a:pPr>
                      <a:r>
                        <a:t/>
                      </a:r>
                      <a:endParaRPr b="1">
                        <a:latin typeface="Halant"/>
                        <a:ea typeface="Halant"/>
                        <a:cs typeface="Halant"/>
                        <a:sym typeface="Halant"/>
                      </a:endParaRPr>
                    </a:p>
                  </a:txBody>
                  <a:tcPr marT="91425" marB="91425" marR="91425" marL="91425" anchor="ctr">
                    <a:solidFill>
                      <a:srgbClr val="B7B7B7"/>
                    </a:solidFill>
                  </a:tcPr>
                </a:tc>
                <a:tc>
                  <a:txBody>
                    <a:bodyPr/>
                    <a:lstStyle/>
                    <a:p>
                      <a:pPr indent="0" lvl="0" marL="0" rtl="0" algn="l">
                        <a:spcBef>
                          <a:spcPts val="0"/>
                        </a:spcBef>
                        <a:spcAft>
                          <a:spcPts val="0"/>
                        </a:spcAft>
                        <a:buNone/>
                      </a:pPr>
                      <a:r>
                        <a:rPr b="1" lang="en">
                          <a:latin typeface="Halant"/>
                          <a:ea typeface="Halant"/>
                          <a:cs typeface="Halant"/>
                          <a:sym typeface="Halant"/>
                        </a:rPr>
                        <a:t>2.</a:t>
                      </a:r>
                      <a:endParaRPr b="1">
                        <a:latin typeface="Halant"/>
                        <a:ea typeface="Halant"/>
                        <a:cs typeface="Halant"/>
                        <a:sym typeface="Halant"/>
                      </a:endParaRPr>
                    </a:p>
                    <a:p>
                      <a:pPr indent="0" lvl="0" marL="0" rtl="0" algn="l">
                        <a:spcBef>
                          <a:spcPts val="0"/>
                        </a:spcBef>
                        <a:spcAft>
                          <a:spcPts val="0"/>
                        </a:spcAft>
                        <a:buNone/>
                      </a:pPr>
                      <a:r>
                        <a:t/>
                      </a:r>
                      <a:endParaRPr b="1">
                        <a:latin typeface="Halant"/>
                        <a:ea typeface="Halant"/>
                        <a:cs typeface="Halant"/>
                        <a:sym typeface="Halant"/>
                      </a:endParaRPr>
                    </a:p>
                  </a:txBody>
                  <a:tcPr marT="91425" marB="91425" marR="91425" marL="91425" anchor="ctr">
                    <a:solidFill>
                      <a:srgbClr val="B7B7B7"/>
                    </a:solidFill>
                  </a:tcPr>
                </a:tc>
                <a:tc>
                  <a:txBody>
                    <a:bodyPr/>
                    <a:lstStyle/>
                    <a:p>
                      <a:pPr indent="0" lvl="0" marL="0" rtl="0" algn="l">
                        <a:spcBef>
                          <a:spcPts val="0"/>
                        </a:spcBef>
                        <a:spcAft>
                          <a:spcPts val="0"/>
                        </a:spcAft>
                        <a:buNone/>
                      </a:pPr>
                      <a:r>
                        <a:rPr b="1" lang="en">
                          <a:latin typeface="Halant"/>
                          <a:ea typeface="Halant"/>
                          <a:cs typeface="Halant"/>
                          <a:sym typeface="Halant"/>
                        </a:rPr>
                        <a:t>3.</a:t>
                      </a:r>
                      <a:endParaRPr b="1">
                        <a:latin typeface="Halant"/>
                        <a:ea typeface="Halant"/>
                        <a:cs typeface="Halant"/>
                        <a:sym typeface="Halant"/>
                      </a:endParaRPr>
                    </a:p>
                    <a:p>
                      <a:pPr indent="0" lvl="0" marL="0" rtl="0" algn="l">
                        <a:spcBef>
                          <a:spcPts val="0"/>
                        </a:spcBef>
                        <a:spcAft>
                          <a:spcPts val="0"/>
                        </a:spcAft>
                        <a:buNone/>
                      </a:pPr>
                      <a:r>
                        <a:t/>
                      </a:r>
                      <a:endParaRPr b="1">
                        <a:latin typeface="Halant"/>
                        <a:ea typeface="Halant"/>
                        <a:cs typeface="Halant"/>
                        <a:sym typeface="Halant"/>
                      </a:endParaRPr>
                    </a:p>
                  </a:txBody>
                  <a:tcPr marT="91425" marB="91425" marR="91425" marL="91425" anchor="ctr">
                    <a:solidFill>
                      <a:srgbClr val="B7B7B7"/>
                    </a:solidFill>
                  </a:tcPr>
                </a:tc>
              </a:tr>
              <a:tr h="381000">
                <a:tc>
                  <a:txBody>
                    <a:bodyPr/>
                    <a:lstStyle/>
                    <a:p>
                      <a:pPr indent="-304800" lvl="0" marL="457200" rtl="0" algn="l">
                        <a:spcBef>
                          <a:spcPts val="0"/>
                        </a:spcBef>
                        <a:spcAft>
                          <a:spcPts val="0"/>
                        </a:spcAft>
                        <a:buSzPts val="1200"/>
                        <a:buFont typeface="Inter"/>
                        <a:buAutoNum type="alphaLcPeriod"/>
                      </a:pPr>
                      <a:r>
                        <a:rPr lang="en" sz="1200">
                          <a:latin typeface="Inter"/>
                          <a:ea typeface="Inter"/>
                          <a:cs typeface="Inter"/>
                          <a:sym typeface="Inter"/>
                        </a:rPr>
                        <a:t>Why is this included?</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lphaLcPeriod"/>
                      </a:pPr>
                      <a:r>
                        <a:rPr lang="en" sz="1200">
                          <a:latin typeface="Inter"/>
                          <a:ea typeface="Inter"/>
                          <a:cs typeface="Inter"/>
                          <a:sym typeface="Inter"/>
                        </a:rPr>
                        <a:t>What might people assume about you based on this artifact?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Why is this included?</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might people assume about you based on this artifact?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Why is this included?</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might people assume about you based on this artifact?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a:latin typeface="Halant"/>
                          <a:ea typeface="Halant"/>
                          <a:cs typeface="Halant"/>
                          <a:sym typeface="Halant"/>
                        </a:rPr>
                        <a:t>4.</a:t>
                      </a:r>
                      <a:endParaRPr b="1">
                        <a:latin typeface="Halant"/>
                        <a:ea typeface="Halant"/>
                        <a:cs typeface="Halant"/>
                        <a:sym typeface="Halant"/>
                      </a:endParaRPr>
                    </a:p>
                    <a:p>
                      <a:pPr indent="0" lvl="0" marL="0" rtl="0" algn="l">
                        <a:spcBef>
                          <a:spcPts val="0"/>
                        </a:spcBef>
                        <a:spcAft>
                          <a:spcPts val="0"/>
                        </a:spcAft>
                        <a:buNone/>
                      </a:pPr>
                      <a:r>
                        <a:t/>
                      </a:r>
                      <a:endParaRPr b="1">
                        <a:latin typeface="Halant"/>
                        <a:ea typeface="Halant"/>
                        <a:cs typeface="Halant"/>
                        <a:sym typeface="Halant"/>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B7B7B7"/>
                    </a:solidFill>
                  </a:tcPr>
                </a:tc>
                <a:tc>
                  <a:txBody>
                    <a:bodyPr/>
                    <a:lstStyle/>
                    <a:p>
                      <a:pPr indent="0" lvl="0" marL="0" rtl="0" algn="l">
                        <a:spcBef>
                          <a:spcPts val="0"/>
                        </a:spcBef>
                        <a:spcAft>
                          <a:spcPts val="0"/>
                        </a:spcAft>
                        <a:buNone/>
                      </a:pPr>
                      <a:r>
                        <a:rPr b="1" lang="en">
                          <a:latin typeface="Halant"/>
                          <a:ea typeface="Halant"/>
                          <a:cs typeface="Halant"/>
                          <a:sym typeface="Halant"/>
                        </a:rPr>
                        <a:t>5. </a:t>
                      </a:r>
                      <a:endParaRPr b="1">
                        <a:latin typeface="Halant"/>
                        <a:ea typeface="Halant"/>
                        <a:cs typeface="Halant"/>
                        <a:sym typeface="Halant"/>
                      </a:endParaRPr>
                    </a:p>
                    <a:p>
                      <a:pPr indent="0" lvl="0" marL="0" rtl="0" algn="l">
                        <a:spcBef>
                          <a:spcPts val="0"/>
                        </a:spcBef>
                        <a:spcAft>
                          <a:spcPts val="0"/>
                        </a:spcAft>
                        <a:buNone/>
                      </a:pPr>
                      <a:r>
                        <a:t/>
                      </a:r>
                      <a:endParaRPr b="1">
                        <a:latin typeface="Halant"/>
                        <a:ea typeface="Halant"/>
                        <a:cs typeface="Halant"/>
                        <a:sym typeface="Halant"/>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B7B7B7"/>
                    </a:solidFill>
                  </a:tcPr>
                </a:tc>
                <a:tc>
                  <a:txBody>
                    <a:bodyPr/>
                    <a:lstStyle/>
                    <a:p>
                      <a:pPr indent="0" lvl="0" marL="0" rtl="0" algn="l">
                        <a:spcBef>
                          <a:spcPts val="0"/>
                        </a:spcBef>
                        <a:spcAft>
                          <a:spcPts val="0"/>
                        </a:spcAft>
                        <a:buNone/>
                      </a:pPr>
                      <a:r>
                        <a:rPr b="1" lang="en">
                          <a:latin typeface="Halant"/>
                          <a:ea typeface="Halant"/>
                          <a:cs typeface="Halant"/>
                          <a:sym typeface="Halant"/>
                        </a:rPr>
                        <a:t>6.</a:t>
                      </a:r>
                      <a:endParaRPr b="1">
                        <a:latin typeface="Halant"/>
                        <a:ea typeface="Halant"/>
                        <a:cs typeface="Halant"/>
                        <a:sym typeface="Halant"/>
                      </a:endParaRPr>
                    </a:p>
                    <a:p>
                      <a:pPr indent="0" lvl="0" marL="0" rtl="0" algn="l">
                        <a:spcBef>
                          <a:spcPts val="0"/>
                        </a:spcBef>
                        <a:spcAft>
                          <a:spcPts val="0"/>
                        </a:spcAft>
                        <a:buNone/>
                      </a:pPr>
                      <a:r>
                        <a:t/>
                      </a:r>
                      <a:endParaRPr b="1">
                        <a:latin typeface="Halant"/>
                        <a:ea typeface="Halant"/>
                        <a:cs typeface="Halant"/>
                        <a:sym typeface="Halant"/>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B7B7B7"/>
                    </a:solidFill>
                  </a:tcPr>
                </a:tc>
              </a:tr>
              <a:tr h="381000">
                <a:tc>
                  <a:txBody>
                    <a:bodyPr/>
                    <a:lstStyle/>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Why is this included?</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might people assume about you based on this artifact?</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Why is this included?</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might people assume about you based on this artifact?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Why is this included?</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might people assume about you based on this artifact?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r>
            </a:tbl>
          </a:graphicData>
        </a:graphic>
      </p:graphicFrame>
      <p:sp>
        <p:nvSpPr>
          <p:cNvPr id="146" name="Google Shape;146;p28"/>
          <p:cNvSpPr txBox="1"/>
          <p:nvPr/>
        </p:nvSpPr>
        <p:spPr>
          <a:xfrm>
            <a:off x="330050" y="16457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